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220"/>
  </p:notesMasterIdLst>
  <p:handoutMasterIdLst>
    <p:handoutMasterId r:id="rId221"/>
  </p:handoutMasterIdLst>
  <p:sldIdLst>
    <p:sldId id="2242" r:id="rId3"/>
    <p:sldId id="2586" r:id="rId4"/>
    <p:sldId id="2632" r:id="rId5"/>
    <p:sldId id="2245" r:id="rId6"/>
    <p:sldId id="2645" r:id="rId7"/>
    <p:sldId id="1197" r:id="rId8"/>
    <p:sldId id="1116" r:id="rId9"/>
    <p:sldId id="2648" r:id="rId10"/>
    <p:sldId id="2656" r:id="rId11"/>
    <p:sldId id="1117" r:id="rId12"/>
    <p:sldId id="1120" r:id="rId13"/>
    <p:sldId id="2657" r:id="rId14"/>
    <p:sldId id="2655" r:id="rId15"/>
    <p:sldId id="2253" r:id="rId16"/>
    <p:sldId id="2254" r:id="rId17"/>
    <p:sldId id="2662" r:id="rId18"/>
    <p:sldId id="2676" r:id="rId19"/>
    <p:sldId id="2666" r:id="rId20"/>
    <p:sldId id="2665" r:id="rId21"/>
    <p:sldId id="1125" r:id="rId22"/>
    <p:sldId id="1128" r:id="rId23"/>
    <p:sldId id="1130" r:id="rId24"/>
    <p:sldId id="2668" r:id="rId25"/>
    <p:sldId id="1157" r:id="rId26"/>
    <p:sldId id="1158" r:id="rId27"/>
    <p:sldId id="1159" r:id="rId28"/>
    <p:sldId id="2739" r:id="rId29"/>
    <p:sldId id="882" r:id="rId30"/>
    <p:sldId id="2692" r:id="rId31"/>
    <p:sldId id="2695" r:id="rId32"/>
    <p:sldId id="2700" r:id="rId33"/>
    <p:sldId id="2701" r:id="rId34"/>
    <p:sldId id="2710" r:id="rId35"/>
    <p:sldId id="2705" r:id="rId36"/>
    <p:sldId id="2715" r:id="rId37"/>
    <p:sldId id="2696" r:id="rId38"/>
    <p:sldId id="1231" r:id="rId39"/>
    <p:sldId id="1011" r:id="rId40"/>
    <p:sldId id="2719" r:id="rId41"/>
    <p:sldId id="2734" r:id="rId42"/>
    <p:sldId id="2735" r:id="rId43"/>
    <p:sldId id="2740" r:id="rId44"/>
    <p:sldId id="2300" r:id="rId45"/>
    <p:sldId id="1367" r:id="rId46"/>
    <p:sldId id="1369" r:id="rId47"/>
    <p:sldId id="1374" r:id="rId48"/>
    <p:sldId id="2283" r:id="rId49"/>
    <p:sldId id="2284" r:id="rId50"/>
    <p:sldId id="2287" r:id="rId51"/>
    <p:sldId id="2776" r:id="rId52"/>
    <p:sldId id="2777" r:id="rId53"/>
    <p:sldId id="2289" r:id="rId54"/>
    <p:sldId id="2292" r:id="rId55"/>
    <p:sldId id="2293" r:id="rId56"/>
    <p:sldId id="2779" r:id="rId57"/>
    <p:sldId id="1377" r:id="rId58"/>
    <p:sldId id="1378" r:id="rId59"/>
    <p:sldId id="1387" r:id="rId60"/>
    <p:sldId id="2785" r:id="rId61"/>
    <p:sldId id="2783" r:id="rId62"/>
    <p:sldId id="1494" r:id="rId63"/>
    <p:sldId id="1381" r:id="rId64"/>
    <p:sldId id="1382" r:id="rId65"/>
    <p:sldId id="2251" r:id="rId66"/>
    <p:sldId id="2252" r:id="rId67"/>
    <p:sldId id="1401" r:id="rId68"/>
    <p:sldId id="1422" r:id="rId69"/>
    <p:sldId id="2873" r:id="rId70"/>
    <p:sldId id="2311" r:id="rId71"/>
    <p:sldId id="2308" r:id="rId72"/>
    <p:sldId id="2309" r:id="rId73"/>
    <p:sldId id="2310" r:id="rId74"/>
    <p:sldId id="2313" r:id="rId75"/>
    <p:sldId id="1488" r:id="rId76"/>
    <p:sldId id="2799" r:id="rId77"/>
    <p:sldId id="2302" r:id="rId78"/>
    <p:sldId id="1490" r:id="rId79"/>
    <p:sldId id="2874" r:id="rId80"/>
    <p:sldId id="2273" r:id="rId81"/>
    <p:sldId id="2797" r:id="rId82"/>
    <p:sldId id="2801" r:id="rId83"/>
    <p:sldId id="1438" r:id="rId84"/>
    <p:sldId id="2802" r:id="rId85"/>
    <p:sldId id="2258" r:id="rId86"/>
    <p:sldId id="2806" r:id="rId87"/>
    <p:sldId id="1406" r:id="rId88"/>
    <p:sldId id="2815" r:id="rId89"/>
    <p:sldId id="2816" r:id="rId90"/>
    <p:sldId id="2818" r:id="rId91"/>
    <p:sldId id="2819" r:id="rId92"/>
    <p:sldId id="2821" r:id="rId93"/>
    <p:sldId id="2829" r:id="rId94"/>
    <p:sldId id="2830" r:id="rId95"/>
    <p:sldId id="1362" r:id="rId96"/>
    <p:sldId id="2248" r:id="rId97"/>
    <p:sldId id="2328" r:id="rId98"/>
    <p:sldId id="1371" r:id="rId99"/>
    <p:sldId id="2364" r:id="rId100"/>
    <p:sldId id="2366" r:id="rId101"/>
    <p:sldId id="2831" r:id="rId102"/>
    <p:sldId id="2368" r:id="rId103"/>
    <p:sldId id="2369" r:id="rId104"/>
    <p:sldId id="2371" r:id="rId105"/>
    <p:sldId id="2875" r:id="rId106"/>
    <p:sldId id="1403" r:id="rId107"/>
    <p:sldId id="1404" r:id="rId108"/>
    <p:sldId id="2280" r:id="rId109"/>
    <p:sldId id="2832" r:id="rId110"/>
    <p:sldId id="2835" r:id="rId111"/>
    <p:sldId id="2836" r:id="rId112"/>
    <p:sldId id="2278" r:id="rId113"/>
    <p:sldId id="2396" r:id="rId114"/>
    <p:sldId id="2327" r:id="rId115"/>
    <p:sldId id="2232" r:id="rId116"/>
    <p:sldId id="2233" r:id="rId117"/>
    <p:sldId id="2237" r:id="rId118"/>
    <p:sldId id="2838" r:id="rId119"/>
    <p:sldId id="2239" r:id="rId120"/>
    <p:sldId id="2330" r:id="rId121"/>
    <p:sldId id="2241" r:id="rId122"/>
    <p:sldId id="2350" r:id="rId123"/>
    <p:sldId id="2249" r:id="rId124"/>
    <p:sldId id="2839" r:id="rId125"/>
    <p:sldId id="2352" r:id="rId126"/>
    <p:sldId id="2354" r:id="rId127"/>
    <p:sldId id="2840" r:id="rId128"/>
    <p:sldId id="2375" r:id="rId129"/>
    <p:sldId id="2376" r:id="rId130"/>
    <p:sldId id="2377" r:id="rId131"/>
    <p:sldId id="2378" r:id="rId132"/>
    <p:sldId id="2379" r:id="rId133"/>
    <p:sldId id="2380" r:id="rId134"/>
    <p:sldId id="2381" r:id="rId135"/>
    <p:sldId id="2382" r:id="rId136"/>
    <p:sldId id="2383" r:id="rId137"/>
    <p:sldId id="2384" r:id="rId138"/>
    <p:sldId id="2387" r:id="rId139"/>
    <p:sldId id="2842" r:id="rId140"/>
    <p:sldId id="2841" r:id="rId141"/>
    <p:sldId id="2843" r:id="rId142"/>
    <p:sldId id="2391" r:id="rId143"/>
    <p:sldId id="2392" r:id="rId144"/>
    <p:sldId id="2373" r:id="rId145"/>
    <p:sldId id="2374" r:id="rId146"/>
    <p:sldId id="2844" r:id="rId147"/>
    <p:sldId id="1370" r:id="rId148"/>
    <p:sldId id="2845" r:id="rId149"/>
    <p:sldId id="2846" r:id="rId150"/>
    <p:sldId id="1419" r:id="rId151"/>
    <p:sldId id="2847" r:id="rId152"/>
    <p:sldId id="1380" r:id="rId153"/>
    <p:sldId id="2850" r:id="rId154"/>
    <p:sldId id="1433" r:id="rId155"/>
    <p:sldId id="1435" r:id="rId156"/>
    <p:sldId id="2853" r:id="rId157"/>
    <p:sldId id="1439" r:id="rId158"/>
    <p:sldId id="1437" r:id="rId159"/>
    <p:sldId id="1440" r:id="rId160"/>
    <p:sldId id="1441" r:id="rId161"/>
    <p:sldId id="1442" r:id="rId162"/>
    <p:sldId id="1443" r:id="rId163"/>
    <p:sldId id="1444" r:id="rId164"/>
    <p:sldId id="2854" r:id="rId165"/>
    <p:sldId id="2399" r:id="rId166"/>
    <p:sldId id="2400" r:id="rId167"/>
    <p:sldId id="367" r:id="rId168"/>
    <p:sldId id="368" r:id="rId169"/>
    <p:sldId id="2855" r:id="rId170"/>
    <p:sldId id="1407" r:id="rId171"/>
    <p:sldId id="1411" r:id="rId172"/>
    <p:sldId id="1408" r:id="rId173"/>
    <p:sldId id="2856" r:id="rId174"/>
    <p:sldId id="2403" r:id="rId175"/>
    <p:sldId id="2405" r:id="rId176"/>
    <p:sldId id="2406" r:id="rId177"/>
    <p:sldId id="2397" r:id="rId178"/>
    <p:sldId id="2411" r:id="rId179"/>
    <p:sldId id="2410" r:id="rId180"/>
    <p:sldId id="2473" r:id="rId181"/>
    <p:sldId id="2859" r:id="rId182"/>
    <p:sldId id="2474" r:id="rId183"/>
    <p:sldId id="2475" r:id="rId184"/>
    <p:sldId id="2476" r:id="rId185"/>
    <p:sldId id="2477" r:id="rId186"/>
    <p:sldId id="2478" r:id="rId187"/>
    <p:sldId id="2479" r:id="rId188"/>
    <p:sldId id="2480" r:id="rId189"/>
    <p:sldId id="2481" r:id="rId190"/>
    <p:sldId id="2482" r:id="rId191"/>
    <p:sldId id="2860" r:id="rId192"/>
    <p:sldId id="261" r:id="rId193"/>
    <p:sldId id="2861" r:id="rId194"/>
    <p:sldId id="2863" r:id="rId195"/>
    <p:sldId id="2864" r:id="rId196"/>
    <p:sldId id="2865" r:id="rId197"/>
    <p:sldId id="2250" r:id="rId198"/>
    <p:sldId id="2261" r:id="rId199"/>
    <p:sldId id="2866" r:id="rId200"/>
    <p:sldId id="2416" r:id="rId201"/>
    <p:sldId id="2415" r:id="rId202"/>
    <p:sldId id="276" r:id="rId203"/>
    <p:sldId id="278" r:id="rId204"/>
    <p:sldId id="293" r:id="rId205"/>
    <p:sldId id="2867" r:id="rId206"/>
    <p:sldId id="2244" r:id="rId207"/>
    <p:sldId id="2868" r:id="rId208"/>
    <p:sldId id="2869" r:id="rId209"/>
    <p:sldId id="1412" r:id="rId210"/>
    <p:sldId id="2564" r:id="rId211"/>
    <p:sldId id="438" r:id="rId212"/>
    <p:sldId id="2557" r:id="rId213"/>
    <p:sldId id="2558" r:id="rId214"/>
    <p:sldId id="2559" r:id="rId215"/>
    <p:sldId id="2560" r:id="rId216"/>
    <p:sldId id="2427" r:id="rId217"/>
    <p:sldId id="2562" r:id="rId218"/>
    <p:sldId id="2563" r:id="rId219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8F00"/>
    <a:srgbClr val="73FEFF"/>
    <a:srgbClr val="941100"/>
    <a:srgbClr val="212121"/>
    <a:srgbClr val="005493"/>
    <a:srgbClr val="FF2F92"/>
    <a:srgbClr val="9437FF"/>
    <a:srgbClr val="ED3C64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 autoAdjust="0"/>
    <p:restoredTop sz="87347" autoAdjust="0"/>
  </p:normalViewPr>
  <p:slideViewPr>
    <p:cSldViewPr>
      <p:cViewPr varScale="1">
        <p:scale>
          <a:sx n="133" d="100"/>
          <a:sy n="133" d="100"/>
        </p:scale>
        <p:origin x="1888" y="192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notesMaster" Target="notesMasters/notes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theme" Target="theme/theme1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2023/12/26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6A6DE8F0-A7B8-4F55-9410-4DD412B21F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F1339DF6-80D5-4124-8EF6-9F5339C6C996}" type="slidenum">
              <a:rPr lang="zh-CN" altLang="en-US" sz="1200" b="0" smtClean="0">
                <a:latin typeface="Times New Roman" panose="02020603050405020304" pitchFamily="18" charset="0"/>
              </a:rPr>
              <a:pPr/>
              <a:t>13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7BE82D11-2877-4289-B6CA-987CEF149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1AB3C686-E92C-48F4-B446-772CB7342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3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647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88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30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C70B235-0FF3-4B90-BC36-E8DDF92BE7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E62DFFE3-0CBE-4D62-A010-B1396B9E9CD2}" type="slidenum">
              <a:rPr lang="zh-CN" altLang="en-US" sz="1200" b="0" smtClean="0">
                <a:latin typeface="Times New Roman" panose="02020603050405020304" pitchFamily="18" charset="0"/>
              </a:rPr>
              <a:pPr/>
              <a:t>20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1C65559-F091-42BF-AA20-885CC6F991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DECEC7A-F7A4-4416-87B1-224CDF254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lnSpc>
                <a:spcPct val="140000"/>
              </a:lnSpc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4D63AAD4-9705-4F67-8AE0-0A4EF16BDE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229ED086-34EE-4E24-8BF9-EAD19C0F10A6}" type="slidenum">
              <a:rPr lang="zh-CN" altLang="en-US" sz="1200" b="0" smtClean="0">
                <a:latin typeface="Times New Roman" panose="02020603050405020304" pitchFamily="18" charset="0"/>
              </a:rPr>
              <a:pPr/>
              <a:t>21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1D7DC4AF-E878-4224-885C-A9DD5CFD91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E667CEE5-EDE0-4C9A-AC96-04617709DF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1AD8E617-2EC1-4A0C-BEE4-7ABC2143AC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EA849548-282E-4D28-A9E4-5D3014461AEC}" type="slidenum">
              <a:rPr lang="zh-CN" altLang="en-US" sz="1200" b="0" smtClean="0">
                <a:latin typeface="Times New Roman" panose="02020603050405020304" pitchFamily="18" charset="0"/>
              </a:rPr>
              <a:pPr/>
              <a:t>22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8366E49A-8C28-48C9-8FA9-CC36164EA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31903312-25CD-447D-B206-3EBA20B51F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32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54DE7404-F0B2-4D6F-B67F-12E76B22A4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8209A8BD-EDE4-40A8-BDE5-B49BC3813EE2}" type="slidenum">
              <a:rPr lang="zh-CN" altLang="en-US" sz="1200" b="0" smtClean="0">
                <a:latin typeface="Times New Roman" panose="02020603050405020304" pitchFamily="18" charset="0"/>
              </a:rPr>
              <a:pPr eaLnBrk="1" hangingPunct="1">
                <a:buFont typeface="Arial" panose="020B0604020202020204" pitchFamily="34" charset="0"/>
                <a:buNone/>
              </a:pPr>
              <a:t>24</a:t>
            </a:fld>
            <a:endParaRPr lang="zh-CN" altLang="en-US" sz="1200" b="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1DD7366-AC2C-469E-8FE8-F9E95416B4E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C772B813-4D14-475B-B61E-D1632E2A60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887C1A0C-FBCE-4326-B922-543EE2355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2ABEACC-4B25-482F-8465-9A12C7FD86AC}" type="slidenum">
              <a:rPr lang="zh-CN" altLang="en-US" sz="1200" b="0" smtClean="0">
                <a:latin typeface="Times New Roman" panose="02020603050405020304" pitchFamily="18" charset="0"/>
              </a:rPr>
              <a:pPr eaLnBrk="1" hangingPunct="1">
                <a:buFont typeface="Arial" panose="020B0604020202020204" pitchFamily="34" charset="0"/>
                <a:buNone/>
              </a:pPr>
              <a:t>25</a:t>
            </a:fld>
            <a:endParaRPr lang="zh-CN" altLang="en-US" sz="1200" b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AB067B1-866F-48B0-AF91-9D5747C8175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BD3ABB7-3453-4E2A-BD69-EA77B257B0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584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E4A23A60-53B8-4128-BEF8-26455C0DDE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8F7BF449-3790-41CD-B361-349F3B8DF27C}" type="slidenum">
              <a:rPr lang="zh-CN" altLang="en-US" sz="1200" b="0" smtClean="0">
                <a:latin typeface="Times New Roman" panose="02020603050405020304" pitchFamily="18" charset="0"/>
              </a:rPr>
              <a:pPr eaLnBrk="1" hangingPunct="1">
                <a:buFont typeface="Arial" panose="020B0604020202020204" pitchFamily="34" charset="0"/>
                <a:buNone/>
              </a:pPr>
              <a:t>26</a:t>
            </a:fld>
            <a:endParaRPr lang="zh-CN" altLang="en-US" sz="1200" b="0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9BF0502C-C613-4AC8-A8ED-AAB0616F986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9631F98B-5231-4E53-AEF9-0B4A44DCA9B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712ABDB7-47C5-4B39-9CCA-93EC0AA9F4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0955C48-C10C-4454-887A-61F4A9D00C74}" type="slidenum">
              <a:rPr lang="zh-CN" altLang="en-US" smtClean="0"/>
              <a:pPr>
                <a:spcBef>
                  <a:spcPct val="0"/>
                </a:spcBef>
              </a:pPr>
              <a:t>28</a:t>
            </a:fld>
            <a:endParaRPr lang="zh-CN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19A1AFF3-49E3-4EE3-9A1D-CF18DC4158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C7BF1BA9-1B83-4F57-AA4C-2364D0857A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3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90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739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136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95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EF220C3F-6DBC-4E34-9AAB-69DF39660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D328B31-EF56-4EB9-9572-AD2C28CE5589}" type="slidenum">
              <a:rPr lang="zh-CN" altLang="en-US" smtClean="0"/>
              <a:pPr>
                <a:spcBef>
                  <a:spcPct val="0"/>
                </a:spcBef>
              </a:pPr>
              <a:t>37</a:t>
            </a:fld>
            <a:endParaRPr lang="zh-CN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AF595346-1B73-48EC-B913-1E96742EF41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067AEE39-35FD-4F5F-966F-531C2E96CD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98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D1296FEC-5885-456F-82A7-5282121031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8DDD854-12EB-4C8D-B72A-8D23E6473612}" type="slidenum">
              <a:rPr lang="zh-CN" altLang="en-US" smtClean="0"/>
              <a:pPr>
                <a:spcBef>
                  <a:spcPct val="0"/>
                </a:spcBef>
              </a:pPr>
              <a:t>38</a:t>
            </a:fld>
            <a:endParaRPr lang="zh-CN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E61A5684-55F1-4ACC-A5F4-74DE21385CE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0E5D790D-3FA4-41AC-AB1F-BA9A190E886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407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9CE83DA8-5BAC-4A1A-B137-B678A7DAE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5596E2C-F4B9-4507-B265-378589F0FD22}" type="slidenum">
              <a:rPr lang="zh-CN" altLang="en-US" smtClean="0"/>
              <a:pPr>
                <a:spcBef>
                  <a:spcPct val="0"/>
                </a:spcBef>
              </a:pPr>
              <a:t>40</a:t>
            </a:fld>
            <a:endParaRPr lang="zh-CN" altLang="en-US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831D8166-C33A-486E-AA04-34A353BC4EE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37994FCD-4258-42BE-A9C0-0C3449FF8C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0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766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C1F8756D-938B-4DF6-ADC8-A9419D4EEB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E90728D-1049-498C-88A5-22F3916D44CA}" type="slidenum">
              <a:rPr lang="zh-CN" altLang="en-US" smtClean="0"/>
              <a:pPr>
                <a:spcBef>
                  <a:spcPct val="0"/>
                </a:spcBef>
              </a:pPr>
              <a:t>41</a:t>
            </a:fld>
            <a:endParaRPr lang="zh-CN" altLang="en-US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A4A64338-98E0-4DDC-A9EB-D94A6BD3FBF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E0816ED5-1765-492B-AE3D-ED1D9A21BA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828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987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40085AF6-DA09-2146-ABAF-43FB98CDBE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19FBDE-3EE8-B245-8A41-A6F2C3910A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E3C6F49-27C4-8C42-A3E3-EFD086130E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09E49A69-5FEE-ED46-B18C-B4961AA14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500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A63134D0-C81A-4045-A26D-7ECF95624F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000C2-BF82-5343-8EF6-7BAD646956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653D5F2A-D1BB-0642-B6CE-476881B81F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5A4BECFF-B1BC-C347-9521-688F8750E0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110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A5CCA13A-621E-374B-B986-35DB03A07B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2E8DBC-6A3F-6B45-9E0A-2177C7B315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93FF1924-4B50-8642-BB95-3FF1076C8D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AFF700B-4875-B946-A2D8-E933EFC3DB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219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B1D43D69-0537-0049-8203-4734FF6C83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B4D345-485B-9B46-A868-EF9F1CA4453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35F07776-89D7-C848-B14A-8B2DCFB84D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94CB7C32-9E4D-6A46-89E2-C1BAF28123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166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B1D43D69-0537-0049-8203-4734FF6C83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B4D345-485B-9B46-A868-EF9F1CA4453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35F07776-89D7-C848-B14A-8B2DCFB84D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94CB7C32-9E4D-6A46-89E2-C1BAF28123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396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B1D43D69-0537-0049-8203-4734FF6C83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B4D345-485B-9B46-A868-EF9F1CA4453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35F07776-89D7-C848-B14A-8B2DCFB84D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94CB7C32-9E4D-6A46-89E2-C1BAF28123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457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>
            <a:extLst>
              <a:ext uri="{FF2B5EF4-FFF2-40B4-BE49-F238E27FC236}">
                <a16:creationId xmlns:a16="http://schemas.microsoft.com/office/drawing/2014/main" id="{C90D9FB9-7C87-684E-9210-EC8ED6AF9A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AA3290-3452-8A4C-9AF2-BC6F88BD2B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763D9157-3077-9A45-94C6-A964FBEF1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B566EBB6-7D87-6E4F-849B-83A4DF053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4626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>
            <a:extLst>
              <a:ext uri="{FF2B5EF4-FFF2-40B4-BE49-F238E27FC236}">
                <a16:creationId xmlns:a16="http://schemas.microsoft.com/office/drawing/2014/main" id="{E52A7E5F-59D6-9A40-9EC9-DAAD65CB55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FB8B8-FADF-9542-9F61-9D948B3ACF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17A3245A-A629-B142-B26C-557E7D7B6D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4297ED5A-7D49-E84A-8F2F-9299D01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65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FB98C992-4B62-406B-A261-F29CD0517A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F6B21AF5-D80B-48A9-A3A6-7652D214D4A2}" type="slidenum">
              <a:rPr lang="zh-CN" altLang="en-US" sz="1200" b="0" smtClean="0">
                <a:latin typeface="Times New Roman" panose="02020603050405020304" pitchFamily="18" charset="0"/>
              </a:rPr>
              <a:pPr/>
              <a:t>6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34B8ED6-0B83-4C66-AD0B-31204E7C2F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1A0ED4FC-F465-4A5C-AECB-DAA253044E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每个页表项占用 </a:t>
            </a:r>
            <a:r>
              <a:rPr kumimoji="1" lang="en-US" altLang="zh-CN" dirty="0"/>
              <a:t>8 </a:t>
            </a:r>
            <a:r>
              <a:rPr kumimoji="1" lang="zh-CN" altLang="en-US" dirty="0"/>
              <a:t>个字节（</a:t>
            </a:r>
            <a:r>
              <a:rPr kumimoji="1" lang="en-US" altLang="zh-CN" dirty="0"/>
              <a:t>64 </a:t>
            </a:r>
            <a:r>
              <a:rPr kumimoji="1" lang="zh-CN" altLang="en-US" dirty="0"/>
              <a:t>位），其中既包括物理页号（</a:t>
            </a:r>
            <a:r>
              <a:rPr kumimoji="1" lang="en-US" altLang="zh-CN" dirty="0"/>
              <a:t>PFN</a:t>
            </a:r>
            <a:r>
              <a:rPr kumimoji="1" lang="zh-CN" altLang="en-US" dirty="0"/>
              <a:t>），也包括描述页面属性的位。</a:t>
            </a:r>
            <a:r>
              <a:rPr kumimoji="1" lang="en-US" altLang="zh-CN" dirty="0"/>
              <a:t>3 </a:t>
            </a:r>
            <a:r>
              <a:rPr kumimoji="1" lang="zh-CN" altLang="en-US" dirty="0"/>
              <a:t>级页表项（最后一级页表项）中的 </a:t>
            </a:r>
            <a:r>
              <a:rPr kumimoji="1" lang="en-US" altLang="zh-CN" dirty="0"/>
              <a:t>PFN </a:t>
            </a:r>
            <a:r>
              <a:rPr kumimoji="1" lang="zh-CN" altLang="en-US" dirty="0"/>
              <a:t>即表示指 向的 </a:t>
            </a:r>
            <a:r>
              <a:rPr kumimoji="1" lang="en-US" altLang="zh-CN" dirty="0"/>
              <a:t>4KB </a:t>
            </a:r>
            <a:r>
              <a:rPr kumimoji="1" lang="zh-CN" altLang="en-US" dirty="0"/>
              <a:t>物理页，这样的页表项称为页描述符（</a:t>
            </a:r>
            <a:r>
              <a:rPr kumimoji="1" lang="en-US" altLang="zh-CN" dirty="0"/>
              <a:t>Page Descriptor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DBM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854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多级页表中并非只有最后一级的页表项能够指 向物理页，中间级的页表项也能够直接指向物理页，而不是只能指向下一级页 表页。当中间级的页表项直接指向物理页时，其指向的会是大页，顾名思义， 会比下一级页表项指向的物理页大小更大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1060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72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>
            <a:extLst>
              <a:ext uri="{FF2B5EF4-FFF2-40B4-BE49-F238E27FC236}">
                <a16:creationId xmlns:a16="http://schemas.microsoft.com/office/drawing/2014/main" id="{49C365E9-3B51-904C-BE3C-23DA35BE1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0B0668A5-3725-1547-9264-0C2DC19A3DD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1567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BFC398F0-F413-7B4A-B705-25EA6C8B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9AA40D8-5155-2D49-BF4A-7248A231EE9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2878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BFC398F0-F413-7B4A-B705-25EA6C8B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9AA40D8-5155-2D49-BF4A-7248A231EE9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278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>
            <a:extLst>
              <a:ext uri="{FF2B5EF4-FFF2-40B4-BE49-F238E27FC236}">
                <a16:creationId xmlns:a16="http://schemas.microsoft.com/office/drawing/2014/main" id="{D8567DDF-2247-5445-8C82-3BA267D29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B73589B-CF5D-2D4B-B3EF-47BC4DBEFA3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052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>
            <a:extLst>
              <a:ext uri="{FF2B5EF4-FFF2-40B4-BE49-F238E27FC236}">
                <a16:creationId xmlns:a16="http://schemas.microsoft.com/office/drawing/2014/main" id="{356C17B0-D258-2843-AA37-786700CF0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C02054A0-35B5-0A4A-886F-94332FC4D2C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dirty="0"/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216027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43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但不分配相应的物理内存，当然也不会在页表中填写映 射；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457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53082580-61B5-48D7-86D8-956387CB68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980443A4-89C2-4DBC-A318-5BF12F36DFFC}" type="slidenum">
              <a:rPr lang="zh-CN" altLang="en-US" sz="1200" b="0" smtClean="0">
                <a:latin typeface="Times New Roman" panose="02020603050405020304" pitchFamily="18" charset="0"/>
              </a:rPr>
              <a:pPr/>
              <a:t>7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2D8694D-B886-4B50-91D1-354C419B1C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F462B7F1-FB14-485F-90A4-EF45CAE9B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546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r>
              <a:rPr kumimoji="1" lang="zh-CN" altLang="en-US" dirty="0"/>
              <a:t>多，则用查找树，查询快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86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487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（外部碎片能避免吗？）</a:t>
            </a: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004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在选择被换出的页面时，优先选择未来不会再访问的页面，或者在最长时间内不会再访问的页面。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189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+mn-ea"/>
              </a:rPr>
              <a:t>需要排序的内存页可能有非常多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5008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上黑板完成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时钟算法（</a:t>
            </a:r>
            <a:r>
              <a:rPr kumimoji="1" lang="en-US" altLang="zh-CN" dirty="0"/>
              <a:t>Clock Algorithm</a:t>
            </a:r>
            <a:r>
              <a:rPr kumimoji="1" lang="zh-CN" altLang="en-US" dirty="0"/>
              <a:t>）将换进物理内存的页号排成一个 时钟的形状。该时钟有一个针臂，指向新换进内存的页号的后一个。同时，也 为每一个页号维护一个访问标志位。每次需要选择换出页号时，该算法从针臂 所指的页号开始检查。如果当前页面的访问标志位没有设置，即从上次检查到 这次，该页面没有被访问过，将该页面替换；如果当前页面的访问标志位已被 置上（即被访问过），那就将其访问标志位清空，并且针臂顺时针移动指针到 下一个页面。如此重复，直到找到一个访问标志位未被置上的页面。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请参照 </a:t>
            </a:r>
            <a:r>
              <a:rPr kumimoji="1" lang="en-US" altLang="zh-CN" dirty="0"/>
              <a:t>FIFO </a:t>
            </a:r>
            <a:r>
              <a:rPr kumimoji="1" lang="zh-CN" altLang="en-US" dirty="0"/>
              <a:t>等策略的示例，给出时钟算法在相同页访问顺序下发生缺 页异常的次数。 参考答案： </a:t>
            </a:r>
            <a:r>
              <a:rPr kumimoji="1" lang="en-US" altLang="zh-CN" dirty="0"/>
              <a:t>6 </a:t>
            </a:r>
            <a:r>
              <a:rPr kumimoji="1" lang="zh-CN" altLang="en-US" dirty="0"/>
              <a:t>次。分别发生在第 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 </a:t>
            </a:r>
            <a:r>
              <a:rPr kumimoji="1" lang="zh-CN" altLang="en-US" dirty="0"/>
              <a:t>次页访问。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62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+mn-ea"/>
              </a:rPr>
              <a:t>需要排序的内存页可能有非常多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619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进程控制块存储在内核态，因为它由内核管理，不应被用户态的程序访问</a:t>
            </a:r>
            <a:endParaRPr kumimoji="1" lang="en-US" altLang="zh-CN" dirty="0"/>
          </a:p>
          <a:p>
            <a:r>
              <a:rPr kumimoji="1" lang="zh-CN" altLang="en-US" dirty="0"/>
              <a:t>独立的虚拟地址空间是进程的标志性特征</a:t>
            </a:r>
            <a:endParaRPr kumimoji="1" lang="en-US" altLang="zh-CN" dirty="0"/>
          </a:p>
          <a:p>
            <a:r>
              <a:rPr kumimoji="1" lang="zh-CN" altLang="en-US" dirty="0"/>
              <a:t>独立的执行上下文表明进程具有独立的执行能力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478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两个栈指针：</a:t>
            </a:r>
            <a:r>
              <a:rPr kumimoji="1" lang="en-US" altLang="zh-CN" dirty="0"/>
              <a:t>SP_EL0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SP_EL1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7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C6D93-DE40-459A-9E42-B78DF1F30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45B2FC53-03C8-4935-A6FF-631753C99E1A}" type="slidenum">
              <a:rPr lang="zh-CN" altLang="en-US" sz="1200" b="0" smtClean="0">
                <a:latin typeface="Times New Roman" panose="02020603050405020304" pitchFamily="18" charset="0"/>
              </a:rPr>
              <a:pPr/>
              <a:t>8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740E4E2-32F7-4E92-9935-FB368D239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882C80C-9EE9-49F1-A976-A4947B392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520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安全漏洞：比如</a:t>
            </a:r>
            <a:r>
              <a:rPr kumimoji="1" lang="en-US" altLang="zh-CN" dirty="0"/>
              <a:t>BROP</a:t>
            </a:r>
            <a:r>
              <a:rPr kumimoji="1" lang="zh-CN" altLang="en-US" dirty="0"/>
              <a:t>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633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处理器上下文与寄存器相关，是一个硬件概念；进程上下文与硬件完全没关系，是一个软件概念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603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2052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1892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531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5084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6669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99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49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5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C6D93-DE40-459A-9E42-B78DF1F30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45B2FC53-03C8-4935-A6FF-631753C99E1A}" type="slidenum">
              <a:rPr lang="zh-CN" altLang="en-US" sz="1200" b="0" smtClean="0">
                <a:latin typeface="Times New Roman" panose="02020603050405020304" pitchFamily="18" charset="0"/>
              </a:rPr>
              <a:pPr/>
              <a:t>9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740E4E2-32F7-4E92-9935-FB368D239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882C80C-9EE9-49F1-A976-A4947B392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7396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重要</a:t>
            </a:r>
            <a:r>
              <a:rPr lang="zh-CN" altLang="en-US"/>
              <a:t>，调度好好看！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725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528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1260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2689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8858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2972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174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0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127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全局可利用资源：该向量代表某一时刻系统中每一类元素的可用个数。这个向量初始化时设置为系统中拥有的第</a:t>
            </a:r>
            <a:r>
              <a:rPr lang="en-US" altLang="zh-CN" dirty="0"/>
              <a:t>$</a:t>
            </a:r>
            <a:r>
              <a:rPr lang="en-US" dirty="0"/>
              <a:t>M$</a:t>
            </a:r>
            <a:r>
              <a:rPr lang="zh-CN" altLang="en-US" dirty="0"/>
              <a:t>类资源的总量。</a:t>
            </a:r>
          </a:p>
          <a:p>
            <a:r>
              <a:rPr lang="zh-CN" altLang="en-US" dirty="0"/>
              <a:t>每线程最大需求量：该矩阵包含所有线程</a:t>
            </a:r>
            <a:r>
              <a:rPr lang="en-US" altLang="zh-CN" dirty="0"/>
              <a:t>$</a:t>
            </a:r>
            <a:r>
              <a:rPr lang="en-US" dirty="0"/>
              <a:t>N$</a:t>
            </a:r>
            <a:r>
              <a:rPr lang="zh-CN" altLang="en-US" dirty="0"/>
              <a:t>对第</a:t>
            </a:r>
            <a:r>
              <a:rPr lang="en-US" altLang="zh-CN" dirty="0"/>
              <a:t>$</a:t>
            </a:r>
            <a:r>
              <a:rPr lang="en-US" dirty="0"/>
              <a:t>M$</a:t>
            </a:r>
            <a:r>
              <a:rPr lang="zh-CN" altLang="en-US" dirty="0"/>
              <a:t>类资源的最大需求量。</a:t>
            </a:r>
          </a:p>
          <a:p>
            <a:r>
              <a:rPr lang="zh-CN" altLang="en-US" dirty="0"/>
              <a:t>已分配资源：该矩阵包含已经分配给所有线程</a:t>
            </a:r>
            <a:r>
              <a:rPr lang="en-US" altLang="zh-CN" dirty="0"/>
              <a:t>$</a:t>
            </a:r>
            <a:r>
              <a:rPr lang="en-US" dirty="0"/>
              <a:t>N$</a:t>
            </a:r>
            <a:r>
              <a:rPr lang="zh-CN" altLang="en-US" dirty="0"/>
              <a:t>的</a:t>
            </a:r>
            <a:r>
              <a:rPr lang="en-US" altLang="zh-CN" dirty="0"/>
              <a:t>$</a:t>
            </a:r>
            <a:r>
              <a:rPr lang="en-US" dirty="0"/>
              <a:t>M$</a:t>
            </a:r>
            <a:r>
              <a:rPr lang="zh-CN" altLang="en-US" dirty="0"/>
              <a:t>种资源的数量。</a:t>
            </a:r>
          </a:p>
          <a:p>
            <a:r>
              <a:rPr lang="zh-CN" altLang="en-US" dirty="0"/>
              <a:t>还需要的资源：该矩阵包含所有线程</a:t>
            </a:r>
            <a:r>
              <a:rPr lang="en-US" altLang="zh-CN" dirty="0"/>
              <a:t>$</a:t>
            </a:r>
            <a:r>
              <a:rPr lang="en-US" dirty="0"/>
              <a:t>N$</a:t>
            </a:r>
            <a:r>
              <a:rPr lang="zh-CN" altLang="en-US" dirty="0"/>
              <a:t>对第</a:t>
            </a:r>
            <a:r>
              <a:rPr lang="en-US" altLang="zh-CN" dirty="0"/>
              <a:t>$</a:t>
            </a:r>
            <a:r>
              <a:rPr lang="en-US" dirty="0"/>
              <a:t>M$</a:t>
            </a:r>
            <a:r>
              <a:rPr lang="zh-CN" altLang="en-US" dirty="0"/>
              <a:t>累资源还需要的资源数量。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95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C6D93-DE40-459A-9E42-B78DF1F30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45B2FC53-03C8-4935-A6FF-631753C99E1A}" type="slidenum">
              <a:rPr lang="zh-CN" altLang="en-US" sz="1200" b="0" smtClean="0">
                <a:latin typeface="Times New Roman" panose="02020603050405020304" pitchFamily="18" charset="0"/>
              </a:rPr>
              <a:pPr/>
              <a:t>10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740E4E2-32F7-4E92-9935-FB368D239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882C80C-9EE9-49F1-A976-A4947B392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9340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5715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本章开头的两个例子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21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2325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119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514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520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9641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24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一个目的就是为了防止导致上述情况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36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160CE7A6-67EA-472D-9AAB-46621C49B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5D91C714-6489-4660-9085-773309890E89}" type="slidenum">
              <a:rPr lang="zh-CN" altLang="en-US" sz="1200" b="0" smtClean="0">
                <a:latin typeface="Times New Roman" panose="02020603050405020304" pitchFamily="18" charset="0"/>
              </a:rPr>
              <a:pPr/>
              <a:t>11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D86283A-FAC5-4A00-A964-E26DA539FF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DDE22E0F-7374-4E00-B0BD-EB2D6F700E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02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0791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61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Microsoft YaHei" panose="020B0503020204020204" pitchFamily="3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53.svg"/><Relationship Id="rId4" Type="http://schemas.openxmlformats.org/officeDocument/2006/relationships/image" Target="../media/image43.svg"/><Relationship Id="rId9" Type="http://schemas.openxmlformats.org/officeDocument/2006/relationships/image" Target="../media/image5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svg"/><Relationship Id="rId7" Type="http://schemas.openxmlformats.org/officeDocument/2006/relationships/image" Target="../media/image5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5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1.svg"/><Relationship Id="rId7" Type="http://schemas.openxmlformats.org/officeDocument/2006/relationships/image" Target="../media/image43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5.svg"/><Relationship Id="rId5" Type="http://schemas.openxmlformats.org/officeDocument/2006/relationships/image" Target="../media/image53.sv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45.sv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复习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CS3601</a:t>
            </a: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·</a:t>
            </a: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操作系统（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2023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秋</a:t>
            </a: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）</a:t>
            </a: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0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AB059E4E-25E4-4EEF-A618-DE792DFBA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逻辑运算指令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84978" name="Group 242">
            <a:extLst>
              <a:ext uri="{FF2B5EF4-FFF2-40B4-BE49-F238E27FC236}">
                <a16:creationId xmlns:a16="http://schemas.microsoft.com/office/drawing/2014/main" id="{D4675BE1-7489-4141-BECF-CEBCB9EDB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229598" cy="2158835"/>
        </p:xfrm>
        <a:graphic>
          <a:graphicData uri="http://schemas.openxmlformats.org/drawingml/2006/table">
            <a:tbl>
              <a:tblPr/>
              <a:tblGrid>
                <a:gridCol w="249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7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eor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^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按位异或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orr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|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按位或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and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&amp;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按位与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mvn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Rd,Rn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~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Rn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按位取反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994753"/>
                  </a:ext>
                </a:extLst>
              </a:tr>
            </a:tbl>
          </a:graphicData>
        </a:graphic>
      </p:graphicFrame>
      <p:sp>
        <p:nvSpPr>
          <p:cNvPr id="28674" name="灯片编号占位符 5">
            <a:extLst>
              <a:ext uri="{FF2B5EF4-FFF2-40B4-BE49-F238E27FC236}">
                <a16:creationId xmlns:a16="http://schemas.microsoft.com/office/drawing/2014/main" id="{26E89366-0C4E-40C5-9AEA-E814F101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20CAFD-AB10-495A-904B-03FC0CA380DB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6A2CB-0543-A945-B019-813C6331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的优缺点分析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F39A1-D336-3544-989F-5890E225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的优点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接口非常简洁，（过去）实现简单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将进程“创建”和“执行”（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）解耦，提高了灵活度</a:t>
            </a:r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的缺点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创建拷贝的复杂度与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复杂度相关（如今越来越复杂）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完全拷贝过于粗暴（不如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性能差、可扩展性差（不如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spawn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不可组合性</a:t>
            </a:r>
            <a:r>
              <a:rPr kumimoji="1" lang="en-US" altLang="zh-CN" dirty="0"/>
              <a:t> (</a:t>
            </a:r>
            <a:r>
              <a:rPr kumimoji="1" lang="zh-CN" altLang="en-US" dirty="0"/>
              <a:t>例如：</a:t>
            </a:r>
            <a:r>
              <a:rPr kumimoji="1" lang="en-US" altLang="zh-CN" dirty="0"/>
              <a:t>fork() + </a:t>
            </a:r>
            <a:r>
              <a:rPr kumimoji="1" lang="en-US" altLang="zh-CN" dirty="0" err="1"/>
              <a:t>pthread</a:t>
            </a:r>
            <a:r>
              <a:rPr kumimoji="1" lang="en-US" altLang="zh-CN" dirty="0"/>
              <a:t>())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909AE-72A6-C640-A420-49B8442B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B6FE4-A0F8-4F48-8C98-4B6AA6E47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2907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进程切换的基本步骤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需要进出内核，共包含五个步骤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dirty="0"/>
              <a:t>进入内核态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保存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b="1" dirty="0">
                <a:solidFill>
                  <a:srgbClr val="C00000"/>
                </a:solidFill>
              </a:rPr>
              <a:t>进程上下文</a:t>
            </a:r>
            <a:r>
              <a:rPr kumimoji="1" lang="zh-CN" altLang="en-US" dirty="0"/>
              <a:t>切换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恢复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dirty="0"/>
              <a:t>返回用户态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AA9AE-8C61-2541-A924-D49424F39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2ABFB5-63C4-F51F-FF36-E2B64A3D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17340"/>
            <a:ext cx="3549807" cy="35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2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DBF41-0996-1C6C-8842-7E26E12D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处理器上下文</a:t>
            </a:r>
            <a:r>
              <a:rPr kumimoji="1" lang="en-US" altLang="zh-CN" dirty="0"/>
              <a:t> vs. </a:t>
            </a:r>
            <a:r>
              <a:rPr kumimoji="1" lang="zh-CN" altLang="en-US" dirty="0"/>
              <a:t>进程上下文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A1030-0F6A-B81A-18DE-EB9D38DB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有两个“上下文”概念，如何辨析？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处理器上下文：用于保存切换时的寄存器状态（</a:t>
            </a:r>
            <a:r>
              <a:rPr kumimoji="1" lang="zh-CN" altLang="en-US" b="1" dirty="0"/>
              <a:t>硬件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在每个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中均有保存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进程上下文：表示目前操作系统正以哪个进程的身份运行（</a:t>
            </a:r>
            <a:r>
              <a:rPr kumimoji="1" lang="zh-CN" altLang="en-US" b="1" dirty="0"/>
              <a:t>软件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通常使用一个指向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的全局指针表示（代码中的</a:t>
            </a:r>
            <a:r>
              <a:rPr kumimoji="1" lang="en-US" altLang="zh-CN" dirty="0" err="1"/>
              <a:t>curr_proc</a:t>
            </a:r>
            <a:r>
              <a:rPr kumimoji="1" lang="en-US" altLang="zh-CN" dirty="0"/>
              <a:t>)</a:t>
            </a:r>
          </a:p>
          <a:p>
            <a:pPr lvl="1"/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FD0159-1C66-441A-377A-5D4FB07F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9E7B4A-5B6A-4FC1-A4AC-7AA011ABA7AE}"/>
              </a:ext>
            </a:extLst>
          </p:cNvPr>
          <p:cNvSpPr/>
          <p:nvPr/>
        </p:nvSpPr>
        <p:spPr>
          <a:xfrm>
            <a:off x="1259632" y="436942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D03D17-C8E0-DC17-CFA6-0D5E7EF9B5EA}"/>
              </a:ext>
            </a:extLst>
          </p:cNvPr>
          <p:cNvSpPr txBox="1"/>
          <p:nvPr/>
        </p:nvSpPr>
        <p:spPr>
          <a:xfrm>
            <a:off x="1330110" y="442110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53C2A7-6CC9-9098-85E8-9DF0E79F514D}"/>
              </a:ext>
            </a:extLst>
          </p:cNvPr>
          <p:cNvSpPr/>
          <p:nvPr/>
        </p:nvSpPr>
        <p:spPr>
          <a:xfrm>
            <a:off x="2598051" y="395767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A50FD-29BD-DC47-2944-D2E74D97D60B}"/>
              </a:ext>
            </a:extLst>
          </p:cNvPr>
          <p:cNvSpPr txBox="1"/>
          <p:nvPr/>
        </p:nvSpPr>
        <p:spPr>
          <a:xfrm>
            <a:off x="2553914" y="395200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1E52D4-D226-1805-A75A-564EE24DEE0A}"/>
              </a:ext>
            </a:extLst>
          </p:cNvPr>
          <p:cNvSpPr/>
          <p:nvPr/>
        </p:nvSpPr>
        <p:spPr>
          <a:xfrm>
            <a:off x="2585762" y="444567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62DDB6-3870-C0DB-4E61-8D1C3456CB92}"/>
              </a:ext>
            </a:extLst>
          </p:cNvPr>
          <p:cNvSpPr txBox="1"/>
          <p:nvPr/>
        </p:nvSpPr>
        <p:spPr>
          <a:xfrm>
            <a:off x="2698185" y="445162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C009EE-6CA2-85D6-F474-B21CAFC9892D}"/>
              </a:ext>
            </a:extLst>
          </p:cNvPr>
          <p:cNvSpPr/>
          <p:nvPr/>
        </p:nvSpPr>
        <p:spPr>
          <a:xfrm>
            <a:off x="2581868" y="493394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48E5A0-C59F-D5AA-6685-0B9F0C2B319E}"/>
              </a:ext>
            </a:extLst>
          </p:cNvPr>
          <p:cNvSpPr txBox="1"/>
          <p:nvPr/>
        </p:nvSpPr>
        <p:spPr>
          <a:xfrm>
            <a:off x="2781388" y="495583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solidFill>
                  <a:srgbClr val="C00000"/>
                </a:solidFill>
              </a:rPr>
              <a:t>ctx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A41680E-2D00-ABDD-1CAA-C27AB235053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072569" y="411776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53EEC66-8F15-BFF8-C1A6-10985394B03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072569" y="460577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1ED68E7-D58C-0158-344A-F0D5B18D3B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072569" y="460577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5188F9F-76B5-FD56-6E93-B2141970D9F9}"/>
              </a:ext>
            </a:extLst>
          </p:cNvPr>
          <p:cNvSpPr txBox="1"/>
          <p:nvPr/>
        </p:nvSpPr>
        <p:spPr>
          <a:xfrm>
            <a:off x="3423658" y="492763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处理器上下文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CC2B2A1-FB7F-106A-70B2-B2BFA2D5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34" y="3595090"/>
            <a:ext cx="3076543" cy="20213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66F4940-1574-6DEE-5772-803D3E3F53EF}"/>
              </a:ext>
            </a:extLst>
          </p:cNvPr>
          <p:cNvSpPr/>
          <p:nvPr/>
        </p:nvSpPr>
        <p:spPr>
          <a:xfrm>
            <a:off x="6084168" y="4009628"/>
            <a:ext cx="648072" cy="149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3CF187-9F8B-FBD6-D9CE-022C08E58965}"/>
              </a:ext>
            </a:extLst>
          </p:cNvPr>
          <p:cNvSpPr txBox="1"/>
          <p:nvPr/>
        </p:nvSpPr>
        <p:spPr>
          <a:xfrm>
            <a:off x="7271748" y="381505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进程上下文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054BE5-8637-9B71-19EE-D8BD6264BBA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732240" y="3968948"/>
            <a:ext cx="539508" cy="1156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475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8AB0-D81C-2F0C-0594-73D1DE20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进程的切换节点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BA1C3-87DF-0527-4D89-3EB671404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前文已经提到：所有调用</a:t>
            </a:r>
            <a:r>
              <a:rPr kumimoji="1" lang="en-US" altLang="zh-CN" dirty="0"/>
              <a:t>schedule()</a:t>
            </a:r>
            <a:r>
              <a:rPr kumimoji="1" lang="zh-CN" altLang="en-US" dirty="0"/>
              <a:t>的地方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告知内核选择下一个执行的进程，也就涉及到了进程的</a:t>
            </a:r>
            <a:r>
              <a:rPr kumimoji="1" lang="zh-CN" altLang="en-US" b="1" dirty="0"/>
              <a:t>切换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B6E431-21A1-4F02-43A2-4D296688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95710E-61C4-4CAF-4DE4-710906E2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275338"/>
            <a:ext cx="3560080" cy="1925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553B1-1B7B-EE6F-B2C5-E9460715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056286"/>
            <a:ext cx="4894312" cy="23638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932819-83B8-2C3F-0146-6002BC9F1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74" y="2497210"/>
            <a:ext cx="3663979" cy="3239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46EBDCB-056B-E08F-79E7-DB434EBF1312}"/>
              </a:ext>
            </a:extLst>
          </p:cNvPr>
          <p:cNvSpPr/>
          <p:nvPr/>
        </p:nvSpPr>
        <p:spPr>
          <a:xfrm>
            <a:off x="467544" y="4845600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8A0376-8F46-0EFC-97C6-A74282B0C563}"/>
              </a:ext>
            </a:extLst>
          </p:cNvPr>
          <p:cNvSpPr/>
          <p:nvPr/>
        </p:nvSpPr>
        <p:spPr>
          <a:xfrm>
            <a:off x="3131840" y="4309491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94EA14-0EEF-ED00-0A92-29B0615D42AA}"/>
              </a:ext>
            </a:extLst>
          </p:cNvPr>
          <p:cNvSpPr/>
          <p:nvPr/>
        </p:nvSpPr>
        <p:spPr>
          <a:xfrm>
            <a:off x="6200298" y="4701584"/>
            <a:ext cx="819974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7560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FF5A-3050-5658-DD20-58380725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AB22A-DA70-4300-EA40-E840B772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C84B9-B342-E00F-49FE-A920A115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0160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为什么需要线程？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/>
              <a:t>创建进程的开销较大</a:t>
            </a:r>
            <a:endParaRPr kumimoji="1" lang="en-US" altLang="zh-CN"/>
          </a:p>
          <a:p>
            <a:pPr lvl="1"/>
            <a:r>
              <a:rPr kumimoji="1" lang="zh-CN" altLang="en-US"/>
              <a:t>包括了数据、代码、堆、栈等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进程的隔离性过强</a:t>
            </a:r>
            <a:endParaRPr kumimoji="1" lang="en-US" altLang="zh-CN"/>
          </a:p>
          <a:p>
            <a:pPr lvl="1"/>
            <a:r>
              <a:rPr kumimoji="1" lang="zh-CN" altLang="en-US"/>
              <a:t>进程间交互：可以通过进程间通信（</a:t>
            </a:r>
            <a:r>
              <a:rPr kumimoji="1" lang="en-US" altLang="zh-CN"/>
              <a:t>IPC</a:t>
            </a:r>
            <a:r>
              <a:rPr kumimoji="1" lang="zh-CN" altLang="en-US"/>
              <a:t>），但开销较大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进程内部无法支持并行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AA9AE-8C61-2541-A924-D49424F39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6036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77019-50CF-984E-BDDA-FEE34CE3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线程：更加轻量级的运行时抽象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2361D-5EC7-1B4F-8073-291486CE0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线程只包含运行时的状态</a:t>
            </a:r>
            <a:endParaRPr kumimoji="1" lang="en-US" altLang="zh-CN"/>
          </a:p>
          <a:p>
            <a:pPr lvl="1"/>
            <a:r>
              <a:rPr kumimoji="1" lang="zh-CN" altLang="en-US"/>
              <a:t>静态部分由</a:t>
            </a:r>
            <a:r>
              <a:rPr kumimoji="1" lang="zh-CN" altLang="en-US" b="1"/>
              <a:t>进程</a:t>
            </a:r>
            <a:r>
              <a:rPr kumimoji="1" lang="zh-CN" altLang="en-US"/>
              <a:t>提供</a:t>
            </a:r>
            <a:endParaRPr kumimoji="1" lang="en-US" altLang="zh-CN"/>
          </a:p>
          <a:p>
            <a:pPr lvl="1"/>
            <a:r>
              <a:rPr kumimoji="1" lang="zh-CN" altLang="en-US"/>
              <a:t>包括了执行所需的</a:t>
            </a:r>
            <a:r>
              <a:rPr kumimoji="1" lang="zh-CN" altLang="en-US" b="1"/>
              <a:t>最小</a:t>
            </a:r>
            <a:r>
              <a:rPr kumimoji="1" lang="zh-CN" altLang="en-US"/>
              <a:t>状态（主要是寄存器和栈）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一个进程可以包含多个线程</a:t>
            </a:r>
            <a:endParaRPr kumimoji="1" lang="en-US" altLang="zh-CN"/>
          </a:p>
          <a:p>
            <a:pPr lvl="1"/>
            <a:r>
              <a:rPr kumimoji="1" lang="zh-CN" altLang="en-US"/>
              <a:t>每个线程共享同一地址空间（方便数据共享和交互）</a:t>
            </a:r>
            <a:endParaRPr kumimoji="1" lang="en-US" altLang="zh-CN"/>
          </a:p>
          <a:p>
            <a:pPr lvl="1"/>
            <a:r>
              <a:rPr kumimoji="1" lang="zh-CN" altLang="en-US"/>
              <a:t>允许进程内并行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853221-E5F7-AD46-972E-5996341F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A144B-524F-714B-91B0-DA64528A6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3450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FF2D54-4889-F649-9218-3A3A814A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在程序中如何使用线程？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3AB887-9510-BA4B-B8F2-6A4E9FDB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常用库：</a:t>
            </a:r>
            <a:r>
              <a:rPr lang="en-US" altLang="zh-CN" dirty="0"/>
              <a:t>POSIX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zh-CN" altLang="en-US" dirty="0"/>
              <a:t>（</a:t>
            </a:r>
            <a:r>
              <a:rPr lang="en-US" altLang="zh-CN" dirty="0" err="1"/>
              <a:t>pthreads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包含约</a:t>
            </a:r>
            <a:r>
              <a:rPr lang="en-US" altLang="zh-CN" dirty="0"/>
              <a:t>60</a:t>
            </a:r>
            <a:r>
              <a:rPr lang="zh-CN" altLang="en-US" dirty="0"/>
              <a:t>个函数的标准接口</a:t>
            </a:r>
            <a:endParaRPr lang="en-US" altLang="zh-CN" dirty="0"/>
          </a:p>
          <a:p>
            <a:pPr lvl="1"/>
            <a:r>
              <a:rPr lang="zh-CN" altLang="en-US" dirty="0"/>
              <a:t>实现的功能与进程相关系统调用相似</a:t>
            </a:r>
            <a:endParaRPr lang="en-US" altLang="zh-CN" dirty="0"/>
          </a:p>
          <a:p>
            <a:pPr lvl="2"/>
            <a:r>
              <a:rPr lang="zh-CN" altLang="en-US" dirty="0"/>
              <a:t>创建：</a:t>
            </a:r>
            <a:r>
              <a:rPr lang="en-US" altLang="zh-CN" dirty="0" err="1"/>
              <a:t>pthread_create</a:t>
            </a:r>
            <a:endParaRPr lang="en-US" altLang="zh-CN" dirty="0"/>
          </a:p>
          <a:p>
            <a:pPr lvl="2"/>
            <a:r>
              <a:rPr lang="zh-CN" altLang="en-US" dirty="0"/>
              <a:t>回收：</a:t>
            </a:r>
            <a:r>
              <a:rPr lang="en-US" altLang="zh-CN" dirty="0" err="1"/>
              <a:t>pthread_join</a:t>
            </a:r>
            <a:endParaRPr lang="en-US" altLang="zh-CN" dirty="0"/>
          </a:p>
          <a:p>
            <a:pPr lvl="2"/>
            <a:r>
              <a:rPr lang="zh-CN" altLang="en-US" dirty="0"/>
              <a:t>退出：</a:t>
            </a:r>
            <a:r>
              <a:rPr lang="en-US" altLang="zh-CN" dirty="0" err="1"/>
              <a:t>pthread_exit</a:t>
            </a:r>
            <a:endParaRPr lang="en-US" altLang="zh-CN" dirty="0"/>
          </a:p>
          <a:p>
            <a:pPr lvl="2"/>
            <a:r>
              <a:rPr lang="en-US" altLang="zh-CN" dirty="0"/>
              <a:t>……</a:t>
            </a:r>
          </a:p>
          <a:p>
            <a:r>
              <a:rPr lang="zh-CN" altLang="en-US" dirty="0"/>
              <a:t>注意：一个线程执行系统调用，可能影响该进程的所有线程</a:t>
            </a:r>
            <a:endParaRPr lang="en-US" altLang="zh-CN" dirty="0"/>
          </a:p>
          <a:p>
            <a:pPr lvl="1"/>
            <a:r>
              <a:rPr lang="zh-CN" altLang="en-US" dirty="0"/>
              <a:t>如</a:t>
            </a:r>
            <a:r>
              <a:rPr lang="en-US" altLang="zh-CN" dirty="0"/>
              <a:t>exit</a:t>
            </a:r>
            <a:r>
              <a:rPr lang="zh-CN" altLang="en-US" dirty="0"/>
              <a:t>会使所有线程退出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29F702-977B-7A45-95CF-D40D8D79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5053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A66B5-D2E3-AE4D-9B66-52B22096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多线程进程的地址空间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67B45-FA82-8D4B-A775-11EC1C478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每个线程拥有自己的栈</a:t>
            </a: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r>
              <a:rPr kumimoji="1" lang="zh-CN" altLang="en-US"/>
              <a:t>内核中也有为线程准备的内核栈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其它区域共享</a:t>
            </a:r>
            <a:endParaRPr kumimoji="1" lang="en-US" altLang="zh-CN"/>
          </a:p>
          <a:p>
            <a:pPr lvl="1"/>
            <a:r>
              <a:rPr kumimoji="1" lang="zh-CN" altLang="en-US"/>
              <a:t>数据、代码、堆</a:t>
            </a:r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4DF97-1E1B-DD42-AEF3-019FEA31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528B48-95D5-704A-AAA6-4FC492291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44" y="1193461"/>
            <a:ext cx="1654528" cy="4111885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:a16="http://schemas.microsoft.com/office/drawing/2014/main" id="{934BE2FB-4E65-674E-8401-818C21E84C7B}"/>
              </a:ext>
            </a:extLst>
          </p:cNvPr>
          <p:cNvSpPr/>
          <p:nvPr/>
        </p:nvSpPr>
        <p:spPr>
          <a:xfrm>
            <a:off x="6941745" y="3844839"/>
            <a:ext cx="155448" cy="12602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83868C-AC6E-3D47-A517-232A4E7729B3}"/>
              </a:ext>
            </a:extLst>
          </p:cNvPr>
          <p:cNvSpPr txBox="1"/>
          <p:nvPr/>
        </p:nvSpPr>
        <p:spPr>
          <a:xfrm>
            <a:off x="6444208" y="432879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941100"/>
                </a:solidFill>
              </a:rPr>
              <a:t>共享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6BA641-4493-D64D-8F9D-56B8446E6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070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B859B-4980-0A44-8A0B-3CD24345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一对一模型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DD8A7-8E2D-754D-8F27-4C194336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每个用户线程映射单独的内核线程</a:t>
            </a:r>
            <a:endParaRPr kumimoji="1" lang="en-US" altLang="zh-CN"/>
          </a:p>
          <a:p>
            <a:pPr lvl="1"/>
            <a:r>
              <a:rPr kumimoji="1" lang="zh-CN" altLang="en-US"/>
              <a:t>优点：解决了多对一模型中的可扩展性问题</a:t>
            </a:r>
            <a:endParaRPr kumimoji="1" lang="en-US" altLang="zh-CN"/>
          </a:p>
          <a:p>
            <a:pPr lvl="1"/>
            <a:r>
              <a:rPr kumimoji="1" lang="zh-CN" altLang="en-US"/>
              <a:t>缺点：内核线程数量大，开销大</a:t>
            </a:r>
            <a:endParaRPr kumimoji="1" lang="en-US" altLang="zh-CN"/>
          </a:p>
          <a:p>
            <a:endParaRPr kumimoji="1" lang="en-US" altLang="zh-CN">
              <a:solidFill>
                <a:schemeClr val="accent1"/>
              </a:solidFill>
              <a:latin typeface="+mj-lt"/>
              <a:ea typeface="+mj-ea"/>
            </a:endParaRPr>
          </a:p>
          <a:p>
            <a:r>
              <a:rPr kumimoji="1" lang="zh-CN" altLang="en-US">
                <a:solidFill>
                  <a:schemeClr val="accent1"/>
                </a:solidFill>
                <a:latin typeface="+mj-lt"/>
                <a:ea typeface="+mj-ea"/>
              </a:rPr>
              <a:t>主流操作系统都采用一对一模型</a:t>
            </a:r>
            <a:endParaRPr kumimoji="1" lang="en-US" altLang="zh-CN">
              <a:solidFill>
                <a:schemeClr val="accent1"/>
              </a:solidFill>
              <a:latin typeface="+mj-lt"/>
              <a:ea typeface="+mj-ea"/>
            </a:endParaRPr>
          </a:p>
          <a:p>
            <a:pPr lvl="1"/>
            <a:r>
              <a:rPr kumimoji="1" lang="en-US" altLang="zh-CN"/>
              <a:t>Windows</a:t>
            </a:r>
            <a:r>
              <a:rPr kumimoji="1" lang="zh-CN" altLang="en-US"/>
              <a:t>、</a:t>
            </a:r>
            <a:r>
              <a:rPr kumimoji="1" lang="en-US" altLang="zh-CN"/>
              <a:t>Linux</a:t>
            </a:r>
            <a:r>
              <a:rPr kumimoji="1" lang="zh-CN" altLang="en-US"/>
              <a:t>、</a:t>
            </a:r>
            <a:r>
              <a:rPr kumimoji="1" lang="en-US" altLang="zh-CN"/>
              <a:t>OS</a:t>
            </a:r>
            <a:r>
              <a:rPr kumimoji="1" lang="zh-CN" altLang="en-US"/>
              <a:t> </a:t>
            </a:r>
            <a:r>
              <a:rPr kumimoji="1" lang="en-US" altLang="zh-CN"/>
              <a:t>X……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6A175-99E6-B446-A034-0C6871EB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8B5DC3-3DC4-524B-A4CE-6EA58CC5E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44" y="3576871"/>
            <a:ext cx="2808312" cy="172009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958213-51A0-4140-82E8-2C94FFCBE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961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>
            <a:extLst>
              <a:ext uri="{FF2B5EF4-FFF2-40B4-BE49-F238E27FC236}">
                <a16:creationId xmlns:a16="http://schemas.microsoft.com/office/drawing/2014/main" id="{C77F7C2F-DD59-4FBD-A921-11298983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DB753D-2E2E-40AB-9DA4-8A666B6C57FA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F36A70A-EE1B-4D1B-AF51-775EF26A8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算术运算汇编代码</a:t>
            </a:r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32772" name="Rectangle 5">
            <a:extLst>
              <a:ext uri="{FF2B5EF4-FFF2-40B4-BE49-F238E27FC236}">
                <a16:creationId xmlns:a16="http://schemas.microsoft.com/office/drawing/2014/main" id="{F108CE87-581B-4349-A80F-20F845C41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158010"/>
            <a:ext cx="6408712" cy="21271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5406" tIns="37042" rIns="75406" bIns="37042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457200" algn="l"/>
                <a:tab pos="1485900" algn="l"/>
              </a:tabLst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  <a:tab pos="1485900" algn="l"/>
              </a:tabLs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  <a:tab pos="1485900" algn="l"/>
              </a:tabLs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  <a:tab pos="1485900" algn="l"/>
              </a:tabLs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  <a:tab pos="1485900" algn="l"/>
              </a:tabLs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1485900" algn="l"/>
              </a:tabLs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1485900" algn="l"/>
              </a:tabLs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1485900" algn="l"/>
              </a:tabLs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  <a:tab pos="1485900" algn="l"/>
              </a:tabLst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67" b="1" dirty="0">
                <a:latin typeface="Courier New" panose="02070309020205020404" pitchFamily="49" charset="0"/>
              </a:rPr>
              <a:t>int </a:t>
            </a:r>
            <a:r>
              <a:rPr lang="en-US" altLang="zh-CN" sz="1667" b="1" dirty="0" err="1">
                <a:latin typeface="Courier New" panose="02070309020205020404" pitchFamily="49" charset="0"/>
              </a:rPr>
              <a:t>arith</a:t>
            </a:r>
            <a:r>
              <a:rPr lang="en-US" altLang="zh-CN" sz="1667" b="1" dirty="0">
                <a:latin typeface="Courier New" panose="02070309020205020404" pitchFamily="49" charset="0"/>
              </a:rPr>
              <a:t>(long x, long y, long z)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b="1" dirty="0">
                <a:latin typeface="Courier New" panose="02070309020205020404" pitchFamily="49" charset="0"/>
              </a:rPr>
              <a:t>  	long t1 = x ^ y;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b="1" dirty="0">
                <a:latin typeface="Courier New" panose="02070309020205020404" pitchFamily="49" charset="0"/>
              </a:rPr>
              <a:t> 	long t2 = z * 48;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b="1" dirty="0">
                <a:latin typeface="Courier New" panose="02070309020205020404" pitchFamily="49" charset="0"/>
              </a:rPr>
              <a:t> 	long t3 = t1 &amp; 0x0F0F0F0F;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b="1" dirty="0">
                <a:latin typeface="Courier New" panose="02070309020205020404" pitchFamily="49" charset="0"/>
              </a:rPr>
              <a:t> 	long t4 = t2 - t3;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b="1" dirty="0">
                <a:latin typeface="Courier New" panose="02070309020205020404" pitchFamily="49" charset="0"/>
              </a:rPr>
              <a:t>  	return t4;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2773" name="Rectangle 6">
            <a:extLst>
              <a:ext uri="{FF2B5EF4-FFF2-40B4-BE49-F238E27FC236}">
                <a16:creationId xmlns:a16="http://schemas.microsoft.com/office/drawing/2014/main" id="{4B7E71FA-AB45-4DD1-BDCC-A43FA7EBE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3377643"/>
            <a:ext cx="6408712" cy="188814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zh-CN" sz="1667" b="1" dirty="0">
                <a:latin typeface="Courier New" panose="02070309020205020404" pitchFamily="49" charset="0"/>
              </a:rPr>
              <a:t>eor     x0, x0, x1</a:t>
            </a:r>
            <a:r>
              <a:rPr lang="en-US" altLang="zh-CN" sz="1667" b="1" dirty="0">
                <a:latin typeface="Courier New" panose="02070309020205020404" pitchFamily="49" charset="0"/>
              </a:rPr>
              <a:t>		</a:t>
            </a:r>
            <a:r>
              <a:rPr lang="en-US" altLang="zh-CN" sz="1667" b="1" dirty="0">
                <a:solidFill>
                  <a:srgbClr val="006FC0"/>
                </a:solidFill>
                <a:latin typeface="Courier New" panose="02070309020205020404" pitchFamily="49" charset="0"/>
              </a:rPr>
              <a:t># t1 = x ^ y</a:t>
            </a:r>
            <a:endParaRPr lang="pl-PL" altLang="zh-CN" sz="1667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l-PL" altLang="zh-CN" sz="1667" b="1" dirty="0">
                <a:latin typeface="Courier New" panose="02070309020205020404" pitchFamily="49" charset="0"/>
              </a:rPr>
              <a:t>add     x2, x2, </a:t>
            </a:r>
            <a:r>
              <a:rPr lang="pl-PL" altLang="zh-CN" sz="1667" b="1" dirty="0">
                <a:solidFill>
                  <a:srgbClr val="C00000"/>
                </a:solidFill>
                <a:latin typeface="Courier New" panose="02070309020205020404" pitchFamily="49" charset="0"/>
              </a:rPr>
              <a:t>x2, </a:t>
            </a:r>
            <a:r>
              <a:rPr lang="pl-PL" altLang="zh-CN" sz="1667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lsl</a:t>
            </a:r>
            <a:r>
              <a:rPr lang="pl-PL" altLang="zh-CN" sz="1667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1667" b="1" dirty="0">
                <a:solidFill>
                  <a:srgbClr val="C00000"/>
                </a:solidFill>
                <a:latin typeface="Courier New" panose="02070309020205020404" pitchFamily="49" charset="0"/>
              </a:rPr>
              <a:t>#</a:t>
            </a:r>
            <a:r>
              <a:rPr lang="pl-PL" altLang="zh-CN" sz="1667" b="1" dirty="0">
                <a:solidFill>
                  <a:srgbClr val="C0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667" b="1" dirty="0">
                <a:latin typeface="Courier New" panose="02070309020205020404" pitchFamily="49" charset="0"/>
              </a:rPr>
              <a:t> 	</a:t>
            </a:r>
            <a:r>
              <a:rPr lang="en-US" altLang="zh-CN" sz="1667" b="1" dirty="0">
                <a:solidFill>
                  <a:srgbClr val="006FC0"/>
                </a:solidFill>
                <a:latin typeface="Courier New" panose="02070309020205020404" pitchFamily="49" charset="0"/>
              </a:rPr>
              <a:t># z = z * 3</a:t>
            </a:r>
            <a:endParaRPr lang="pl-PL" altLang="zh-CN" sz="1667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l-PL" altLang="zh-CN" sz="1667" b="1" dirty="0">
                <a:latin typeface="Courier New" panose="02070309020205020404" pitchFamily="49" charset="0"/>
              </a:rPr>
              <a:t>lsl     x2, x2, 4</a:t>
            </a:r>
            <a:r>
              <a:rPr lang="en-US" altLang="zh-CN" sz="1667" b="1" dirty="0">
                <a:latin typeface="Courier New" panose="02070309020205020404" pitchFamily="49" charset="0"/>
              </a:rPr>
              <a:t>		</a:t>
            </a:r>
            <a:r>
              <a:rPr lang="en-US" altLang="zh-CN" sz="1667" b="1" dirty="0">
                <a:solidFill>
                  <a:srgbClr val="006FC0"/>
                </a:solidFill>
                <a:latin typeface="Courier New" panose="02070309020205020404" pitchFamily="49" charset="0"/>
              </a:rPr>
              <a:t># t2 = z * 16</a:t>
            </a:r>
            <a:endParaRPr lang="pl-PL" altLang="zh-CN" sz="1667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l-PL" altLang="zh-CN" sz="1667" b="1" dirty="0">
                <a:latin typeface="Courier New" panose="02070309020205020404" pitchFamily="49" charset="0"/>
              </a:rPr>
              <a:t>mov     w1, </a:t>
            </a:r>
            <a:r>
              <a:rPr lang="en-US" altLang="zh-CN" sz="1667" b="1" dirty="0">
                <a:latin typeface="Courier New" panose="02070309020205020404" pitchFamily="49" charset="0"/>
              </a:rPr>
              <a:t>#0x0F0F0F0F	</a:t>
            </a:r>
            <a:r>
              <a:rPr lang="en-US" altLang="zh-CN" sz="1667" b="1" dirty="0">
                <a:solidFill>
                  <a:srgbClr val="006FC0"/>
                </a:solidFill>
                <a:latin typeface="Courier New" panose="02070309020205020404" pitchFamily="49" charset="0"/>
              </a:rPr>
              <a:t># </a:t>
            </a:r>
            <a:r>
              <a:rPr lang="en-US" altLang="zh-CN" sz="1667" b="1" dirty="0" err="1">
                <a:solidFill>
                  <a:srgbClr val="006FC0"/>
                </a:solidFill>
                <a:latin typeface="Courier New" panose="02070309020205020404" pitchFamily="49" charset="0"/>
              </a:rPr>
              <a:t>tmp</a:t>
            </a:r>
            <a:r>
              <a:rPr lang="en-US" altLang="zh-CN" sz="1667" b="1" dirty="0">
                <a:solidFill>
                  <a:srgbClr val="006FC0"/>
                </a:solidFill>
                <a:latin typeface="Courier New" panose="02070309020205020404" pitchFamily="49" charset="0"/>
              </a:rPr>
              <a:t> = 0x0F0F0F0F</a:t>
            </a:r>
            <a:endParaRPr lang="pl-PL" altLang="zh-CN" sz="1667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l-PL" altLang="zh-CN" sz="1667" b="1" dirty="0">
                <a:latin typeface="Courier New" panose="02070309020205020404" pitchFamily="49" charset="0"/>
              </a:rPr>
              <a:t>and     x0, x0, x1</a:t>
            </a:r>
            <a:r>
              <a:rPr lang="en-US" altLang="zh-CN" sz="1667" b="1" dirty="0">
                <a:latin typeface="Courier New" panose="02070309020205020404" pitchFamily="49" charset="0"/>
              </a:rPr>
              <a:t>		</a:t>
            </a:r>
            <a:r>
              <a:rPr lang="en-US" altLang="zh-CN" sz="1667" b="1" dirty="0">
                <a:solidFill>
                  <a:srgbClr val="006FC0"/>
                </a:solidFill>
                <a:latin typeface="Courier New" panose="02070309020205020404" pitchFamily="49" charset="0"/>
              </a:rPr>
              <a:t># t3 = t1 &amp; const</a:t>
            </a:r>
            <a:endParaRPr lang="pl-PL" altLang="zh-CN" sz="1667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l-PL" altLang="zh-CN" sz="1667" b="1" dirty="0">
                <a:latin typeface="Courier New" panose="02070309020205020404" pitchFamily="49" charset="0"/>
              </a:rPr>
              <a:t>sub     w0, w2, w0</a:t>
            </a:r>
            <a:r>
              <a:rPr lang="en-US" altLang="zh-CN" sz="1667" b="1" dirty="0">
                <a:latin typeface="Courier New" panose="02070309020205020404" pitchFamily="49" charset="0"/>
              </a:rPr>
              <a:t>		</a:t>
            </a:r>
            <a:r>
              <a:rPr lang="en-US" altLang="zh-CN" sz="1667" b="1" dirty="0">
                <a:solidFill>
                  <a:srgbClr val="006FC0"/>
                </a:solidFill>
                <a:latin typeface="Courier New" panose="02070309020205020404" pitchFamily="49" charset="0"/>
              </a:rPr>
              <a:t># t4 = t2 – t3</a:t>
            </a:r>
            <a:endParaRPr lang="pl-PL" altLang="zh-CN" sz="1667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l-PL" altLang="zh-CN" sz="1667" b="1" dirty="0">
                <a:latin typeface="Courier New" panose="02070309020205020404" pitchFamily="49" charset="0"/>
              </a:rPr>
              <a:t>ret</a:t>
            </a:r>
            <a:r>
              <a:rPr lang="en-US" altLang="zh-CN" sz="1667" b="1" dirty="0">
                <a:latin typeface="Courier New" panose="02070309020205020404" pitchFamily="49" charset="0"/>
              </a:rPr>
              <a:t> 				</a:t>
            </a:r>
            <a:r>
              <a:rPr lang="en-US" altLang="zh-CN" sz="1667" b="1" dirty="0">
                <a:solidFill>
                  <a:srgbClr val="006FC0"/>
                </a:solidFill>
                <a:latin typeface="Courier New" panose="02070309020205020404" pitchFamily="49" charset="0"/>
              </a:rPr>
              <a:t># return t4</a:t>
            </a:r>
            <a:endParaRPr lang="en-US" altLang="zh-CN" sz="1667" b="1" dirty="0">
              <a:latin typeface="Courier New" panose="020703090202050204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AB8E0B-92E5-B52F-B185-249FD566BBF9}"/>
              </a:ext>
            </a:extLst>
          </p:cNvPr>
          <p:cNvSpPr txBox="1"/>
          <p:nvPr/>
        </p:nvSpPr>
        <p:spPr>
          <a:xfrm>
            <a:off x="771316" y="5320550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初始时，寄存器 </a:t>
            </a:r>
            <a:r>
              <a:rPr kumimoji="1" lang="en-US" altLang="zh-CN" dirty="0"/>
              <a:t>x0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x1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x2</a:t>
            </a:r>
            <a:r>
              <a:rPr kumimoji="1" lang="zh-CN" altLang="en-US" dirty="0"/>
              <a:t> 分别对应变量 </a:t>
            </a:r>
            <a:r>
              <a:rPr kumimoji="1" lang="en-US" altLang="zh-CN" dirty="0"/>
              <a:t>x</a:t>
            </a:r>
            <a:r>
              <a:rPr kumimoji="1" lang="zh-CN" altLang="en-US" dirty="0"/>
              <a:t>、</a:t>
            </a:r>
            <a:r>
              <a:rPr kumimoji="1" lang="en-US" altLang="zh-CN" dirty="0"/>
              <a:t>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graphicFrame>
        <p:nvGraphicFramePr>
          <p:cNvPr id="7" name="Group 67">
            <a:extLst>
              <a:ext uri="{FF2B5EF4-FFF2-40B4-BE49-F238E27FC236}">
                <a16:creationId xmlns:a16="http://schemas.microsoft.com/office/drawing/2014/main" id="{274C5753-9B4C-EB4E-9923-2317D26026CE}"/>
              </a:ext>
            </a:extLst>
          </p:cNvPr>
          <p:cNvGraphicFramePr>
            <a:graphicFrameLocks/>
          </p:cNvGraphicFramePr>
          <p:nvPr/>
        </p:nvGraphicFramePr>
        <p:xfrm>
          <a:off x="7380312" y="1158010"/>
          <a:ext cx="1512168" cy="3764358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add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dirty="0"/>
                        <a:t>加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sub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dirty="0"/>
                        <a:t>减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dirty="0"/>
                        <a:t>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div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dirty="0"/>
                        <a:t>除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neg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dirty="0"/>
                        <a:t>取反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逻辑左移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33951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lsr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逻辑右移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548177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asr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算数右移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21146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ror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循环右移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750988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eor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按位异或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267241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orr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按位或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371884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按位与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417729"/>
                  </a:ext>
                </a:extLst>
              </a:tr>
              <a:tr h="2611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mvn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按位取反</a:t>
                      </a:r>
                      <a:endParaRPr kumimoji="1" lang="en-US" altLang="zh-C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56966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9D8D5-E66D-C842-A890-7945B88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对比：进程</a:t>
            </a:r>
            <a:r>
              <a:rPr kumimoji="1" lang="en-US" altLang="zh-CN" dirty="0"/>
              <a:t>vs. </a:t>
            </a:r>
            <a:r>
              <a:rPr kumimoji="1" lang="zh-CN" altLang="en-US" dirty="0"/>
              <a:t>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4204E-C303-304F-B478-445705FB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线程和进程的相似之处：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都可以与其他进程</a:t>
            </a:r>
            <a:r>
              <a:rPr kumimoji="1" lang="en-US" altLang="zh-CN" dirty="0"/>
              <a:t>/</a:t>
            </a:r>
            <a:r>
              <a:rPr kumimoji="1" lang="zh-CN" altLang="en-US" dirty="0"/>
              <a:t>线程并发执行（可能在不同核心上）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都可以进行切换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引入线程后，调度管理单位由进程变为线程</a:t>
            </a:r>
            <a:endParaRPr kumimoji="1" lang="en-US" altLang="zh-CN" sz="1800" dirty="0"/>
          </a:p>
          <a:p>
            <a:pPr lvl="2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6145E3-D10C-0A42-A6F4-AB2DB68A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2328C6C-09F2-4843-A09D-ABB20367710C}"/>
              </a:ext>
            </a:extLst>
          </p:cNvPr>
          <p:cNvSpPr/>
          <p:nvPr/>
        </p:nvSpPr>
        <p:spPr>
          <a:xfrm rot="16200000">
            <a:off x="1712045" y="4116649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CB67C41-9241-1F48-8941-0AA4ABC37050}"/>
              </a:ext>
            </a:extLst>
          </p:cNvPr>
          <p:cNvSpPr txBox="1"/>
          <p:nvPr/>
        </p:nvSpPr>
        <p:spPr>
          <a:xfrm>
            <a:off x="1763175" y="414934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0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888EF1F-EF2F-BF4A-9301-93AC3BFC021E}"/>
              </a:ext>
            </a:extLst>
          </p:cNvPr>
          <p:cNvSpPr txBox="1"/>
          <p:nvPr/>
        </p:nvSpPr>
        <p:spPr>
          <a:xfrm>
            <a:off x="1763175" y="491414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+mn-ea"/>
              </a:rPr>
              <a:t>核</a:t>
            </a:r>
            <a:r>
              <a:rPr kumimoji="1" lang="en-US" altLang="zh-CN" sz="1600" b="1" dirty="0">
                <a:latin typeface="+mn-ea"/>
              </a:rPr>
              <a:t>1</a:t>
            </a:r>
            <a:endParaRPr kumimoji="1" lang="zh-CN" altLang="en-US" sz="1600" b="1" dirty="0">
              <a:latin typeface="+mn-ea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635FC62-B703-094A-B6FF-1E63B4BBE93B}"/>
              </a:ext>
            </a:extLst>
          </p:cNvPr>
          <p:cNvSpPr/>
          <p:nvPr/>
        </p:nvSpPr>
        <p:spPr>
          <a:xfrm>
            <a:off x="2498197" y="417752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C61B849-7945-B746-A964-F51EAF5B768A}"/>
              </a:ext>
            </a:extLst>
          </p:cNvPr>
          <p:cNvSpPr txBox="1"/>
          <p:nvPr/>
        </p:nvSpPr>
        <p:spPr>
          <a:xfrm>
            <a:off x="2498197" y="416619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0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D5738BE-30A8-3241-871F-3AEB40111115}"/>
              </a:ext>
            </a:extLst>
          </p:cNvPr>
          <p:cNvSpPr/>
          <p:nvPr/>
        </p:nvSpPr>
        <p:spPr>
          <a:xfrm>
            <a:off x="3302148" y="4176477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1F2756F-6AB1-7242-908D-055752FA410B}"/>
              </a:ext>
            </a:extLst>
          </p:cNvPr>
          <p:cNvSpPr txBox="1"/>
          <p:nvPr/>
        </p:nvSpPr>
        <p:spPr>
          <a:xfrm>
            <a:off x="3302148" y="4165146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2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974F609-0AAB-B441-AC25-D94E6586A0FE}"/>
              </a:ext>
            </a:extLst>
          </p:cNvPr>
          <p:cNvSpPr/>
          <p:nvPr/>
        </p:nvSpPr>
        <p:spPr>
          <a:xfrm>
            <a:off x="4106099" y="4177115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195C460-0214-0D4E-9F2A-52652B46FE9B}"/>
              </a:ext>
            </a:extLst>
          </p:cNvPr>
          <p:cNvSpPr txBox="1"/>
          <p:nvPr/>
        </p:nvSpPr>
        <p:spPr>
          <a:xfrm>
            <a:off x="4106099" y="416578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5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C83B65-598D-3E42-9DB7-8DA22E57A97F}"/>
              </a:ext>
            </a:extLst>
          </p:cNvPr>
          <p:cNvSpPr/>
          <p:nvPr/>
        </p:nvSpPr>
        <p:spPr>
          <a:xfrm>
            <a:off x="4910050" y="4176067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D50B883-5062-6144-9CFB-07497D5E12C4}"/>
              </a:ext>
            </a:extLst>
          </p:cNvPr>
          <p:cNvSpPr txBox="1"/>
          <p:nvPr/>
        </p:nvSpPr>
        <p:spPr>
          <a:xfrm>
            <a:off x="4910050" y="4164736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8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7E81151-263C-154D-B012-AD0D26C34FD2}"/>
              </a:ext>
            </a:extLst>
          </p:cNvPr>
          <p:cNvSpPr/>
          <p:nvPr/>
        </p:nvSpPr>
        <p:spPr>
          <a:xfrm>
            <a:off x="2501151" y="493358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61A3C88-637A-9A47-9500-692684221BE9}"/>
              </a:ext>
            </a:extLst>
          </p:cNvPr>
          <p:cNvSpPr txBox="1"/>
          <p:nvPr/>
        </p:nvSpPr>
        <p:spPr>
          <a:xfrm>
            <a:off x="2501151" y="492225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3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39BA5E1-A5A5-4348-B2B0-FA0A6BA3A7C4}"/>
              </a:ext>
            </a:extLst>
          </p:cNvPr>
          <p:cNvSpPr/>
          <p:nvPr/>
        </p:nvSpPr>
        <p:spPr>
          <a:xfrm>
            <a:off x="3305102" y="4932536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EEE7F34-4AC8-BE48-B039-B68740FE6AE0}"/>
              </a:ext>
            </a:extLst>
          </p:cNvPr>
          <p:cNvSpPr txBox="1"/>
          <p:nvPr/>
        </p:nvSpPr>
        <p:spPr>
          <a:xfrm>
            <a:off x="3305102" y="4921205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7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1AC4EA7-07AF-8F42-B30B-4FF447F3A88C}"/>
              </a:ext>
            </a:extLst>
          </p:cNvPr>
          <p:cNvSpPr/>
          <p:nvPr/>
        </p:nvSpPr>
        <p:spPr>
          <a:xfrm>
            <a:off x="4109053" y="4933174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F00A41E-127C-A646-A1EE-3914C6B666CD}"/>
              </a:ext>
            </a:extLst>
          </p:cNvPr>
          <p:cNvSpPr txBox="1"/>
          <p:nvPr/>
        </p:nvSpPr>
        <p:spPr>
          <a:xfrm>
            <a:off x="4109053" y="492184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1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92B0282-3C75-5B47-9071-28145614D68C}"/>
              </a:ext>
            </a:extLst>
          </p:cNvPr>
          <p:cNvSpPr/>
          <p:nvPr/>
        </p:nvSpPr>
        <p:spPr>
          <a:xfrm>
            <a:off x="4913004" y="4932126"/>
            <a:ext cx="654346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1D3489F-3B26-8E46-B3AB-5E61177761C2}"/>
              </a:ext>
            </a:extLst>
          </p:cNvPr>
          <p:cNvSpPr txBox="1"/>
          <p:nvPr/>
        </p:nvSpPr>
        <p:spPr>
          <a:xfrm>
            <a:off x="4913004" y="4920795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+mn-ea"/>
              </a:rPr>
              <a:t>线程</a:t>
            </a:r>
            <a:r>
              <a:rPr kumimoji="1" lang="en-US" altLang="zh-CN" sz="1400" b="1" dirty="0">
                <a:latin typeface="+mn-ea"/>
              </a:rPr>
              <a:t>9</a:t>
            </a:r>
            <a:endParaRPr kumimoji="1" lang="zh-CN" altLang="en-US" sz="1400" b="1" dirty="0">
              <a:latin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E922B8E-A77C-DE4A-952A-2C980E4AF7BB}"/>
              </a:ext>
            </a:extLst>
          </p:cNvPr>
          <p:cNvSpPr txBox="1"/>
          <p:nvPr/>
        </p:nvSpPr>
        <p:spPr>
          <a:xfrm>
            <a:off x="5539083" y="40710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2DEEF1D-03D0-E041-AC92-EDAA26153515}"/>
              </a:ext>
            </a:extLst>
          </p:cNvPr>
          <p:cNvSpPr txBox="1"/>
          <p:nvPr/>
        </p:nvSpPr>
        <p:spPr>
          <a:xfrm>
            <a:off x="5539083" y="48450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B51CD83-CA18-174A-B904-987735889723}"/>
              </a:ext>
            </a:extLst>
          </p:cNvPr>
          <p:cNvSpPr/>
          <p:nvPr/>
        </p:nvSpPr>
        <p:spPr>
          <a:xfrm rot="16200000">
            <a:off x="1712045" y="4872708"/>
            <a:ext cx="618747" cy="40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2907758-1954-6E44-80F9-947E50088E43}"/>
              </a:ext>
            </a:extLst>
          </p:cNvPr>
          <p:cNvSpPr/>
          <p:nvPr/>
        </p:nvSpPr>
        <p:spPr>
          <a:xfrm>
            <a:off x="2426189" y="4845025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4AF5F44-8CA3-7347-AEF7-4438710DFE24}"/>
              </a:ext>
            </a:extLst>
          </p:cNvPr>
          <p:cNvSpPr/>
          <p:nvPr/>
        </p:nvSpPr>
        <p:spPr>
          <a:xfrm>
            <a:off x="2426189" y="4089664"/>
            <a:ext cx="3528392" cy="457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A608735-2DE7-B84B-9A47-2448F78A4E7C}"/>
              </a:ext>
            </a:extLst>
          </p:cNvPr>
          <p:cNvSpPr txBox="1"/>
          <p:nvPr/>
        </p:nvSpPr>
        <p:spPr>
          <a:xfrm>
            <a:off x="6228184" y="44561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调度器</a:t>
            </a: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0B1B2D3D-66F0-D349-ADF6-37DDE4332377}"/>
              </a:ext>
            </a:extLst>
          </p:cNvPr>
          <p:cNvSpPr/>
          <p:nvPr/>
        </p:nvSpPr>
        <p:spPr>
          <a:xfrm>
            <a:off x="6228184" y="4464099"/>
            <a:ext cx="877163" cy="3613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22770729-0692-A845-AD1A-0F4993FD9251}"/>
              </a:ext>
            </a:extLst>
          </p:cNvPr>
          <p:cNvCxnSpPr>
            <a:cxnSpLocks/>
            <a:stCxn id="66" idx="1"/>
            <a:endCxn id="64" idx="3"/>
          </p:cNvCxnSpPr>
          <p:nvPr/>
        </p:nvCxnSpPr>
        <p:spPr>
          <a:xfrm flipH="1" flipV="1">
            <a:off x="5954581" y="4318623"/>
            <a:ext cx="273603" cy="326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7851C289-8B5B-E64C-ADF8-A6F1AE26BD5E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>
            <a:off x="5954581" y="4644774"/>
            <a:ext cx="273603" cy="4292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DEF91CB7-9D54-5B41-B9C9-0FC79D2D0974}"/>
              </a:ext>
            </a:extLst>
          </p:cNvPr>
          <p:cNvSpPr txBox="1"/>
          <p:nvPr/>
        </p:nvSpPr>
        <p:spPr>
          <a:xfrm>
            <a:off x="5991783" y="422350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BC1F4ED-7F53-2D47-B946-DF0D68D01B68}"/>
              </a:ext>
            </a:extLst>
          </p:cNvPr>
          <p:cNvSpPr txBox="1"/>
          <p:nvPr/>
        </p:nvSpPr>
        <p:spPr>
          <a:xfrm>
            <a:off x="6012111" y="48737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管理</a:t>
            </a:r>
          </a:p>
        </p:txBody>
      </p:sp>
      <p:cxnSp>
        <p:nvCxnSpPr>
          <p:cNvPr id="71" name="曲线连接符 70">
            <a:extLst>
              <a:ext uri="{FF2B5EF4-FFF2-40B4-BE49-F238E27FC236}">
                <a16:creationId xmlns:a16="http://schemas.microsoft.com/office/drawing/2014/main" id="{714A32C6-5116-BC4D-B89F-7131D09EA04C}"/>
              </a:ext>
            </a:extLst>
          </p:cNvPr>
          <p:cNvCxnSpPr>
            <a:cxnSpLocks/>
            <a:stCxn id="45" idx="0"/>
            <a:endCxn id="47" idx="0"/>
          </p:cNvCxnSpPr>
          <p:nvPr/>
        </p:nvCxnSpPr>
        <p:spPr>
          <a:xfrm rot="5400000" flipH="1" flipV="1">
            <a:off x="3226821" y="3763695"/>
            <a:ext cx="1048" cy="803951"/>
          </a:xfrm>
          <a:prstGeom prst="curvedConnector3">
            <a:avLst>
              <a:gd name="adj1" fmla="val 21912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曲线连接符 71">
            <a:extLst>
              <a:ext uri="{FF2B5EF4-FFF2-40B4-BE49-F238E27FC236}">
                <a16:creationId xmlns:a16="http://schemas.microsoft.com/office/drawing/2014/main" id="{F021C553-3087-864C-9750-13A809BEE2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43358" y="3763284"/>
            <a:ext cx="1048" cy="803951"/>
          </a:xfrm>
          <a:prstGeom prst="curvedConnector3">
            <a:avLst>
              <a:gd name="adj1" fmla="val 21912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曲线连接符 72">
            <a:extLst>
              <a:ext uri="{FF2B5EF4-FFF2-40B4-BE49-F238E27FC236}">
                <a16:creationId xmlns:a16="http://schemas.microsoft.com/office/drawing/2014/main" id="{7711CE91-55E2-FE4E-A09E-3548EA6261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47309" y="3774833"/>
            <a:ext cx="1048" cy="803951"/>
          </a:xfrm>
          <a:prstGeom prst="curvedConnector3">
            <a:avLst>
              <a:gd name="adj1" fmla="val 219129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A78F26B-6DAD-F943-A12E-6CE1849E2EC8}"/>
              </a:ext>
            </a:extLst>
          </p:cNvPr>
          <p:cNvSpPr txBox="1"/>
          <p:nvPr/>
        </p:nvSpPr>
        <p:spPr>
          <a:xfrm>
            <a:off x="2981123" y="37023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3A0F66D-5D8F-2D48-9308-CA7223202872}"/>
              </a:ext>
            </a:extLst>
          </p:cNvPr>
          <p:cNvSpPr txBox="1"/>
          <p:nvPr/>
        </p:nvSpPr>
        <p:spPr>
          <a:xfrm>
            <a:off x="3797660" y="37023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903A3E9-F285-2048-9BB6-194ACA2D9AEE}"/>
              </a:ext>
            </a:extLst>
          </p:cNvPr>
          <p:cNvSpPr txBox="1"/>
          <p:nvPr/>
        </p:nvSpPr>
        <p:spPr>
          <a:xfrm>
            <a:off x="4601611" y="37023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cxnSp>
        <p:nvCxnSpPr>
          <p:cNvPr id="77" name="曲线连接符 76">
            <a:extLst>
              <a:ext uri="{FF2B5EF4-FFF2-40B4-BE49-F238E27FC236}">
                <a16:creationId xmlns:a16="http://schemas.microsoft.com/office/drawing/2014/main" id="{CCA90BD1-A356-C144-975A-07E6408DE65C}"/>
              </a:ext>
            </a:extLst>
          </p:cNvPr>
          <p:cNvCxnSpPr>
            <a:cxnSpLocks/>
            <a:stCxn id="53" idx="2"/>
            <a:endCxn id="54" idx="2"/>
          </p:cNvCxnSpPr>
          <p:nvPr/>
        </p:nvCxnSpPr>
        <p:spPr>
          <a:xfrm rot="5400000" flipH="1" flipV="1">
            <a:off x="3225568" y="4823323"/>
            <a:ext cx="9462" cy="803951"/>
          </a:xfrm>
          <a:prstGeom prst="curvedConnector3">
            <a:avLst>
              <a:gd name="adj1" fmla="val -241598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曲线连接符 77">
            <a:extLst>
              <a:ext uri="{FF2B5EF4-FFF2-40B4-BE49-F238E27FC236}">
                <a16:creationId xmlns:a16="http://schemas.microsoft.com/office/drawing/2014/main" id="{40395821-510B-984F-8554-E1E7C9F295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6566" y="4843068"/>
            <a:ext cx="9462" cy="803951"/>
          </a:xfrm>
          <a:prstGeom prst="curvedConnector3">
            <a:avLst>
              <a:gd name="adj1" fmla="val -187909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曲线连接符 78">
            <a:extLst>
              <a:ext uri="{FF2B5EF4-FFF2-40B4-BE49-F238E27FC236}">
                <a16:creationId xmlns:a16="http://schemas.microsoft.com/office/drawing/2014/main" id="{CC0CB200-08D7-A149-BB9A-BEA29749D3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43103" y="4833557"/>
            <a:ext cx="9462" cy="803951"/>
          </a:xfrm>
          <a:prstGeom prst="curvedConnector3">
            <a:avLst>
              <a:gd name="adj1" fmla="val -187909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5C67136-4CED-E64F-9C01-972FA8FF3DE0}"/>
              </a:ext>
            </a:extLst>
          </p:cNvPr>
          <p:cNvSpPr txBox="1"/>
          <p:nvPr/>
        </p:nvSpPr>
        <p:spPr>
          <a:xfrm>
            <a:off x="2981123" y="53888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B7D49D6-1FE5-514E-8B8B-1EAEF0CD5605}"/>
              </a:ext>
            </a:extLst>
          </p:cNvPr>
          <p:cNvSpPr txBox="1"/>
          <p:nvPr/>
        </p:nvSpPr>
        <p:spPr>
          <a:xfrm>
            <a:off x="3797660" y="53888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F831027-1509-FE4B-B153-B716828BC95D}"/>
              </a:ext>
            </a:extLst>
          </p:cNvPr>
          <p:cNvSpPr txBox="1"/>
          <p:nvPr/>
        </p:nvSpPr>
        <p:spPr>
          <a:xfrm>
            <a:off x="4601611" y="53888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BD3247"/>
                </a:solidFill>
              </a:rPr>
              <a:t>切换</a:t>
            </a:r>
          </a:p>
        </p:txBody>
      </p:sp>
    </p:spTree>
    <p:extLst>
      <p:ext uri="{BB962C8B-B14F-4D97-AF65-F5344CB8AC3E}">
        <p14:creationId xmlns:p14="http://schemas.microsoft.com/office/powerpoint/2010/main" val="25937867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F7DDD-613C-E743-ABCC-5E6D20D7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对比：进程</a:t>
            </a:r>
            <a:r>
              <a:rPr kumimoji="1" lang="en-US" altLang="zh-CN" dirty="0"/>
              <a:t>vs. </a:t>
            </a:r>
            <a:r>
              <a:rPr kumimoji="1" lang="zh-CN" altLang="en-US" dirty="0"/>
              <a:t>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1E063-79FC-7E4B-9558-20FAFBCE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线程和进程的不同之处：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同一进程的不同线程共享代码和部分数据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不同进程不共享虚拟地址空间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线程与进程相比开销较低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进程控制（创建和回收）通常比线程更耗时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Linux</a:t>
            </a:r>
            <a:r>
              <a:rPr kumimoji="1" lang="zh-CN" altLang="en-US" dirty="0"/>
              <a:t>的数据：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创建和回收进程：～</a:t>
            </a:r>
            <a:r>
              <a:rPr kumimoji="1" lang="en-US" altLang="zh-CN" dirty="0"/>
              <a:t>20K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</a:t>
            </a:r>
          </a:p>
          <a:p>
            <a:pPr lvl="3"/>
            <a:r>
              <a:rPr kumimoji="1" lang="zh-CN" altLang="en-US" dirty="0"/>
              <a:t>创建和回收线程：～</a:t>
            </a:r>
            <a:r>
              <a:rPr kumimoji="1" lang="en-US" altLang="zh-CN" dirty="0"/>
              <a:t>10K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</a:t>
            </a:r>
            <a:r>
              <a:rPr kumimoji="1" lang="zh-CN" altLang="en-US" dirty="0"/>
              <a:t>（或更少）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53BE4D-4D00-814E-BEE9-6B3323DB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5888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处理器调度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8659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肘形连接符 33">
            <a:extLst>
              <a:ext uri="{FF2B5EF4-FFF2-40B4-BE49-F238E27FC236}">
                <a16:creationId xmlns:a16="http://schemas.microsoft.com/office/drawing/2014/main" id="{A4663449-3B10-6F46-831B-64D546A4B906}"/>
              </a:ext>
            </a:extLst>
          </p:cNvPr>
          <p:cNvCxnSpPr>
            <a:cxnSpLocks/>
            <a:stCxn id="6" idx="2"/>
            <a:endCxn id="38" idx="2"/>
          </p:cNvCxnSpPr>
          <p:nvPr/>
        </p:nvCxnSpPr>
        <p:spPr>
          <a:xfrm rot="16200000" flipH="1">
            <a:off x="4258805" y="2314313"/>
            <a:ext cx="782321" cy="2502279"/>
          </a:xfrm>
          <a:prstGeom prst="bentConnector3">
            <a:avLst>
              <a:gd name="adj1" fmla="val 129221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F76BF8-AE88-CB44-BF96-66E9045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113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E2E165-92E7-AD45-8B36-7035DEC3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处理器调度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D1A0A-1CCF-954E-8957-357693B5246E}"/>
              </a:ext>
            </a:extLst>
          </p:cNvPr>
          <p:cNvSpPr/>
          <p:nvPr/>
        </p:nvSpPr>
        <p:spPr>
          <a:xfrm>
            <a:off x="2930774" y="2886261"/>
            <a:ext cx="936104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任务</a:t>
            </a:r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4368A0-44E2-7D40-9382-141A7701A206}"/>
              </a:ext>
            </a:extLst>
          </p:cNvPr>
          <p:cNvSpPr/>
          <p:nvPr/>
        </p:nvSpPr>
        <p:spPr>
          <a:xfrm>
            <a:off x="2930774" y="2598229"/>
            <a:ext cx="936104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…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7F8F12-D8A8-B14F-88DF-BF1C0D15EDA7}"/>
              </a:ext>
            </a:extLst>
          </p:cNvPr>
          <p:cNvSpPr/>
          <p:nvPr/>
        </p:nvSpPr>
        <p:spPr>
          <a:xfrm>
            <a:off x="2930774" y="2310197"/>
            <a:ext cx="936104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任务</a:t>
            </a:r>
            <a:r>
              <a:rPr kumimoji="1" lang="en-US" altLang="zh-CN" sz="1400" dirty="0">
                <a:solidFill>
                  <a:schemeClr val="tx1"/>
                </a:solidFill>
              </a:rPr>
              <a:t>N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B3BA24-81B0-8F49-99ED-7AFA067BBB64}"/>
              </a:ext>
            </a:extLst>
          </p:cNvPr>
          <p:cNvSpPr/>
          <p:nvPr/>
        </p:nvSpPr>
        <p:spPr>
          <a:xfrm>
            <a:off x="2786757" y="3380551"/>
            <a:ext cx="122413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调度器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725399-8584-4B45-959C-3ADB0BE87237}"/>
              </a:ext>
            </a:extLst>
          </p:cNvPr>
          <p:cNvSpPr txBox="1"/>
          <p:nvPr/>
        </p:nvSpPr>
        <p:spPr>
          <a:xfrm>
            <a:off x="353549" y="4095798"/>
            <a:ext cx="2922307" cy="9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/>
              <a:t>决策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）下一个执行的任务</a:t>
            </a:r>
            <a:endParaRPr kumimoji="1" lang="en-US" altLang="zh-CN" sz="1600" dirty="0"/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           </a:t>
            </a:r>
            <a:r>
              <a:rPr kumimoji="1" lang="en-US" altLang="zh-CN" sz="1600" dirty="0"/>
              <a:t>2</a:t>
            </a:r>
            <a:r>
              <a:rPr kumimoji="1" lang="zh-CN" altLang="en-US" sz="1600" dirty="0"/>
              <a:t>）执行该任务的</a:t>
            </a:r>
            <a:r>
              <a:rPr kumimoji="1" lang="en-US" altLang="zh-CN" sz="1600" dirty="0"/>
              <a:t>CPU</a:t>
            </a:r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           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）执行的时长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CB6424-B34D-E440-B772-3FB3DA25A83C}"/>
              </a:ext>
            </a:extLst>
          </p:cNvPr>
          <p:cNvSpPr txBox="1"/>
          <p:nvPr/>
        </p:nvSpPr>
        <p:spPr>
          <a:xfrm>
            <a:off x="4924117" y="3311797"/>
            <a:ext cx="1134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执行任务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396404D-4031-4548-8C0E-2C0834BD1FD9}"/>
              </a:ext>
            </a:extLst>
          </p:cNvPr>
          <p:cNvSpPr txBox="1"/>
          <p:nvPr/>
        </p:nvSpPr>
        <p:spPr>
          <a:xfrm>
            <a:off x="6352241" y="1867677"/>
            <a:ext cx="2460153" cy="154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/>
              <a:t>时机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）执行时间用尽</a:t>
            </a:r>
            <a:endParaRPr kumimoji="1" lang="en-US" altLang="zh-CN" sz="1600" dirty="0"/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           </a:t>
            </a:r>
            <a:r>
              <a:rPr kumimoji="1" lang="en-US" altLang="zh-CN" sz="1600" dirty="0"/>
              <a:t>2</a:t>
            </a:r>
            <a:r>
              <a:rPr kumimoji="1" lang="zh-CN" altLang="en-US" sz="1600" dirty="0"/>
              <a:t>）等待</a:t>
            </a:r>
            <a:r>
              <a:rPr kumimoji="1" lang="en-US" altLang="zh-CN" sz="1600" dirty="0"/>
              <a:t>I/O</a:t>
            </a:r>
            <a:r>
              <a:rPr kumimoji="1" lang="zh-CN" altLang="en-US" sz="1600" dirty="0"/>
              <a:t>请求</a:t>
            </a:r>
            <a:endParaRPr kumimoji="1" lang="en-US" altLang="zh-CN" sz="1600" dirty="0"/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           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）睡眠</a:t>
            </a:r>
            <a:endParaRPr kumimoji="1" lang="en-US" altLang="zh-CN" sz="1600" dirty="0"/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           </a:t>
            </a:r>
            <a:r>
              <a:rPr kumimoji="1" lang="en-US" altLang="zh-CN" sz="1600" dirty="0"/>
              <a:t>4</a:t>
            </a:r>
            <a:r>
              <a:rPr kumimoji="1" lang="zh-CN" altLang="en-US" sz="1600" dirty="0"/>
              <a:t>）中断</a:t>
            </a:r>
            <a:endParaRPr kumimoji="1" lang="en-US" altLang="zh-CN" sz="1600" dirty="0"/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           </a:t>
            </a:r>
            <a:r>
              <a:rPr kumimoji="1" lang="en-US" altLang="zh-CN" sz="1600" dirty="0"/>
              <a:t>5</a:t>
            </a:r>
            <a:r>
              <a:rPr kumimoji="1" lang="zh-CN" altLang="en-US" sz="1600" dirty="0"/>
              <a:t>）</a:t>
            </a:r>
            <a:r>
              <a:rPr kumimoji="1" lang="en-US" altLang="zh-CN" sz="1600" dirty="0"/>
              <a:t>…</a:t>
            </a:r>
            <a:endParaRPr kumimoji="1" lang="zh-CN" altLang="en-US" sz="16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4510530-9B4D-744A-97B6-B83EDAE67DD9}"/>
              </a:ext>
            </a:extLst>
          </p:cNvPr>
          <p:cNvSpPr/>
          <p:nvPr/>
        </p:nvSpPr>
        <p:spPr>
          <a:xfrm>
            <a:off x="5433053" y="3668582"/>
            <a:ext cx="936104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任务</a:t>
            </a:r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9D807F82-7A36-F649-AD57-880C1A201582}"/>
              </a:ext>
            </a:extLst>
          </p:cNvPr>
          <p:cNvCxnSpPr>
            <a:cxnSpLocks/>
            <a:stCxn id="38" idx="0"/>
            <a:endCxn id="8" idx="0"/>
          </p:cNvCxnSpPr>
          <p:nvPr/>
        </p:nvCxnSpPr>
        <p:spPr>
          <a:xfrm rot="16200000" flipV="1">
            <a:off x="3970774" y="1738250"/>
            <a:ext cx="1358385" cy="2502279"/>
          </a:xfrm>
          <a:prstGeom prst="bentConnector3">
            <a:avLst>
              <a:gd name="adj1" fmla="val 12003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B20FE223-D063-624F-AEAA-CDD682C9A799}"/>
              </a:ext>
            </a:extLst>
          </p:cNvPr>
          <p:cNvSpPr/>
          <p:nvPr/>
        </p:nvSpPr>
        <p:spPr>
          <a:xfrm>
            <a:off x="5217029" y="2650664"/>
            <a:ext cx="1368152" cy="5905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CPU</a:t>
            </a:r>
            <a:r>
              <a:rPr kumimoji="1" lang="zh-CN" altLang="en-US" sz="1400" dirty="0"/>
              <a:t>核心</a:t>
            </a:r>
          </a:p>
        </p:txBody>
      </p:sp>
      <p:sp>
        <p:nvSpPr>
          <p:cNvPr id="54" name="页脚占位符 4">
            <a:extLst>
              <a:ext uri="{FF2B5EF4-FFF2-40B4-BE49-F238E27FC236}">
                <a16:creationId xmlns:a16="http://schemas.microsoft.com/office/drawing/2014/main" id="{A6FC76A6-7E24-9946-ADBB-50B30132A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214FF2-5213-C7FC-1E0F-4ABAE60F7D22}"/>
              </a:ext>
            </a:extLst>
          </p:cNvPr>
          <p:cNvSpPr txBox="1"/>
          <p:nvPr/>
        </p:nvSpPr>
        <p:spPr>
          <a:xfrm>
            <a:off x="457200" y="1080484"/>
            <a:ext cx="5170733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b="1" dirty="0"/>
              <a:t>对象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执行的最小单元，可以是进程或线程，统一用“任务”描述。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430315-4089-9919-BE7A-05AB8EFF56EE}"/>
              </a:ext>
            </a:extLst>
          </p:cNvPr>
          <p:cNvSpPr/>
          <p:nvPr/>
        </p:nvSpPr>
        <p:spPr>
          <a:xfrm>
            <a:off x="1346650" y="1898055"/>
            <a:ext cx="936104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新任务</a:t>
            </a:r>
          </a:p>
        </p:txBody>
      </p: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753730F4-CCFA-7621-9EF9-302BD6D89EC9}"/>
              </a:ext>
            </a:extLst>
          </p:cNvPr>
          <p:cNvCxnSpPr>
            <a:cxnSpLocks/>
            <a:stCxn id="9" idx="3"/>
            <a:endCxn id="8" idx="0"/>
          </p:cNvCxnSpPr>
          <p:nvPr/>
        </p:nvCxnSpPr>
        <p:spPr>
          <a:xfrm>
            <a:off x="2282754" y="2042071"/>
            <a:ext cx="1116072" cy="26812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698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B8F05-F6E3-B84C-820F-34DEC6C0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调度与提问调度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86D4FB-5A52-BC4C-B8B1-15A55924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D05D21-91EC-A743-B81A-CD79D6FC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114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0F27815-F05F-894C-951E-D071283DC11A}"/>
              </a:ext>
            </a:extLst>
          </p:cNvPr>
          <p:cNvGrpSpPr/>
          <p:nvPr/>
        </p:nvGrpSpPr>
        <p:grpSpPr>
          <a:xfrm>
            <a:off x="539552" y="1550736"/>
            <a:ext cx="914400" cy="965540"/>
            <a:chOff x="2184748" y="3721596"/>
            <a:chExt cx="914400" cy="965540"/>
          </a:xfrm>
        </p:grpSpPr>
        <p:pic>
          <p:nvPicPr>
            <p:cNvPr id="14" name="图形 13" descr="用户">
              <a:extLst>
                <a:ext uri="{FF2B5EF4-FFF2-40B4-BE49-F238E27FC236}">
                  <a16:creationId xmlns:a16="http://schemas.microsoft.com/office/drawing/2014/main" id="{4BFA3E7B-D603-754F-AD0A-64B1DAD2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880B776-CA3B-A140-81E9-517248158B26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CBB9AEE-4248-8B45-975E-0D0416DAB8DB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6" name="图形 5" descr="学位帽">
                <a:extLst>
                  <a:ext uri="{FF2B5EF4-FFF2-40B4-BE49-F238E27FC236}">
                    <a16:creationId xmlns:a16="http://schemas.microsoft.com/office/drawing/2014/main" id="{B679AA26-D1BE-DB46-9D79-27F225862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CD53F2A-02BC-364E-8C10-7DCB0AB22552}"/>
              </a:ext>
            </a:extLst>
          </p:cNvPr>
          <p:cNvGrpSpPr/>
          <p:nvPr/>
        </p:nvGrpSpPr>
        <p:grpSpPr>
          <a:xfrm>
            <a:off x="4479189" y="1550736"/>
            <a:ext cx="914400" cy="914400"/>
            <a:chOff x="2942911" y="3835579"/>
            <a:chExt cx="914400" cy="914400"/>
          </a:xfrm>
        </p:grpSpPr>
        <p:pic>
          <p:nvPicPr>
            <p:cNvPr id="8" name="图形 7" descr="用户">
              <a:extLst>
                <a:ext uri="{FF2B5EF4-FFF2-40B4-BE49-F238E27FC236}">
                  <a16:creationId xmlns:a16="http://schemas.microsoft.com/office/drawing/2014/main" id="{39020118-2932-1848-80F3-2A630AE3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2911" y="3835579"/>
              <a:ext cx="914400" cy="9144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15416B1-7C6F-EF4E-94F4-2FEB9D92F85C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D123FD-05FA-5348-A123-D3DA8E6C35EA}"/>
              </a:ext>
            </a:extLst>
          </p:cNvPr>
          <p:cNvGrpSpPr/>
          <p:nvPr/>
        </p:nvGrpSpPr>
        <p:grpSpPr>
          <a:xfrm>
            <a:off x="2558627" y="1600163"/>
            <a:ext cx="914400" cy="914400"/>
            <a:chOff x="4114800" y="2400300"/>
            <a:chExt cx="914400" cy="914400"/>
          </a:xfrm>
        </p:grpSpPr>
        <p:pic>
          <p:nvPicPr>
            <p:cNvPr id="16" name="图形 15" descr="纸张">
              <a:extLst>
                <a:ext uri="{FF2B5EF4-FFF2-40B4-BE49-F238E27FC236}">
                  <a16:creationId xmlns:a16="http://schemas.microsoft.com/office/drawing/2014/main" id="{39A15163-F871-AF46-9F11-18C0065A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14800" y="2400300"/>
              <a:ext cx="914400" cy="9144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62F7749-D5C2-9C4B-9923-C063B467961A}"/>
                </a:ext>
              </a:extLst>
            </p:cNvPr>
            <p:cNvSpPr txBox="1"/>
            <p:nvPr/>
          </p:nvSpPr>
          <p:spPr>
            <a:xfrm>
              <a:off x="4114800" y="27905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sp>
        <p:nvSpPr>
          <p:cNvPr id="22" name="页脚占位符 4">
            <a:extLst>
              <a:ext uri="{FF2B5EF4-FFF2-40B4-BE49-F238E27FC236}">
                <a16:creationId xmlns:a16="http://schemas.microsoft.com/office/drawing/2014/main" id="{3C70B2FE-BF98-C743-B1A6-56FFBFCCB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1D6AA0-987F-A645-8058-355E8DAAB1F7}"/>
              </a:ext>
            </a:extLst>
          </p:cNvPr>
          <p:cNvSpPr/>
          <p:nvPr/>
        </p:nvSpPr>
        <p:spPr>
          <a:xfrm>
            <a:off x="4514225" y="2740098"/>
            <a:ext cx="844327" cy="53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1200"/>
              </a:spcBef>
            </a:pPr>
            <a:r>
              <a:rPr kumimoji="1" lang="zh-CN" altLang="en-US" sz="26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同学</a:t>
            </a:r>
            <a:endParaRPr kumimoji="1" lang="en-US" altLang="zh-CN" sz="2600" b="1" dirty="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F25B55-369E-E047-BCB3-BB3D00F27876}"/>
              </a:ext>
            </a:extLst>
          </p:cNvPr>
          <p:cNvSpPr/>
          <p:nvPr/>
        </p:nvSpPr>
        <p:spPr>
          <a:xfrm>
            <a:off x="509924" y="2706209"/>
            <a:ext cx="973655" cy="53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kumimoji="1" lang="zh-CN" altLang="en-US" sz="26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学霸</a:t>
            </a:r>
            <a:endParaRPr kumimoji="1" lang="en-US" altLang="zh-CN" sz="2600" b="1" dirty="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8777DB1-C713-DF41-87AF-31E716F55A60}"/>
              </a:ext>
            </a:extLst>
          </p:cNvPr>
          <p:cNvSpPr/>
          <p:nvPr/>
        </p:nvSpPr>
        <p:spPr>
          <a:xfrm>
            <a:off x="2058409" y="2706209"/>
            <a:ext cx="1914836" cy="53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kumimoji="1" lang="zh-CN" altLang="en-US" sz="26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同学的问题</a:t>
            </a:r>
            <a:endParaRPr kumimoji="1" lang="en-US" altLang="zh-CN" sz="2600" b="1" dirty="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07C18E-141A-174F-91DF-DA67254C60A9}"/>
              </a:ext>
            </a:extLst>
          </p:cNvPr>
          <p:cNvSpPr txBox="1"/>
          <p:nvPr/>
        </p:nvSpPr>
        <p:spPr>
          <a:xfrm>
            <a:off x="1243915" y="4830772"/>
            <a:ext cx="35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当前假设每个同学只提一个问题</a:t>
            </a:r>
          </a:p>
        </p:txBody>
      </p:sp>
      <p:sp>
        <p:nvSpPr>
          <p:cNvPr id="10" name="上下箭头 9">
            <a:extLst>
              <a:ext uri="{FF2B5EF4-FFF2-40B4-BE49-F238E27FC236}">
                <a16:creationId xmlns:a16="http://schemas.microsoft.com/office/drawing/2014/main" id="{9778E1A3-2280-8B4B-A6AC-CBDF28839E9C}"/>
              </a:ext>
            </a:extLst>
          </p:cNvPr>
          <p:cNvSpPr/>
          <p:nvPr/>
        </p:nvSpPr>
        <p:spPr>
          <a:xfrm>
            <a:off x="848109" y="3324085"/>
            <a:ext cx="247154" cy="6202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642571D-7172-844B-B93A-6E3C79696982}"/>
              </a:ext>
            </a:extLst>
          </p:cNvPr>
          <p:cNvSpPr/>
          <p:nvPr/>
        </p:nvSpPr>
        <p:spPr>
          <a:xfrm>
            <a:off x="480297" y="4031071"/>
            <a:ext cx="973655" cy="53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kumimoji="1" lang="en-US" altLang="zh-CN" sz="26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CPU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10605C3-7D81-F54D-94C1-CDD5B1352092}"/>
              </a:ext>
            </a:extLst>
          </p:cNvPr>
          <p:cNvSpPr/>
          <p:nvPr/>
        </p:nvSpPr>
        <p:spPr>
          <a:xfrm>
            <a:off x="2528998" y="4031071"/>
            <a:ext cx="973655" cy="53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kumimoji="1" lang="zh-CN" altLang="en-US" sz="26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任务</a:t>
            </a:r>
            <a:endParaRPr kumimoji="1" lang="en-US" altLang="zh-CN" sz="2600" b="1" dirty="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上下箭头 26">
            <a:extLst>
              <a:ext uri="{FF2B5EF4-FFF2-40B4-BE49-F238E27FC236}">
                <a16:creationId xmlns:a16="http://schemas.microsoft.com/office/drawing/2014/main" id="{1C810E38-9F92-7E46-8953-4CFB3A5E6508}"/>
              </a:ext>
            </a:extLst>
          </p:cNvPr>
          <p:cNvSpPr/>
          <p:nvPr/>
        </p:nvSpPr>
        <p:spPr>
          <a:xfrm>
            <a:off x="2892249" y="3324084"/>
            <a:ext cx="247154" cy="6202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上下箭头 27">
            <a:extLst>
              <a:ext uri="{FF2B5EF4-FFF2-40B4-BE49-F238E27FC236}">
                <a16:creationId xmlns:a16="http://schemas.microsoft.com/office/drawing/2014/main" id="{995BC8D9-9F1A-4F4C-9E8E-150186904B99}"/>
              </a:ext>
            </a:extLst>
          </p:cNvPr>
          <p:cNvSpPr/>
          <p:nvPr/>
        </p:nvSpPr>
        <p:spPr>
          <a:xfrm>
            <a:off x="4812805" y="3333121"/>
            <a:ext cx="247154" cy="6202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6DF14C6-AA4D-F048-8347-C6AF1DB9CDFF}"/>
              </a:ext>
            </a:extLst>
          </p:cNvPr>
          <p:cNvSpPr/>
          <p:nvPr/>
        </p:nvSpPr>
        <p:spPr>
          <a:xfrm>
            <a:off x="4444993" y="4040107"/>
            <a:ext cx="973655" cy="53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kumimoji="1" lang="zh-CN" altLang="en-US" sz="26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用户</a:t>
            </a:r>
            <a:endParaRPr kumimoji="1" lang="en-US" altLang="zh-CN" sz="2600" b="1" dirty="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10501-FDA4-C54F-8316-C8C1E736923C}"/>
              </a:ext>
            </a:extLst>
          </p:cNvPr>
          <p:cNvSpPr/>
          <p:nvPr/>
        </p:nvSpPr>
        <p:spPr>
          <a:xfrm>
            <a:off x="5670113" y="2276253"/>
            <a:ext cx="2794586" cy="53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kumimoji="1" lang="zh-CN" altLang="en-US" sz="26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学霸调度问题</a:t>
            </a:r>
            <a:endParaRPr kumimoji="1" lang="en-US" altLang="zh-CN" sz="2600" b="1" dirty="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上下箭头 30">
            <a:extLst>
              <a:ext uri="{FF2B5EF4-FFF2-40B4-BE49-F238E27FC236}">
                <a16:creationId xmlns:a16="http://schemas.microsoft.com/office/drawing/2014/main" id="{3D404695-3F2D-8D44-B387-404763173BF4}"/>
              </a:ext>
            </a:extLst>
          </p:cNvPr>
          <p:cNvSpPr/>
          <p:nvPr/>
        </p:nvSpPr>
        <p:spPr>
          <a:xfrm>
            <a:off x="6978671" y="3129895"/>
            <a:ext cx="247154" cy="6202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995DFE-9C66-014F-B7B0-6EBEFDF5E346}"/>
              </a:ext>
            </a:extLst>
          </p:cNvPr>
          <p:cNvSpPr/>
          <p:nvPr/>
        </p:nvSpPr>
        <p:spPr>
          <a:xfrm>
            <a:off x="5933048" y="3774553"/>
            <a:ext cx="2239352" cy="53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kumimoji="1" lang="en-US" altLang="zh-CN" sz="26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CPU</a:t>
            </a:r>
            <a:r>
              <a:rPr kumimoji="1" lang="zh-CN" altLang="en-US" sz="2600" b="1" dirty="0">
                <a:solidFill>
                  <a:srgbClr val="000000">
                    <a:lumMod val="75000"/>
                    <a:lumOff val="25000"/>
                  </a:srgbClr>
                </a:solidFill>
                <a:ea typeface="微软雅黑" panose="020B0503020204020204" pitchFamily="34" charset="-122"/>
              </a:rPr>
              <a:t>调度任务</a:t>
            </a:r>
            <a:endParaRPr kumimoji="1" lang="en-US" altLang="zh-CN" sz="2600" b="1" dirty="0">
              <a:solidFill>
                <a:srgbClr val="000000">
                  <a:lumMod val="75000"/>
                  <a:lumOff val="25000"/>
                </a:srgb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9014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3EAEB-4C0B-C044-A437-6BA371B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84BF5-C3D9-9C4C-B126-2BFAF34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0933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115</a:t>
            </a:fld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D78C04-D3FD-8C45-8CE3-8F5275DA0392}"/>
              </a:ext>
            </a:extLst>
          </p:cNvPr>
          <p:cNvGrpSpPr/>
          <p:nvPr/>
        </p:nvGrpSpPr>
        <p:grpSpPr>
          <a:xfrm>
            <a:off x="608694" y="1450749"/>
            <a:ext cx="914400" cy="965540"/>
            <a:chOff x="2184748" y="3721596"/>
            <a:chExt cx="914400" cy="965540"/>
          </a:xfrm>
        </p:grpSpPr>
        <p:pic>
          <p:nvPicPr>
            <p:cNvPr id="16" name="图形 15" descr="用户">
              <a:extLst>
                <a:ext uri="{FF2B5EF4-FFF2-40B4-BE49-F238E27FC236}">
                  <a16:creationId xmlns:a16="http://schemas.microsoft.com/office/drawing/2014/main" id="{23003E7B-1411-5846-976B-F67C8A7B7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37F3B19-D010-7742-BB87-680A663C641C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D474BD6-FC7E-804D-8223-3B70B076E33A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9" name="图形 18" descr="学位帽">
                <a:extLst>
                  <a:ext uri="{FF2B5EF4-FFF2-40B4-BE49-F238E27FC236}">
                    <a16:creationId xmlns:a16="http://schemas.microsoft.com/office/drawing/2014/main" id="{5B26BF9C-9A0A-134D-852E-89C66BC6C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8634837-1016-CC45-9D36-88C1C20EC698}"/>
              </a:ext>
            </a:extLst>
          </p:cNvPr>
          <p:cNvGraphicFramePr>
            <a:graphicFrameLocks noGrp="1"/>
          </p:cNvGraphicFramePr>
          <p:nvPr/>
        </p:nvGraphicFramePr>
        <p:xfrm>
          <a:off x="4932040" y="1129308"/>
          <a:ext cx="381777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97722088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93836398"/>
                    </a:ext>
                  </a:extLst>
                </a:gridCol>
                <a:gridCol w="1801549">
                  <a:extLst>
                    <a:ext uri="{9D8B030D-6E8A-4147-A177-3AD203B41FA5}">
                      <a16:colId xmlns:a16="http://schemas.microsoft.com/office/drawing/2014/main" val="4273847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解答时间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（工作量）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8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2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3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418"/>
                  </a:ext>
                </a:extLst>
              </a:tr>
            </a:tbl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EAA3E4-4627-3B4D-9E3B-7332CE2D5D6D}"/>
              </a:ext>
            </a:extLst>
          </p:cNvPr>
          <p:cNvGrpSpPr/>
          <p:nvPr/>
        </p:nvGrpSpPr>
        <p:grpSpPr>
          <a:xfrm>
            <a:off x="5647617" y="3171681"/>
            <a:ext cx="2468465" cy="504056"/>
            <a:chOff x="1151620" y="3869431"/>
            <a:chExt cx="2592288" cy="50405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C597DEB-8499-F34B-9CA0-1E596D96A4AD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40F1586-F276-1843-AD31-FB23EC58901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35F894-CFB6-6447-A900-8E1AFF33141C}"/>
              </a:ext>
            </a:extLst>
          </p:cNvPr>
          <p:cNvGrpSpPr/>
          <p:nvPr/>
        </p:nvGrpSpPr>
        <p:grpSpPr>
          <a:xfrm>
            <a:off x="4768409" y="3179252"/>
            <a:ext cx="1035452" cy="504056"/>
            <a:chOff x="1151620" y="3869431"/>
            <a:chExt cx="2592288" cy="50405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946DAA7-5F27-264D-ADC5-B5F50C8D91E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FD3CE01-6266-9145-8860-8D43CB44934A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621EB82-3F98-3444-904A-A80FFB27DD42}"/>
              </a:ext>
            </a:extLst>
          </p:cNvPr>
          <p:cNvGrpSpPr/>
          <p:nvPr/>
        </p:nvGrpSpPr>
        <p:grpSpPr>
          <a:xfrm>
            <a:off x="7987654" y="3171681"/>
            <a:ext cx="699755" cy="504056"/>
            <a:chOff x="1151620" y="3869431"/>
            <a:chExt cx="2592288" cy="50405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F30FF23-CDD0-EE42-BD8C-05DC6B2DF5B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39C574A-025C-9A47-8F46-73659DB6349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CE9EFF8-04B1-CA40-825D-E2C891305655}"/>
              </a:ext>
            </a:extLst>
          </p:cNvPr>
          <p:cNvGrpSpPr/>
          <p:nvPr/>
        </p:nvGrpSpPr>
        <p:grpSpPr>
          <a:xfrm>
            <a:off x="606188" y="2356033"/>
            <a:ext cx="914400" cy="914400"/>
            <a:chOff x="2942911" y="3750549"/>
            <a:chExt cx="914400" cy="914400"/>
          </a:xfrm>
        </p:grpSpPr>
        <p:pic>
          <p:nvPicPr>
            <p:cNvPr id="39" name="图形 38" descr="用户">
              <a:extLst>
                <a:ext uri="{FF2B5EF4-FFF2-40B4-BE49-F238E27FC236}">
                  <a16:creationId xmlns:a16="http://schemas.microsoft.com/office/drawing/2014/main" id="{5FAB96FD-F9C1-3044-8952-C1736F85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80D3F5F-D812-6248-8A27-F7621A5CE648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B1DDAC8-0810-984E-9863-7517E41CF675}"/>
              </a:ext>
            </a:extLst>
          </p:cNvPr>
          <p:cNvSpPr txBox="1"/>
          <p:nvPr/>
        </p:nvSpPr>
        <p:spPr>
          <a:xfrm>
            <a:off x="1599720" y="35541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C,</a:t>
            </a:r>
            <a:r>
              <a:rPr kumimoji="1" lang="zh-CN" altLang="en-US" dirty="0"/>
              <a:t>先来后到！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CD0DFD0-0783-F240-9960-8A7C28AAE539}"/>
              </a:ext>
            </a:extLst>
          </p:cNvPr>
          <p:cNvGrpSpPr/>
          <p:nvPr/>
        </p:nvGrpSpPr>
        <p:grpSpPr>
          <a:xfrm>
            <a:off x="606188" y="3270433"/>
            <a:ext cx="914400" cy="914400"/>
            <a:chOff x="2942911" y="3750549"/>
            <a:chExt cx="914400" cy="914400"/>
          </a:xfrm>
        </p:grpSpPr>
        <p:pic>
          <p:nvPicPr>
            <p:cNvPr id="42" name="图形 41" descr="用户">
              <a:extLst>
                <a:ext uri="{FF2B5EF4-FFF2-40B4-BE49-F238E27FC236}">
                  <a16:creationId xmlns:a16="http://schemas.microsoft.com/office/drawing/2014/main" id="{C71CE569-FDAC-D045-9A9B-BF02EC28B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105E0AD-704F-2E4F-9D46-1ECBCB374137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EB575EE-C1CB-C24B-86CC-F6B53ADA566E}"/>
              </a:ext>
            </a:extLst>
          </p:cNvPr>
          <p:cNvGrpSpPr/>
          <p:nvPr/>
        </p:nvGrpSpPr>
        <p:grpSpPr>
          <a:xfrm>
            <a:off x="564466" y="4216806"/>
            <a:ext cx="914400" cy="914400"/>
            <a:chOff x="2942911" y="3750549"/>
            <a:chExt cx="914400" cy="914400"/>
          </a:xfrm>
        </p:grpSpPr>
        <p:pic>
          <p:nvPicPr>
            <p:cNvPr id="45" name="图形 44" descr="用户">
              <a:extLst>
                <a:ext uri="{FF2B5EF4-FFF2-40B4-BE49-F238E27FC236}">
                  <a16:creationId xmlns:a16="http://schemas.microsoft.com/office/drawing/2014/main" id="{A1B1A35E-A6C5-024A-B9D5-4D39873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0A6D7EB-2A15-E24D-A842-00ABA2D6C5CF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2ADAB67E-5199-9B44-AB48-D76C920C2BF1}"/>
              </a:ext>
            </a:extLst>
          </p:cNvPr>
          <p:cNvSpPr txBox="1"/>
          <p:nvPr/>
        </p:nvSpPr>
        <p:spPr>
          <a:xfrm>
            <a:off x="1585901" y="4369668"/>
            <a:ext cx="2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我的问题很简单</a:t>
            </a:r>
            <a:endParaRPr kumimoji="1" lang="en-US" altLang="zh-CN" dirty="0"/>
          </a:p>
          <a:p>
            <a:r>
              <a:rPr kumimoji="1" lang="zh-CN" altLang="en-US" dirty="0"/>
              <a:t>却要</a:t>
            </a:r>
            <a:r>
              <a:rPr kumimoji="1" lang="zh-CN" altLang="en-US" dirty="0">
                <a:solidFill>
                  <a:srgbClr val="FF0000"/>
                </a:solidFill>
              </a:rPr>
              <a:t>等那么长时间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C8C0F96-0F3F-E743-8833-BF79008DCA8E}"/>
              </a:ext>
            </a:extLst>
          </p:cNvPr>
          <p:cNvSpPr txBox="1"/>
          <p:nvPr/>
        </p:nvSpPr>
        <p:spPr>
          <a:xfrm>
            <a:off x="1659431" y="159579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大家排队</a:t>
            </a:r>
            <a:endParaRPr kumimoji="1" lang="en-US" altLang="zh-CN" dirty="0"/>
          </a:p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先来后到</a:t>
            </a:r>
            <a:r>
              <a:rPr kumimoji="1" lang="zh-CN" altLang="en-US" dirty="0"/>
              <a:t>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6D55355-E12D-B14A-9FD7-57CA9C2142AE}"/>
              </a:ext>
            </a:extLst>
          </p:cNvPr>
          <p:cNvSpPr txBox="1"/>
          <p:nvPr/>
        </p:nvSpPr>
        <p:spPr>
          <a:xfrm>
            <a:off x="1659431" y="2598689"/>
            <a:ext cx="16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得嘞，我第一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CAFEE5-4492-3E41-87FA-28010131B98F}"/>
              </a:ext>
            </a:extLst>
          </p:cNvPr>
          <p:cNvSpPr/>
          <p:nvPr/>
        </p:nvSpPr>
        <p:spPr>
          <a:xfrm>
            <a:off x="4967740" y="4114868"/>
            <a:ext cx="3416320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先到先得：简单、直观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问题：平均周转、响应时间过长</a:t>
            </a:r>
          </a:p>
        </p:txBody>
      </p:sp>
      <p:sp>
        <p:nvSpPr>
          <p:cNvPr id="33" name="页脚占位符 4">
            <a:extLst>
              <a:ext uri="{FF2B5EF4-FFF2-40B4-BE49-F238E27FC236}">
                <a16:creationId xmlns:a16="http://schemas.microsoft.com/office/drawing/2014/main" id="{8B69DB7A-714E-8542-8490-C8AB30F22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5200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3EAEB-4C0B-C044-A437-6BA371B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Shortest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84BF5-C3D9-9C4C-B126-2BFAF34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0933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116</a:t>
            </a:fld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EAA3E4-4627-3B4D-9E3B-7332CE2D5D6D}"/>
              </a:ext>
            </a:extLst>
          </p:cNvPr>
          <p:cNvGrpSpPr/>
          <p:nvPr/>
        </p:nvGrpSpPr>
        <p:grpSpPr>
          <a:xfrm>
            <a:off x="6313015" y="3169311"/>
            <a:ext cx="2468465" cy="504056"/>
            <a:chOff x="1151620" y="3869431"/>
            <a:chExt cx="2592288" cy="50405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C597DEB-8499-F34B-9CA0-1E596D96A4AD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40F1586-F276-1843-AD31-FB23EC58901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35F894-CFB6-6447-A900-8E1AFF33141C}"/>
              </a:ext>
            </a:extLst>
          </p:cNvPr>
          <p:cNvGrpSpPr/>
          <p:nvPr/>
        </p:nvGrpSpPr>
        <p:grpSpPr>
          <a:xfrm>
            <a:off x="4777541" y="3169311"/>
            <a:ext cx="1035452" cy="504056"/>
            <a:chOff x="1151620" y="3869431"/>
            <a:chExt cx="2592288" cy="50405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946DAA7-5F27-264D-ADC5-B5F50C8D91E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FD3CE01-6266-9145-8860-8D43CB44934A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21C76C3-9F6C-8E4C-B5F8-0370FF77847C}"/>
              </a:ext>
            </a:extLst>
          </p:cNvPr>
          <p:cNvGrpSpPr/>
          <p:nvPr/>
        </p:nvGrpSpPr>
        <p:grpSpPr>
          <a:xfrm>
            <a:off x="5746389" y="3169311"/>
            <a:ext cx="699755" cy="504056"/>
            <a:chOff x="1151620" y="3869431"/>
            <a:chExt cx="2592288" cy="50405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41596E-775B-3E42-8E97-570768726121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A837AB-28A2-0E4E-8B3E-87A3F2277FFA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C43FD886-7A64-3C4C-A8B1-5C4749B375DD}"/>
              </a:ext>
            </a:extLst>
          </p:cNvPr>
          <p:cNvSpPr txBox="1"/>
          <p:nvPr/>
        </p:nvSpPr>
        <p:spPr>
          <a:xfrm>
            <a:off x="2016382" y="2514019"/>
            <a:ext cx="17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我最先到，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我还是第一！</a:t>
            </a:r>
            <a:endParaRPr kumimoji="1"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D708A43-84C1-AF4D-B91B-862BE34A12A2}"/>
              </a:ext>
            </a:extLst>
          </p:cNvPr>
          <p:cNvSpPr txBox="1"/>
          <p:nvPr/>
        </p:nvSpPr>
        <p:spPr>
          <a:xfrm>
            <a:off x="1990008" y="1702502"/>
            <a:ext cx="188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简单的问题先来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8E00F05-3621-4F43-A894-4A1F897C9AD2}"/>
              </a:ext>
            </a:extLst>
          </p:cNvPr>
          <p:cNvSpPr txBox="1"/>
          <p:nvPr/>
        </p:nvSpPr>
        <p:spPr>
          <a:xfrm>
            <a:off x="2075664" y="4516256"/>
            <a:ext cx="19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我可以先于</a:t>
            </a:r>
            <a:r>
              <a:rPr kumimoji="1" lang="en-US" altLang="zh-CN" dirty="0"/>
              <a:t>B</a:t>
            </a:r>
            <a:r>
              <a:rPr kumimoji="1" lang="zh-CN" altLang="en-US" dirty="0"/>
              <a:t>了</a:t>
            </a:r>
            <a:r>
              <a:rPr kumimoji="1" lang="zh-CN" altLang="en-US" dirty="0">
                <a:sym typeface="Wingdings" pitchFamily="2" charset="2"/>
              </a:rPr>
              <a:t></a:t>
            </a:r>
            <a:endParaRPr kumimoji="1" lang="en-US" altLang="zh-CN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C5CA81B-033A-D146-B756-0DD69B26CBF3}"/>
              </a:ext>
            </a:extLst>
          </p:cNvPr>
          <p:cNvSpPr txBox="1"/>
          <p:nvPr/>
        </p:nvSpPr>
        <p:spPr>
          <a:xfrm>
            <a:off x="2040753" y="3432287"/>
            <a:ext cx="22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万一再来个短时间的</a:t>
            </a:r>
            <a:r>
              <a:rPr kumimoji="1" lang="en-US" altLang="zh-CN" dirty="0"/>
              <a:t>D</a:t>
            </a:r>
            <a:r>
              <a:rPr kumimoji="1" lang="zh-CN" altLang="en-US" dirty="0"/>
              <a:t>，那我要</a:t>
            </a:r>
            <a:r>
              <a:rPr kumimoji="1" lang="zh-CN" altLang="en-US" dirty="0">
                <a:solidFill>
                  <a:srgbClr val="FF0000"/>
                </a:solidFill>
              </a:rPr>
              <a:t>等死</a:t>
            </a:r>
            <a:r>
              <a:rPr kumimoji="1" lang="zh-CN" altLang="en-US" dirty="0"/>
              <a:t>了</a:t>
            </a:r>
            <a:r>
              <a:rPr kumimoji="1" lang="en-US" altLang="zh-CN" dirty="0"/>
              <a:t>…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CA43704-CB0D-E54B-94C2-B02F18B124C5}"/>
              </a:ext>
            </a:extLst>
          </p:cNvPr>
          <p:cNvGrpSpPr/>
          <p:nvPr/>
        </p:nvGrpSpPr>
        <p:grpSpPr>
          <a:xfrm>
            <a:off x="1078114" y="1442763"/>
            <a:ext cx="914400" cy="965540"/>
            <a:chOff x="2184748" y="3721596"/>
            <a:chExt cx="914400" cy="965540"/>
          </a:xfrm>
        </p:grpSpPr>
        <p:pic>
          <p:nvPicPr>
            <p:cNvPr id="52" name="图形 51" descr="用户">
              <a:extLst>
                <a:ext uri="{FF2B5EF4-FFF2-40B4-BE49-F238E27FC236}">
                  <a16:creationId xmlns:a16="http://schemas.microsoft.com/office/drawing/2014/main" id="{F56B3A9D-F1EA-4949-B5CC-313698C6C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CADB85E-FAFE-0848-8FBD-CCF47BF8CD8C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C92BEB1-57BB-9D4F-9E1E-F5B608737FCC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55" name="图形 54" descr="学位帽">
                <a:extLst>
                  <a:ext uri="{FF2B5EF4-FFF2-40B4-BE49-F238E27FC236}">
                    <a16:creationId xmlns:a16="http://schemas.microsoft.com/office/drawing/2014/main" id="{C1E6885B-FD0F-A143-BC76-47B169A54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4E6C0B8-3FED-7349-AB88-C368683D472A}"/>
              </a:ext>
            </a:extLst>
          </p:cNvPr>
          <p:cNvGrpSpPr/>
          <p:nvPr/>
        </p:nvGrpSpPr>
        <p:grpSpPr>
          <a:xfrm>
            <a:off x="1075608" y="2348047"/>
            <a:ext cx="914400" cy="914400"/>
            <a:chOff x="2942911" y="3750549"/>
            <a:chExt cx="914400" cy="914400"/>
          </a:xfrm>
        </p:grpSpPr>
        <p:pic>
          <p:nvPicPr>
            <p:cNvPr id="57" name="图形 56" descr="用户">
              <a:extLst>
                <a:ext uri="{FF2B5EF4-FFF2-40B4-BE49-F238E27FC236}">
                  <a16:creationId xmlns:a16="http://schemas.microsoft.com/office/drawing/2014/main" id="{A638A29E-F1D0-0F45-B032-3E49BF422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3F92897-A85E-6448-85F8-6ECEF34F6542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F12E00C-FF86-B144-9D9E-844569D1287E}"/>
              </a:ext>
            </a:extLst>
          </p:cNvPr>
          <p:cNvGrpSpPr/>
          <p:nvPr/>
        </p:nvGrpSpPr>
        <p:grpSpPr>
          <a:xfrm>
            <a:off x="1075608" y="3262447"/>
            <a:ext cx="914400" cy="914400"/>
            <a:chOff x="2942911" y="3750549"/>
            <a:chExt cx="914400" cy="914400"/>
          </a:xfrm>
        </p:grpSpPr>
        <p:pic>
          <p:nvPicPr>
            <p:cNvPr id="60" name="图形 59" descr="用户">
              <a:extLst>
                <a:ext uri="{FF2B5EF4-FFF2-40B4-BE49-F238E27FC236}">
                  <a16:creationId xmlns:a16="http://schemas.microsoft.com/office/drawing/2014/main" id="{E6CD7E69-E9CC-294A-A59C-E33F671B0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9561A15-011A-5347-8CD7-8D176CD1EAC3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FCEEA7C-D8C1-6449-9E60-382B7F8AAAF3}"/>
              </a:ext>
            </a:extLst>
          </p:cNvPr>
          <p:cNvGrpSpPr/>
          <p:nvPr/>
        </p:nvGrpSpPr>
        <p:grpSpPr>
          <a:xfrm>
            <a:off x="1075608" y="4209644"/>
            <a:ext cx="914400" cy="914400"/>
            <a:chOff x="2942911" y="3750549"/>
            <a:chExt cx="914400" cy="914400"/>
          </a:xfrm>
        </p:grpSpPr>
        <p:pic>
          <p:nvPicPr>
            <p:cNvPr id="63" name="图形 62" descr="用户">
              <a:extLst>
                <a:ext uri="{FF2B5EF4-FFF2-40B4-BE49-F238E27FC236}">
                  <a16:creationId xmlns:a16="http://schemas.microsoft.com/office/drawing/2014/main" id="{A410A4B8-BA26-7249-8B0B-6496EBB9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E1B746-DD68-194C-A660-51779B054857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09E8E770-B20E-9945-97A5-38F612736797}"/>
              </a:ext>
            </a:extLst>
          </p:cNvPr>
          <p:cNvGraphicFramePr>
            <a:graphicFrameLocks noGrp="1"/>
          </p:cNvGraphicFramePr>
          <p:nvPr/>
        </p:nvGraphicFramePr>
        <p:xfrm>
          <a:off x="4932040" y="1129308"/>
          <a:ext cx="381777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97722088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93836398"/>
                    </a:ext>
                  </a:extLst>
                </a:gridCol>
                <a:gridCol w="1801549">
                  <a:extLst>
                    <a:ext uri="{9D8B030D-6E8A-4147-A177-3AD203B41FA5}">
                      <a16:colId xmlns:a16="http://schemas.microsoft.com/office/drawing/2014/main" val="4273847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解答时间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（工作量）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8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2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3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418"/>
                  </a:ext>
                </a:extLst>
              </a:tr>
            </a:tbl>
          </a:graphicData>
        </a:graphic>
      </p:graphicFrame>
      <p:sp>
        <p:nvSpPr>
          <p:cNvPr id="36" name="页脚占位符 4">
            <a:extLst>
              <a:ext uri="{FF2B5EF4-FFF2-40B4-BE49-F238E27FC236}">
                <a16:creationId xmlns:a16="http://schemas.microsoft.com/office/drawing/2014/main" id="{56F3D7EE-C01D-AC4D-A74D-9798D9286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BC1A61-1366-8F47-997C-46CB5219A656}"/>
              </a:ext>
            </a:extLst>
          </p:cNvPr>
          <p:cNvSpPr/>
          <p:nvPr/>
        </p:nvSpPr>
        <p:spPr>
          <a:xfrm>
            <a:off x="5111353" y="3922216"/>
            <a:ext cx="3185487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短任务优先：平均周转时间短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问题：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）不公平，任务饿死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          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）平均响应时间过长</a:t>
            </a:r>
          </a:p>
        </p:txBody>
      </p:sp>
    </p:spTree>
    <p:extLst>
      <p:ext uri="{BB962C8B-B14F-4D97-AF65-F5344CB8AC3E}">
        <p14:creationId xmlns:p14="http://schemas.microsoft.com/office/powerpoint/2010/main" val="40498117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3EAEB-4C0B-C044-A437-6BA371B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抢占式调度</a:t>
            </a:r>
            <a:r>
              <a:rPr kumimoji="1" lang="en-US" altLang="zh-CN" dirty="0"/>
              <a:t> (Preemptive Scheduling)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84BF5-C3D9-9C4C-B126-2BFAF34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0933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117</a:t>
            </a:fld>
            <a:endParaRPr lang="zh-CN" altLang="en-US"/>
          </a:p>
        </p:txBody>
      </p:sp>
      <p:sp>
        <p:nvSpPr>
          <p:cNvPr id="109" name="页脚占位符 4">
            <a:extLst>
              <a:ext uri="{FF2B5EF4-FFF2-40B4-BE49-F238E27FC236}">
                <a16:creationId xmlns:a16="http://schemas.microsoft.com/office/drawing/2014/main" id="{6936A909-9AEF-9E40-9C17-9B73299B8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21" name="内容占位符 1">
            <a:extLst>
              <a:ext uri="{FF2B5EF4-FFF2-40B4-BE49-F238E27FC236}">
                <a16:creationId xmlns:a16="http://schemas.microsoft.com/office/drawing/2014/main" id="{BC791DE9-4409-5740-B993-1041C8132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/>
          <a:lstStyle/>
          <a:p>
            <a:r>
              <a:rPr kumimoji="1" lang="zh-CN" altLang="en-US" dirty="0"/>
              <a:t>每次任务执行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一定时间后会被切换到下一任务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而非执行至终止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通过定时触发的时钟中断实现</a:t>
            </a:r>
          </a:p>
        </p:txBody>
      </p:sp>
    </p:spTree>
    <p:extLst>
      <p:ext uri="{BB962C8B-B14F-4D97-AF65-F5344CB8AC3E}">
        <p14:creationId xmlns:p14="http://schemas.microsoft.com/office/powerpoint/2010/main" val="32085621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3EAEB-4C0B-C044-A437-6BA371B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Robin (</a:t>
            </a:r>
            <a:r>
              <a:rPr kumimoji="1" lang="zh-CN" altLang="en-US" dirty="0"/>
              <a:t>时间片轮转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84BF5-C3D9-9C4C-B126-2BFAF34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0933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118</a:t>
            </a:fld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21C76C3-9F6C-8E4C-B5F8-0370FF77847C}"/>
              </a:ext>
            </a:extLst>
          </p:cNvPr>
          <p:cNvGrpSpPr/>
          <p:nvPr/>
        </p:nvGrpSpPr>
        <p:grpSpPr>
          <a:xfrm>
            <a:off x="4480230" y="3471215"/>
            <a:ext cx="368098" cy="504056"/>
            <a:chOff x="1151620" y="3869431"/>
            <a:chExt cx="2592285" cy="50405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41596E-775B-3E42-8E97-570768726121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A837AB-28A2-0E4E-8B3E-87A3F2277FFA}"/>
                </a:ext>
              </a:extLst>
            </p:cNvPr>
            <p:cNvSpPr/>
            <p:nvPr/>
          </p:nvSpPr>
          <p:spPr>
            <a:xfrm>
              <a:off x="1151620" y="3869431"/>
              <a:ext cx="2592285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6D708A43-84C1-AF4D-B91B-862BE34A12A2}"/>
              </a:ext>
            </a:extLst>
          </p:cNvPr>
          <p:cNvSpPr txBox="1"/>
          <p:nvPr/>
        </p:nvSpPr>
        <p:spPr>
          <a:xfrm>
            <a:off x="1707517" y="1489348"/>
            <a:ext cx="188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公平</a:t>
            </a:r>
            <a:r>
              <a:rPr kumimoji="1" lang="zh-CN" altLang="en-US" dirty="0"/>
              <a:t>起见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每人轮流一分钟！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8E00F05-3621-4F43-A894-4A1F897C9AD2}"/>
              </a:ext>
            </a:extLst>
          </p:cNvPr>
          <p:cNvSpPr txBox="1"/>
          <p:nvPr/>
        </p:nvSpPr>
        <p:spPr>
          <a:xfrm>
            <a:off x="1642940" y="2572527"/>
            <a:ext cx="211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感觉</a:t>
            </a:r>
            <a:r>
              <a:rPr kumimoji="1" lang="zh-CN" altLang="en-US" dirty="0">
                <a:solidFill>
                  <a:srgbClr val="FF0000"/>
                </a:solidFill>
              </a:rPr>
              <a:t>多等了好久</a:t>
            </a:r>
            <a:r>
              <a:rPr kumimoji="1" lang="en-US" altLang="zh-CN" dirty="0"/>
              <a:t>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C5CA81B-033A-D146-B756-0DD69B26CBF3}"/>
              </a:ext>
            </a:extLst>
          </p:cNvPr>
          <p:cNvSpPr txBox="1"/>
          <p:nvPr/>
        </p:nvSpPr>
        <p:spPr>
          <a:xfrm>
            <a:off x="1621586" y="3385571"/>
            <a:ext cx="211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学霸的</a:t>
            </a:r>
            <a:r>
              <a:rPr kumimoji="1" lang="zh-CN" altLang="en-US" dirty="0">
                <a:solidFill>
                  <a:srgbClr val="FF0000"/>
                </a:solidFill>
              </a:rPr>
              <a:t>响应时间短</a:t>
            </a:r>
            <a:r>
              <a:rPr kumimoji="1" lang="zh-CN" altLang="en-US" dirty="0"/>
              <a:t>了好多</a:t>
            </a:r>
            <a:endParaRPr kumimoji="1" lang="en-US" altLang="zh-CN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156EDB8-CD96-AD45-B86C-97700D1F739D}"/>
              </a:ext>
            </a:extLst>
          </p:cNvPr>
          <p:cNvGrpSpPr/>
          <p:nvPr/>
        </p:nvGrpSpPr>
        <p:grpSpPr>
          <a:xfrm>
            <a:off x="4812346" y="3470403"/>
            <a:ext cx="368098" cy="504056"/>
            <a:chOff x="1151620" y="3869431"/>
            <a:chExt cx="2592288" cy="50405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A727465-A071-A747-A857-9A40C2639C28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04564BE-E9E3-B642-BB83-9A70BFE82619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DF67FE5-223D-F54A-A76B-94F143DE6244}"/>
              </a:ext>
            </a:extLst>
          </p:cNvPr>
          <p:cNvGrpSpPr/>
          <p:nvPr/>
        </p:nvGrpSpPr>
        <p:grpSpPr>
          <a:xfrm>
            <a:off x="5143559" y="3471215"/>
            <a:ext cx="368098" cy="504056"/>
            <a:chOff x="1151620" y="3869431"/>
            <a:chExt cx="2592288" cy="504056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723E915-2B22-EB4C-9A34-5F51D2756F42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5799FB2-0731-3F4B-8FD2-712BA66152B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C98DA4D-5E50-F94B-A995-C064CABBA89B}"/>
              </a:ext>
            </a:extLst>
          </p:cNvPr>
          <p:cNvGrpSpPr/>
          <p:nvPr/>
        </p:nvGrpSpPr>
        <p:grpSpPr>
          <a:xfrm>
            <a:off x="5480982" y="3470280"/>
            <a:ext cx="368098" cy="504056"/>
            <a:chOff x="1151620" y="3869431"/>
            <a:chExt cx="2592288" cy="504056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701E511-E2D5-6448-BC16-CFD31910449C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4AA92-3BEE-CF4B-BEF3-22B44ACAB608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859A0B5-35CA-6448-A178-71004A01A4D6}"/>
              </a:ext>
            </a:extLst>
          </p:cNvPr>
          <p:cNvGrpSpPr/>
          <p:nvPr/>
        </p:nvGrpSpPr>
        <p:grpSpPr>
          <a:xfrm>
            <a:off x="5818474" y="3468100"/>
            <a:ext cx="368098" cy="504056"/>
            <a:chOff x="1151620" y="3869431"/>
            <a:chExt cx="2592288" cy="504056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007E049-52DA-F849-82C4-41FA39F840FB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1DEC0D1-AF08-C942-B352-2D7F09D0A33B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876BF86-D33D-5342-B800-9B6D5B2A65A7}"/>
              </a:ext>
            </a:extLst>
          </p:cNvPr>
          <p:cNvGrpSpPr/>
          <p:nvPr/>
        </p:nvGrpSpPr>
        <p:grpSpPr>
          <a:xfrm>
            <a:off x="6150590" y="3467288"/>
            <a:ext cx="368098" cy="504056"/>
            <a:chOff x="1151620" y="3869431"/>
            <a:chExt cx="2592288" cy="504056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DE68C4B-032C-4B42-AF2D-D54EBC9EA62F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1B188C6-3F3F-B54C-96A2-4A9444C3C377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1E6665F-785B-9D4F-8878-2EFC97F5AA88}"/>
              </a:ext>
            </a:extLst>
          </p:cNvPr>
          <p:cNvGrpSpPr/>
          <p:nvPr/>
        </p:nvGrpSpPr>
        <p:grpSpPr>
          <a:xfrm>
            <a:off x="6481803" y="3468100"/>
            <a:ext cx="368098" cy="504056"/>
            <a:chOff x="1151620" y="3869431"/>
            <a:chExt cx="2592288" cy="504056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EAA28E4-E94B-DE4B-8845-4FE0250A51B9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1D689BB-8365-8747-9D0A-0BD7FE09405E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4683135-1663-4440-AA5A-21CB34B68698}"/>
              </a:ext>
            </a:extLst>
          </p:cNvPr>
          <p:cNvGrpSpPr/>
          <p:nvPr/>
        </p:nvGrpSpPr>
        <p:grpSpPr>
          <a:xfrm>
            <a:off x="6819226" y="3467165"/>
            <a:ext cx="368098" cy="504056"/>
            <a:chOff x="1151620" y="3869431"/>
            <a:chExt cx="2592288" cy="504056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E3ACBFE-76DF-8149-B845-DE6062CD374F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D9B31BA-E466-864B-AD2D-47B4241169B2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8DC3D1C-9D02-0C41-817B-FD5F336A3985}"/>
              </a:ext>
            </a:extLst>
          </p:cNvPr>
          <p:cNvGrpSpPr/>
          <p:nvPr/>
        </p:nvGrpSpPr>
        <p:grpSpPr>
          <a:xfrm>
            <a:off x="7163568" y="3466075"/>
            <a:ext cx="368098" cy="504056"/>
            <a:chOff x="1151620" y="3869431"/>
            <a:chExt cx="2592288" cy="504056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9D048D6-B599-ED41-A41A-7E81FAB49A8B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22C3032-91B5-8247-8EAE-93DC17969951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2785CBA-8B7D-5642-871A-4C5DD0F227C7}"/>
              </a:ext>
            </a:extLst>
          </p:cNvPr>
          <p:cNvGrpSpPr/>
          <p:nvPr/>
        </p:nvGrpSpPr>
        <p:grpSpPr>
          <a:xfrm>
            <a:off x="7501060" y="3463895"/>
            <a:ext cx="368098" cy="504056"/>
            <a:chOff x="1151620" y="3869431"/>
            <a:chExt cx="2592288" cy="504056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C44FA8F-34D1-0840-AC60-7EADFA7F8501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73856E4-C1B9-EF4F-95FE-82E4E3F32C21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5CF0C76-66E3-2248-855C-06CE59D2DE03}"/>
              </a:ext>
            </a:extLst>
          </p:cNvPr>
          <p:cNvGrpSpPr/>
          <p:nvPr/>
        </p:nvGrpSpPr>
        <p:grpSpPr>
          <a:xfrm>
            <a:off x="7833176" y="3463083"/>
            <a:ext cx="368098" cy="504056"/>
            <a:chOff x="1151620" y="3869431"/>
            <a:chExt cx="2592288" cy="504056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9FAF467-34A4-914B-B1F4-BE87836E307A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B37E854-D575-C741-887B-25C5EBC10AF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30B97F-120C-D240-804D-D76B73F89F41}"/>
              </a:ext>
            </a:extLst>
          </p:cNvPr>
          <p:cNvGrpSpPr/>
          <p:nvPr/>
        </p:nvGrpSpPr>
        <p:grpSpPr>
          <a:xfrm>
            <a:off x="8164389" y="3463895"/>
            <a:ext cx="368098" cy="504056"/>
            <a:chOff x="1151620" y="3869431"/>
            <a:chExt cx="2592288" cy="50405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AFD63D65-C893-D946-B69A-3D903B513A44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FD6ACD3C-22BE-4E4B-A586-0A02F8F3D082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DCC3DAB-4680-E54A-9003-5B670C6D2164}"/>
              </a:ext>
            </a:extLst>
          </p:cNvPr>
          <p:cNvGrpSpPr/>
          <p:nvPr/>
        </p:nvGrpSpPr>
        <p:grpSpPr>
          <a:xfrm>
            <a:off x="8501812" y="3462960"/>
            <a:ext cx="368098" cy="504056"/>
            <a:chOff x="1151620" y="3869431"/>
            <a:chExt cx="2592288" cy="504056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4BC30EC-6A0E-4649-B088-1CBA0987B86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6697BA0-B166-2740-BA24-CAF6BAB387B7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8B2D0930-9BD3-B043-91CE-7DFAEF28689A}"/>
              </a:ext>
            </a:extLst>
          </p:cNvPr>
          <p:cNvGrpSpPr/>
          <p:nvPr/>
        </p:nvGrpSpPr>
        <p:grpSpPr>
          <a:xfrm>
            <a:off x="806308" y="1383850"/>
            <a:ext cx="914400" cy="965540"/>
            <a:chOff x="2184748" y="3721596"/>
            <a:chExt cx="914400" cy="965540"/>
          </a:xfrm>
        </p:grpSpPr>
        <p:pic>
          <p:nvPicPr>
            <p:cNvPr id="93" name="图形 92" descr="用户">
              <a:extLst>
                <a:ext uri="{FF2B5EF4-FFF2-40B4-BE49-F238E27FC236}">
                  <a16:creationId xmlns:a16="http://schemas.microsoft.com/office/drawing/2014/main" id="{6AB5B9B5-C8D9-E14D-9E15-F77399AC0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256F0EF-3C66-5547-AC45-6411926D903D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538C6D99-9479-EE42-998B-5BCC544858AB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96" name="图形 95" descr="学位帽">
                <a:extLst>
                  <a:ext uri="{FF2B5EF4-FFF2-40B4-BE49-F238E27FC236}">
                    <a16:creationId xmlns:a16="http://schemas.microsoft.com/office/drawing/2014/main" id="{CD59CA99-8E47-E348-9112-EC4F891A6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3803013-061F-E246-AF40-67258BCC04AF}"/>
              </a:ext>
            </a:extLst>
          </p:cNvPr>
          <p:cNvGrpSpPr/>
          <p:nvPr/>
        </p:nvGrpSpPr>
        <p:grpSpPr>
          <a:xfrm>
            <a:off x="803802" y="2289134"/>
            <a:ext cx="914400" cy="914400"/>
            <a:chOff x="2942911" y="3750549"/>
            <a:chExt cx="914400" cy="914400"/>
          </a:xfrm>
        </p:grpSpPr>
        <p:pic>
          <p:nvPicPr>
            <p:cNvPr id="98" name="图形 97" descr="用户">
              <a:extLst>
                <a:ext uri="{FF2B5EF4-FFF2-40B4-BE49-F238E27FC236}">
                  <a16:creationId xmlns:a16="http://schemas.microsoft.com/office/drawing/2014/main" id="{14E83696-3973-2648-BB2B-51DEEBF9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1BE5CD84-A63D-BC44-93A1-E4EA06C5771F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9FFDF3F-6BE1-D84D-AB19-D3EC68370218}"/>
              </a:ext>
            </a:extLst>
          </p:cNvPr>
          <p:cNvGrpSpPr/>
          <p:nvPr/>
        </p:nvGrpSpPr>
        <p:grpSpPr>
          <a:xfrm>
            <a:off x="803802" y="3203534"/>
            <a:ext cx="914400" cy="914400"/>
            <a:chOff x="2942911" y="3750549"/>
            <a:chExt cx="914400" cy="914400"/>
          </a:xfrm>
        </p:grpSpPr>
        <p:pic>
          <p:nvPicPr>
            <p:cNvPr id="101" name="图形 100" descr="用户">
              <a:extLst>
                <a:ext uri="{FF2B5EF4-FFF2-40B4-BE49-F238E27FC236}">
                  <a16:creationId xmlns:a16="http://schemas.microsoft.com/office/drawing/2014/main" id="{FC505A43-8F78-4E4B-AD35-7E756889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0DBD1407-6DBE-7745-AE3F-7F0D124DEA2A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95D553B-BF06-CC4A-8529-5D706FADDD8D}"/>
              </a:ext>
            </a:extLst>
          </p:cNvPr>
          <p:cNvGrpSpPr/>
          <p:nvPr/>
        </p:nvGrpSpPr>
        <p:grpSpPr>
          <a:xfrm>
            <a:off x="803802" y="4150731"/>
            <a:ext cx="914400" cy="914400"/>
            <a:chOff x="2942911" y="3750549"/>
            <a:chExt cx="914400" cy="914400"/>
          </a:xfrm>
        </p:grpSpPr>
        <p:pic>
          <p:nvPicPr>
            <p:cNvPr id="104" name="图形 103" descr="用户">
              <a:extLst>
                <a:ext uri="{FF2B5EF4-FFF2-40B4-BE49-F238E27FC236}">
                  <a16:creationId xmlns:a16="http://schemas.microsoft.com/office/drawing/2014/main" id="{C8E58A24-F6FE-8040-B20C-757C8CE0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81EDC62-06BA-9841-ABEF-ACB48B32077E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1FBB5BC-FB1C-1C46-98A4-C0C248F65F79}"/>
              </a:ext>
            </a:extLst>
          </p:cNvPr>
          <p:cNvSpPr txBox="1"/>
          <p:nvPr/>
        </p:nvSpPr>
        <p:spPr>
          <a:xfrm>
            <a:off x="1642940" y="4386083"/>
            <a:ext cx="22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学霸的</a:t>
            </a:r>
            <a:r>
              <a:rPr kumimoji="1" lang="zh-CN" altLang="en-US" dirty="0">
                <a:solidFill>
                  <a:srgbClr val="FF0000"/>
                </a:solidFill>
              </a:rPr>
              <a:t>响应得更快</a:t>
            </a:r>
            <a:r>
              <a:rPr kumimoji="1" lang="zh-CN" altLang="en-US" dirty="0"/>
              <a:t>了</a:t>
            </a:r>
            <a:endParaRPr kumimoji="1" lang="en-US" altLang="zh-CN" dirty="0"/>
          </a:p>
        </p:txBody>
      </p:sp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D13428F6-9F6D-1040-AB7F-B4897AEAA9EF}"/>
              </a:ext>
            </a:extLst>
          </p:cNvPr>
          <p:cNvGraphicFramePr>
            <a:graphicFrameLocks noGrp="1"/>
          </p:cNvGraphicFramePr>
          <p:nvPr/>
        </p:nvGraphicFramePr>
        <p:xfrm>
          <a:off x="4932040" y="1129308"/>
          <a:ext cx="381777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97722088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93836398"/>
                    </a:ext>
                  </a:extLst>
                </a:gridCol>
                <a:gridCol w="1801549">
                  <a:extLst>
                    <a:ext uri="{9D8B030D-6E8A-4147-A177-3AD203B41FA5}">
                      <a16:colId xmlns:a16="http://schemas.microsoft.com/office/drawing/2014/main" val="4273847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解答时间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（工作量）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8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2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3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418"/>
                  </a:ext>
                </a:extLst>
              </a:tr>
            </a:tbl>
          </a:graphicData>
        </a:graphic>
      </p:graphicFrame>
      <p:sp>
        <p:nvSpPr>
          <p:cNvPr id="108" name="矩形 107">
            <a:extLst>
              <a:ext uri="{FF2B5EF4-FFF2-40B4-BE49-F238E27FC236}">
                <a16:creationId xmlns:a16="http://schemas.microsoft.com/office/drawing/2014/main" id="{366006C9-0287-A04B-906D-769ECFEDFB39}"/>
              </a:ext>
            </a:extLst>
          </p:cNvPr>
          <p:cNvSpPr/>
          <p:nvPr/>
        </p:nvSpPr>
        <p:spPr>
          <a:xfrm>
            <a:off x="4474634" y="2938033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A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B9364B2B-7CA5-BC44-91FA-E7657E37EC97}"/>
              </a:ext>
            </a:extLst>
          </p:cNvPr>
          <p:cNvSpPr/>
          <p:nvPr/>
        </p:nvSpPr>
        <p:spPr>
          <a:xfrm>
            <a:off x="4795008" y="3149820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6626B89-381E-CA42-97F3-281158A0124E}"/>
              </a:ext>
            </a:extLst>
          </p:cNvPr>
          <p:cNvSpPr/>
          <p:nvPr/>
        </p:nvSpPr>
        <p:spPr>
          <a:xfrm>
            <a:off x="5493867" y="2950703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A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CA0655DF-E0A0-B744-A37C-13ED6EE414A1}"/>
              </a:ext>
            </a:extLst>
          </p:cNvPr>
          <p:cNvSpPr/>
          <p:nvPr/>
        </p:nvSpPr>
        <p:spPr>
          <a:xfrm>
            <a:off x="5814241" y="3162490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46CC350-0871-C74A-8B77-9F0E5E46C079}"/>
              </a:ext>
            </a:extLst>
          </p:cNvPr>
          <p:cNvSpPr/>
          <p:nvPr/>
        </p:nvSpPr>
        <p:spPr>
          <a:xfrm>
            <a:off x="6512755" y="2964505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A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A4A7E2E-1DF8-2545-8306-C02137EDAD4B}"/>
              </a:ext>
            </a:extLst>
          </p:cNvPr>
          <p:cNvSpPr/>
          <p:nvPr/>
        </p:nvSpPr>
        <p:spPr>
          <a:xfrm>
            <a:off x="6822020" y="3209410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D8445581-B182-9047-A748-CB53FF39A2DC}"/>
              </a:ext>
            </a:extLst>
          </p:cNvPr>
          <p:cNvSpPr/>
          <p:nvPr/>
        </p:nvSpPr>
        <p:spPr>
          <a:xfrm>
            <a:off x="7179555" y="2960628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A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90E9294A-CC16-2946-BE7B-16D00B517A6E}"/>
              </a:ext>
            </a:extLst>
          </p:cNvPr>
          <p:cNvSpPr/>
          <p:nvPr/>
        </p:nvSpPr>
        <p:spPr>
          <a:xfrm>
            <a:off x="7499929" y="3172415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9139449-AC78-D947-9C88-42E32A2266D1}"/>
              </a:ext>
            </a:extLst>
          </p:cNvPr>
          <p:cNvSpPr/>
          <p:nvPr/>
        </p:nvSpPr>
        <p:spPr>
          <a:xfrm>
            <a:off x="7840908" y="3177364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CACA4AE7-5807-6B47-A88D-16E859EBB2F5}"/>
              </a:ext>
            </a:extLst>
          </p:cNvPr>
          <p:cNvSpPr/>
          <p:nvPr/>
        </p:nvSpPr>
        <p:spPr>
          <a:xfrm>
            <a:off x="8166729" y="3167466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6778EF1-0C91-DB4F-A0A8-C50C35F0374F}"/>
              </a:ext>
            </a:extLst>
          </p:cNvPr>
          <p:cNvSpPr/>
          <p:nvPr/>
        </p:nvSpPr>
        <p:spPr>
          <a:xfrm>
            <a:off x="8507708" y="3172415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9" name="页脚占位符 4">
            <a:extLst>
              <a:ext uri="{FF2B5EF4-FFF2-40B4-BE49-F238E27FC236}">
                <a16:creationId xmlns:a16="http://schemas.microsoft.com/office/drawing/2014/main" id="{6936A909-9AEF-9E40-9C17-9B73299B8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B712DB4C-4A88-ED40-B5E6-377A83E54656}"/>
              </a:ext>
            </a:extLst>
          </p:cNvPr>
          <p:cNvSpPr/>
          <p:nvPr/>
        </p:nvSpPr>
        <p:spPr>
          <a:xfrm>
            <a:off x="4922556" y="4233092"/>
            <a:ext cx="318548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轮询：公平、平均响应时间短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问题：牺牲周转时间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4150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D42B79-65B9-7448-9E23-11A1D64A9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操作系统中的任务是不同的，例如：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系统 </a:t>
            </a:r>
            <a:r>
              <a:rPr kumimoji="1" lang="en-US" altLang="zh-CN" sz="2000" dirty="0"/>
              <a:t>V.S.</a:t>
            </a:r>
            <a:r>
              <a:rPr kumimoji="1" lang="zh-CN" altLang="en-US" sz="2000" dirty="0"/>
              <a:t> 用户、前台 </a:t>
            </a:r>
            <a:r>
              <a:rPr kumimoji="1" lang="en-US" altLang="zh-CN" sz="2000" dirty="0"/>
              <a:t>V.S.</a:t>
            </a:r>
            <a:r>
              <a:rPr kumimoji="1" lang="zh-CN" altLang="en-US" sz="2000" dirty="0"/>
              <a:t> 后台、</a:t>
            </a:r>
            <a:r>
              <a:rPr kumimoji="1" lang="en-US" altLang="zh-CN" sz="2000" dirty="0"/>
              <a:t>…</a:t>
            </a:r>
          </a:p>
          <a:p>
            <a:r>
              <a:rPr kumimoji="1" lang="zh-CN" altLang="en-US" sz="2200" dirty="0"/>
              <a:t>如果不加以区分</a:t>
            </a:r>
            <a:endParaRPr kumimoji="1" lang="en-US" altLang="zh-CN" sz="2200" dirty="0"/>
          </a:p>
          <a:p>
            <a:pPr lvl="1"/>
            <a:r>
              <a:rPr kumimoji="1" lang="zh-CN" altLang="en-US" sz="1800" dirty="0"/>
              <a:t>系统关键任务无法及时处理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"</a:t>
            </a:r>
            <a:r>
              <a:rPr kumimoji="1" lang="zh-CN" altLang="en-US" sz="1800" dirty="0"/>
              <a:t>后台运算</a:t>
            </a:r>
            <a:r>
              <a:rPr kumimoji="1" lang="en-US" altLang="zh-CN" sz="1800" dirty="0"/>
              <a:t>"</a:t>
            </a:r>
            <a:r>
              <a:rPr kumimoji="1" lang="zh-CN" altLang="en-US" sz="1800" dirty="0"/>
              <a:t>导致</a:t>
            </a:r>
            <a:r>
              <a:rPr kumimoji="1" lang="en-US" altLang="zh-CN" sz="1800" dirty="0"/>
              <a:t>"</a:t>
            </a:r>
            <a:r>
              <a:rPr kumimoji="1" lang="zh-CN" altLang="en-US" sz="1800" dirty="0"/>
              <a:t>视频播放</a:t>
            </a:r>
            <a:r>
              <a:rPr kumimoji="1" lang="en-US" altLang="zh-CN" sz="1800" dirty="0"/>
              <a:t>"</a:t>
            </a:r>
            <a:r>
              <a:rPr kumimoji="1" lang="zh-CN" altLang="en-US" sz="1800" dirty="0"/>
              <a:t>卡顿</a:t>
            </a:r>
            <a:endParaRPr kumimoji="1" lang="en-US" altLang="zh-CN" sz="1800" dirty="0"/>
          </a:p>
          <a:p>
            <a:pPr lvl="1"/>
            <a:endParaRPr kumimoji="1" lang="en-US" altLang="zh-CN" sz="2000" dirty="0"/>
          </a:p>
          <a:p>
            <a:r>
              <a:rPr kumimoji="1" lang="zh-CN" altLang="en-US" sz="2200" dirty="0"/>
              <a:t>优先级用于确保重要的任务被优先调度</a:t>
            </a:r>
            <a:endParaRPr kumimoji="1" lang="en-US" altLang="zh-CN" sz="2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91D7BE-FD37-1541-96B5-F145880F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119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7F7BC6B-91E1-3A4E-B521-B18DCC56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调度优先级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D64341-AE2E-7646-8FB6-D27391C8C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17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B5664-8F19-7CAC-F08F-918261EA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Modified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r>
              <a:rPr kumimoji="1" lang="zh-CN" altLang="en-US" dirty="0"/>
              <a:t>：修改过的寄存器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9D639-8AFB-C21B-35FA-4A39DEF5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altLang="zh-CN" sz="2800" b="1" dirty="0" err="1">
                <a:latin typeface="Courier New" panose="02070309020205020404" pitchFamily="49" charset="0"/>
              </a:rPr>
              <a:t>add</a:t>
            </a:r>
            <a:r>
              <a:rPr lang="pl-PL" altLang="zh-CN" sz="2800" b="1" dirty="0">
                <a:latin typeface="Courier New" panose="02070309020205020404" pitchFamily="49" charset="0"/>
              </a:rPr>
              <a:t> </a:t>
            </a:r>
            <a:r>
              <a:rPr lang="zh-CN" altLang="en-US" sz="2800" b="1" dirty="0">
                <a:latin typeface="Courier New" panose="02070309020205020404" pitchFamily="49" charset="0"/>
              </a:rPr>
              <a:t> </a:t>
            </a:r>
            <a:r>
              <a:rPr lang="pl-PL" altLang="zh-CN" sz="2800" b="1" dirty="0">
                <a:latin typeface="Courier New" panose="02070309020205020404" pitchFamily="49" charset="0"/>
              </a:rPr>
              <a:t>x2, x2, </a:t>
            </a:r>
            <a:r>
              <a:rPr lang="pl-PL" altLang="zh-CN" sz="2800" b="1" dirty="0">
                <a:solidFill>
                  <a:srgbClr val="C00000"/>
                </a:solidFill>
                <a:latin typeface="Courier New" panose="02070309020205020404" pitchFamily="49" charset="0"/>
              </a:rPr>
              <a:t>x2, </a:t>
            </a:r>
            <a:r>
              <a:rPr lang="pl-PL" altLang="zh-CN" sz="2800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lsl</a:t>
            </a:r>
            <a:r>
              <a:rPr lang="pl-PL" altLang="zh-CN" sz="28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</a:rPr>
              <a:t>#</a:t>
            </a:r>
            <a:r>
              <a:rPr lang="pl-PL" altLang="zh-CN" sz="2800" b="1" dirty="0">
                <a:solidFill>
                  <a:srgbClr val="C00000"/>
                </a:solidFill>
                <a:latin typeface="Courier New" panose="02070309020205020404" pitchFamily="49" charset="0"/>
              </a:rPr>
              <a:t>1</a:t>
            </a:r>
          </a:p>
          <a:p>
            <a:pPr lvl="1"/>
            <a:r>
              <a:rPr kumimoji="1" lang="zh-CN" altLang="en-US" dirty="0"/>
              <a:t>优点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：减少指令数量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：减少用于存放中间结果的寄存器占用量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975590-E3A4-82F1-027C-45092B6B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9741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3EAEB-4C0B-C044-A437-6BA371B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添加条件：优先级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84BF5-C3D9-9C4C-B126-2BFAF34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0933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120</a:t>
            </a:fld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D708A43-84C1-AF4D-B91B-862BE34A12A2}"/>
              </a:ext>
            </a:extLst>
          </p:cNvPr>
          <p:cNvSpPr txBox="1"/>
          <p:nvPr/>
        </p:nvSpPr>
        <p:spPr>
          <a:xfrm>
            <a:off x="5854130" y="1731897"/>
            <a:ext cx="1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女生</a:t>
            </a:r>
            <a:r>
              <a:rPr kumimoji="1" lang="zh-CN" altLang="en-US" dirty="0">
                <a:solidFill>
                  <a:srgbClr val="FF0000"/>
                </a:solidFill>
              </a:rPr>
              <a:t>优先级</a:t>
            </a:r>
            <a:r>
              <a:rPr kumimoji="1" lang="zh-CN" altLang="en-US" dirty="0"/>
              <a:t>高！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8B2D0930-9BD3-B043-91CE-7DFAEF28689A}"/>
              </a:ext>
            </a:extLst>
          </p:cNvPr>
          <p:cNvGrpSpPr/>
          <p:nvPr/>
        </p:nvGrpSpPr>
        <p:grpSpPr>
          <a:xfrm>
            <a:off x="4939730" y="1452401"/>
            <a:ext cx="914400" cy="965540"/>
            <a:chOff x="2184748" y="3721596"/>
            <a:chExt cx="914400" cy="965540"/>
          </a:xfrm>
        </p:grpSpPr>
        <p:pic>
          <p:nvPicPr>
            <p:cNvPr id="93" name="图形 92" descr="用户">
              <a:extLst>
                <a:ext uri="{FF2B5EF4-FFF2-40B4-BE49-F238E27FC236}">
                  <a16:creationId xmlns:a16="http://schemas.microsoft.com/office/drawing/2014/main" id="{6AB5B9B5-C8D9-E14D-9E15-F77399AC0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256F0EF-3C66-5547-AC45-6411926D903D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538C6D99-9479-EE42-998B-5BCC544858AB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96" name="图形 95" descr="学位帽">
                <a:extLst>
                  <a:ext uri="{FF2B5EF4-FFF2-40B4-BE49-F238E27FC236}">
                    <a16:creationId xmlns:a16="http://schemas.microsoft.com/office/drawing/2014/main" id="{CD59CA99-8E47-E348-9112-EC4F891A6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768CEF6-BAA5-EE4E-A886-2C74CA1F0833}"/>
              </a:ext>
            </a:extLst>
          </p:cNvPr>
          <p:cNvGrpSpPr/>
          <p:nvPr/>
        </p:nvGrpSpPr>
        <p:grpSpPr>
          <a:xfrm>
            <a:off x="2755490" y="1875711"/>
            <a:ext cx="914400" cy="914400"/>
            <a:chOff x="3968174" y="2217839"/>
            <a:chExt cx="914400" cy="914400"/>
          </a:xfrm>
        </p:grpSpPr>
        <p:pic>
          <p:nvPicPr>
            <p:cNvPr id="109" name="图形 108" descr="男性形象">
              <a:extLst>
                <a:ext uri="{FF2B5EF4-FFF2-40B4-BE49-F238E27FC236}">
                  <a16:creationId xmlns:a16="http://schemas.microsoft.com/office/drawing/2014/main" id="{B64649AC-C011-6549-B3A6-EDC8BE6FF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FBED64D-CE19-4F40-8C27-0B53D99993E8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672FA00-B488-2349-91CF-44620D59CA42}"/>
              </a:ext>
            </a:extLst>
          </p:cNvPr>
          <p:cNvGrpSpPr/>
          <p:nvPr/>
        </p:nvGrpSpPr>
        <p:grpSpPr>
          <a:xfrm>
            <a:off x="2755490" y="3621536"/>
            <a:ext cx="914400" cy="914400"/>
            <a:chOff x="5878583" y="1595505"/>
            <a:chExt cx="914400" cy="914400"/>
          </a:xfrm>
        </p:grpSpPr>
        <p:pic>
          <p:nvPicPr>
            <p:cNvPr id="112" name="图形 111" descr="女性形象">
              <a:extLst>
                <a:ext uri="{FF2B5EF4-FFF2-40B4-BE49-F238E27FC236}">
                  <a16:creationId xmlns:a16="http://schemas.microsoft.com/office/drawing/2014/main" id="{0929D1D5-C7A4-DF40-AD5A-D3EEF506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78583" y="1595505"/>
              <a:ext cx="914400" cy="914400"/>
            </a:xfrm>
            <a:prstGeom prst="rect">
              <a:avLst/>
            </a:prstGeom>
          </p:spPr>
        </p:pic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5286D50F-C1E4-5D4C-894F-E9ECA88B9F17}"/>
                </a:ext>
              </a:extLst>
            </p:cNvPr>
            <p:cNvSpPr txBox="1"/>
            <p:nvPr/>
          </p:nvSpPr>
          <p:spPr>
            <a:xfrm>
              <a:off x="5878583" y="20331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CDFE729-D93E-A749-B91F-6BB3CEA79620}"/>
              </a:ext>
            </a:extLst>
          </p:cNvPr>
          <p:cNvGrpSpPr/>
          <p:nvPr/>
        </p:nvGrpSpPr>
        <p:grpSpPr>
          <a:xfrm>
            <a:off x="595250" y="2629642"/>
            <a:ext cx="914400" cy="914400"/>
            <a:chOff x="2942911" y="3750549"/>
            <a:chExt cx="914400" cy="914400"/>
          </a:xfrm>
        </p:grpSpPr>
        <p:pic>
          <p:nvPicPr>
            <p:cNvPr id="115" name="图形 114" descr="用户">
              <a:extLst>
                <a:ext uri="{FF2B5EF4-FFF2-40B4-BE49-F238E27FC236}">
                  <a16:creationId xmlns:a16="http://schemas.microsoft.com/office/drawing/2014/main" id="{1DF7DC90-3752-C145-BFB4-9AE406CC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A391E1FB-231F-BE40-9457-E26CDEF21260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sp>
        <p:nvSpPr>
          <p:cNvPr id="14" name="右箭头 13">
            <a:extLst>
              <a:ext uri="{FF2B5EF4-FFF2-40B4-BE49-F238E27FC236}">
                <a16:creationId xmlns:a16="http://schemas.microsoft.com/office/drawing/2014/main" id="{60BBE461-6983-1946-AF1D-520D9B266C99}"/>
              </a:ext>
            </a:extLst>
          </p:cNvPr>
          <p:cNvSpPr/>
          <p:nvPr/>
        </p:nvSpPr>
        <p:spPr>
          <a:xfrm rot="19679552">
            <a:off x="1544333" y="2521887"/>
            <a:ext cx="957808" cy="405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右箭头 119">
            <a:extLst>
              <a:ext uri="{FF2B5EF4-FFF2-40B4-BE49-F238E27FC236}">
                <a16:creationId xmlns:a16="http://schemas.microsoft.com/office/drawing/2014/main" id="{1993DFE7-88B8-3143-AE34-F08889D53665}"/>
              </a:ext>
            </a:extLst>
          </p:cNvPr>
          <p:cNvSpPr/>
          <p:nvPr/>
        </p:nvSpPr>
        <p:spPr>
          <a:xfrm rot="1800000">
            <a:off x="1544334" y="3460869"/>
            <a:ext cx="957808" cy="405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9E881C6-B7C4-1F4F-BF12-FA7DD45F6901}"/>
              </a:ext>
            </a:extLst>
          </p:cNvPr>
          <p:cNvGrpSpPr/>
          <p:nvPr/>
        </p:nvGrpSpPr>
        <p:grpSpPr>
          <a:xfrm>
            <a:off x="4366618" y="3077780"/>
            <a:ext cx="914400" cy="914400"/>
            <a:chOff x="3968174" y="2217839"/>
            <a:chExt cx="914400" cy="914400"/>
          </a:xfrm>
        </p:grpSpPr>
        <p:pic>
          <p:nvPicPr>
            <p:cNvPr id="122" name="图形 121" descr="男性形象">
              <a:extLst>
                <a:ext uri="{FF2B5EF4-FFF2-40B4-BE49-F238E27FC236}">
                  <a16:creationId xmlns:a16="http://schemas.microsoft.com/office/drawing/2014/main" id="{DD646658-7951-614B-906B-D6DBD3350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A0FCC599-D55A-3241-B868-24964D4BCFF4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86DE226-A90F-AF4F-B144-1A8D63668F47}"/>
              </a:ext>
            </a:extLst>
          </p:cNvPr>
          <p:cNvGrpSpPr/>
          <p:nvPr/>
        </p:nvGrpSpPr>
        <p:grpSpPr>
          <a:xfrm>
            <a:off x="5357197" y="3082411"/>
            <a:ext cx="914400" cy="914400"/>
            <a:chOff x="5878583" y="1595505"/>
            <a:chExt cx="914400" cy="914400"/>
          </a:xfrm>
        </p:grpSpPr>
        <p:pic>
          <p:nvPicPr>
            <p:cNvPr id="125" name="图形 124" descr="女性形象">
              <a:extLst>
                <a:ext uri="{FF2B5EF4-FFF2-40B4-BE49-F238E27FC236}">
                  <a16:creationId xmlns:a16="http://schemas.microsoft.com/office/drawing/2014/main" id="{1B659F90-5148-DF47-9305-88FF0F5C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78583" y="1595505"/>
              <a:ext cx="914400" cy="914400"/>
            </a:xfrm>
            <a:prstGeom prst="rect">
              <a:avLst/>
            </a:prstGeom>
          </p:spPr>
        </p:pic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982F592B-8108-F04E-9379-17204F5DE458}"/>
                </a:ext>
              </a:extLst>
            </p:cNvPr>
            <p:cNvSpPr txBox="1"/>
            <p:nvPr/>
          </p:nvSpPr>
          <p:spPr>
            <a:xfrm>
              <a:off x="5878583" y="20331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0292918C-A453-2E4E-84D5-456FB0B5AAAB}"/>
              </a:ext>
            </a:extLst>
          </p:cNvPr>
          <p:cNvGrpSpPr/>
          <p:nvPr/>
        </p:nvGrpSpPr>
        <p:grpSpPr>
          <a:xfrm>
            <a:off x="6449751" y="3077780"/>
            <a:ext cx="914400" cy="914400"/>
            <a:chOff x="3968174" y="2217839"/>
            <a:chExt cx="914400" cy="914400"/>
          </a:xfrm>
        </p:grpSpPr>
        <p:pic>
          <p:nvPicPr>
            <p:cNvPr id="128" name="图形 127" descr="男性形象">
              <a:extLst>
                <a:ext uri="{FF2B5EF4-FFF2-40B4-BE49-F238E27FC236}">
                  <a16:creationId xmlns:a16="http://schemas.microsoft.com/office/drawing/2014/main" id="{29188134-8E0B-C14F-9367-0606195D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001A7F9C-3458-7642-A1E4-5ECA841526A1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83B3DDB3-05C8-484C-B4B2-8C704DAAE79C}"/>
              </a:ext>
            </a:extLst>
          </p:cNvPr>
          <p:cNvGrpSpPr/>
          <p:nvPr/>
        </p:nvGrpSpPr>
        <p:grpSpPr>
          <a:xfrm>
            <a:off x="7511767" y="3077780"/>
            <a:ext cx="914400" cy="914400"/>
            <a:chOff x="5878583" y="1595505"/>
            <a:chExt cx="914400" cy="914400"/>
          </a:xfrm>
        </p:grpSpPr>
        <p:pic>
          <p:nvPicPr>
            <p:cNvPr id="131" name="图形 130" descr="女性形象">
              <a:extLst>
                <a:ext uri="{FF2B5EF4-FFF2-40B4-BE49-F238E27FC236}">
                  <a16:creationId xmlns:a16="http://schemas.microsoft.com/office/drawing/2014/main" id="{956EFC02-939E-B54C-A787-07BC0FA2E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78583" y="1595505"/>
              <a:ext cx="914400" cy="914400"/>
            </a:xfrm>
            <a:prstGeom prst="rect">
              <a:avLst/>
            </a:prstGeom>
          </p:spPr>
        </p:pic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9868DE6D-99F1-C449-96E3-FC94475D86EB}"/>
                </a:ext>
              </a:extLst>
            </p:cNvPr>
            <p:cNvSpPr txBox="1"/>
            <p:nvPr/>
          </p:nvSpPr>
          <p:spPr>
            <a:xfrm>
              <a:off x="5878583" y="20331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sp>
        <p:nvSpPr>
          <p:cNvPr id="33" name="页脚占位符 4">
            <a:extLst>
              <a:ext uri="{FF2B5EF4-FFF2-40B4-BE49-F238E27FC236}">
                <a16:creationId xmlns:a16="http://schemas.microsoft.com/office/drawing/2014/main" id="{175952CB-0D43-934A-A4A4-CF6B72D0F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68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52505-6BAE-6B4C-BE7E-36405417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多级队列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43BE7B-2D16-994C-9C73-84C95DB9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121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3B0B52F-62C8-BE40-906E-13B60959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672" y="3652210"/>
            <a:ext cx="3293328" cy="582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800" dirty="0"/>
              <a:t>女生队列（高优先级）</a:t>
            </a:r>
            <a:r>
              <a:rPr kumimoji="1" lang="en-US" altLang="zh-CN" sz="1800" dirty="0" err="1"/>
              <a:t>Q</a:t>
            </a:r>
            <a:r>
              <a:rPr kumimoji="1" lang="en-US" altLang="zh-CN" sz="1800" baseline="-25000" dirty="0" err="1"/>
              <a:t>girl</a:t>
            </a:r>
            <a:endParaRPr kumimoji="1" lang="en-US" altLang="zh-CN" sz="1800" baseline="-250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5C0E6A1-5826-A446-8009-F1542375EC77}"/>
              </a:ext>
            </a:extLst>
          </p:cNvPr>
          <p:cNvGrpSpPr/>
          <p:nvPr/>
        </p:nvGrpSpPr>
        <p:grpSpPr>
          <a:xfrm>
            <a:off x="4817329" y="4234978"/>
            <a:ext cx="914400" cy="914400"/>
            <a:chOff x="3968174" y="2217839"/>
            <a:chExt cx="914400" cy="914400"/>
          </a:xfrm>
        </p:grpSpPr>
        <p:pic>
          <p:nvPicPr>
            <p:cNvPr id="9" name="图形 8" descr="男性形象">
              <a:extLst>
                <a:ext uri="{FF2B5EF4-FFF2-40B4-BE49-F238E27FC236}">
                  <a16:creationId xmlns:a16="http://schemas.microsoft.com/office/drawing/2014/main" id="{27D971F9-D990-A943-8AB2-B97CED1C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7C7531A-E49E-F343-921A-FCF1515DF319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7B33C5-A34A-EE46-A483-A83F6596B033}"/>
              </a:ext>
            </a:extLst>
          </p:cNvPr>
          <p:cNvGrpSpPr/>
          <p:nvPr/>
        </p:nvGrpSpPr>
        <p:grpSpPr>
          <a:xfrm>
            <a:off x="4840251" y="3321010"/>
            <a:ext cx="914400" cy="914400"/>
            <a:chOff x="5878583" y="1595505"/>
            <a:chExt cx="914400" cy="914400"/>
          </a:xfrm>
        </p:grpSpPr>
        <p:pic>
          <p:nvPicPr>
            <p:cNvPr id="12" name="图形 11" descr="女性形象">
              <a:extLst>
                <a:ext uri="{FF2B5EF4-FFF2-40B4-BE49-F238E27FC236}">
                  <a16:creationId xmlns:a16="http://schemas.microsoft.com/office/drawing/2014/main" id="{803CE6CA-C96F-9440-B22A-E34F5CC6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78583" y="1595505"/>
              <a:ext cx="914400" cy="9144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1F72B47-36A0-9345-8385-7D3C3A3B105E}"/>
                </a:ext>
              </a:extLst>
            </p:cNvPr>
            <p:cNvSpPr txBox="1"/>
            <p:nvPr/>
          </p:nvSpPr>
          <p:spPr>
            <a:xfrm>
              <a:off x="5878583" y="20331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5FBD8AD-C37D-6140-AC92-3B711DC08AA3}"/>
              </a:ext>
            </a:extLst>
          </p:cNvPr>
          <p:cNvGrpSpPr/>
          <p:nvPr/>
        </p:nvGrpSpPr>
        <p:grpSpPr>
          <a:xfrm>
            <a:off x="6300192" y="4226993"/>
            <a:ext cx="914400" cy="914400"/>
            <a:chOff x="3968174" y="2217839"/>
            <a:chExt cx="914400" cy="914400"/>
          </a:xfrm>
        </p:grpSpPr>
        <p:pic>
          <p:nvPicPr>
            <p:cNvPr id="15" name="图形 14" descr="男性形象">
              <a:extLst>
                <a:ext uri="{FF2B5EF4-FFF2-40B4-BE49-F238E27FC236}">
                  <a16:creationId xmlns:a16="http://schemas.microsoft.com/office/drawing/2014/main" id="{69A10E96-7742-B74A-A85D-2191262BB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C410A14-4D01-8F40-8346-F616F331E29B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61A20D-DA8D-8141-B59A-05B30653BAE4}"/>
              </a:ext>
            </a:extLst>
          </p:cNvPr>
          <p:cNvGrpSpPr/>
          <p:nvPr/>
        </p:nvGrpSpPr>
        <p:grpSpPr>
          <a:xfrm>
            <a:off x="6246949" y="3323531"/>
            <a:ext cx="914400" cy="914400"/>
            <a:chOff x="5878583" y="1595505"/>
            <a:chExt cx="914400" cy="914400"/>
          </a:xfrm>
        </p:grpSpPr>
        <p:pic>
          <p:nvPicPr>
            <p:cNvPr id="18" name="图形 17" descr="女性形象">
              <a:extLst>
                <a:ext uri="{FF2B5EF4-FFF2-40B4-BE49-F238E27FC236}">
                  <a16:creationId xmlns:a16="http://schemas.microsoft.com/office/drawing/2014/main" id="{640CC9B6-D549-0347-A6F2-601982AE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78583" y="1595505"/>
              <a:ext cx="914400" cy="9144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B1C6A4F-203A-4945-9894-FC598ADAF0B5}"/>
                </a:ext>
              </a:extLst>
            </p:cNvPr>
            <p:cNvSpPr txBox="1"/>
            <p:nvPr/>
          </p:nvSpPr>
          <p:spPr>
            <a:xfrm>
              <a:off x="5878583" y="20331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063BF57-4790-6A4E-A4A6-C6E3956237C9}"/>
              </a:ext>
            </a:extLst>
          </p:cNvPr>
          <p:cNvSpPr txBox="1">
            <a:spLocks/>
          </p:cNvSpPr>
          <p:nvPr/>
        </p:nvSpPr>
        <p:spPr>
          <a:xfrm>
            <a:off x="457200" y="1306449"/>
            <a:ext cx="8075240" cy="1983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800" dirty="0"/>
              <a:t>Multi-Level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Queue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(MLQ)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sz="1800" dirty="0"/>
              <a:t>1</a:t>
            </a:r>
            <a:r>
              <a:rPr kumimoji="1" lang="zh-CN" altLang="en-US" sz="1800" dirty="0"/>
              <a:t>）维护多个队列，每个对应静态设置好的优先级</a:t>
            </a:r>
            <a:endParaRPr kumimoji="1" lang="en-US" altLang="zh-CN" sz="1800" dirty="0"/>
          </a:p>
          <a:p>
            <a:pPr marL="0" indent="0">
              <a:buFont typeface="Arial" pitchFamily="34" charset="0"/>
              <a:buNone/>
            </a:pPr>
            <a:r>
              <a:rPr kumimoji="1" lang="en-US" altLang="zh-CN" sz="1800" dirty="0"/>
              <a:t>2</a:t>
            </a:r>
            <a:r>
              <a:rPr kumimoji="1" lang="zh-CN" altLang="en-US" sz="1800" dirty="0"/>
              <a:t>）高优先级的任务优先执行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dirty="0"/>
              <a:t>3</a:t>
            </a:r>
            <a:r>
              <a:rPr kumimoji="1" lang="zh-CN" altLang="en-US" sz="1800" dirty="0"/>
              <a:t>）同优先级内使用</a:t>
            </a:r>
            <a:r>
              <a:rPr kumimoji="1" lang="en-US" altLang="zh-CN" sz="1800" dirty="0"/>
              <a:t>Round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Robin</a:t>
            </a:r>
            <a:r>
              <a:rPr kumimoji="1" lang="zh-CN" altLang="en-US" sz="1800" dirty="0"/>
              <a:t>调度（也可使用其他调度策略）</a:t>
            </a:r>
          </a:p>
        </p:txBody>
      </p:sp>
      <p:sp>
        <p:nvSpPr>
          <p:cNvPr id="51" name="页脚占位符 4">
            <a:extLst>
              <a:ext uri="{FF2B5EF4-FFF2-40B4-BE49-F238E27FC236}">
                <a16:creationId xmlns:a16="http://schemas.microsoft.com/office/drawing/2014/main" id="{351EA13E-2293-B848-8216-58BB14109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C776FC87-C637-CB43-8E32-D44D955A967A}"/>
              </a:ext>
            </a:extLst>
          </p:cNvPr>
          <p:cNvSpPr txBox="1">
            <a:spLocks/>
          </p:cNvSpPr>
          <p:nvPr/>
        </p:nvSpPr>
        <p:spPr>
          <a:xfrm>
            <a:off x="1289883" y="4485282"/>
            <a:ext cx="3138101" cy="58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/>
              <a:t>男生队列（低优先级）</a:t>
            </a:r>
            <a:r>
              <a:rPr kumimoji="1" lang="en-US" altLang="zh-CN" sz="1800" dirty="0" err="1"/>
              <a:t>Q</a:t>
            </a:r>
            <a:r>
              <a:rPr kumimoji="1" lang="en-US" altLang="zh-CN" sz="1800" baseline="-25000" dirty="0" err="1"/>
              <a:t>boy</a:t>
            </a:r>
            <a:endParaRPr kumimoji="1" lang="en-US" altLang="zh-CN" sz="180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7C9A609C-A3DD-BB4D-89B5-9AFB71C40A43}"/>
              </a:ext>
            </a:extLst>
          </p:cNvPr>
          <p:cNvSpPr/>
          <p:nvPr/>
        </p:nvSpPr>
        <p:spPr>
          <a:xfrm>
            <a:off x="4347953" y="3787490"/>
            <a:ext cx="467735" cy="178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右箭头 52">
            <a:extLst>
              <a:ext uri="{FF2B5EF4-FFF2-40B4-BE49-F238E27FC236}">
                <a16:creationId xmlns:a16="http://schemas.microsoft.com/office/drawing/2014/main" id="{705F95EA-D81D-854C-BFF5-9C552D6AE12C}"/>
              </a:ext>
            </a:extLst>
          </p:cNvPr>
          <p:cNvSpPr/>
          <p:nvPr/>
        </p:nvSpPr>
        <p:spPr>
          <a:xfrm>
            <a:off x="5801195" y="3773531"/>
            <a:ext cx="467735" cy="178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右箭头 53">
            <a:extLst>
              <a:ext uri="{FF2B5EF4-FFF2-40B4-BE49-F238E27FC236}">
                <a16:creationId xmlns:a16="http://schemas.microsoft.com/office/drawing/2014/main" id="{F00691C4-F6D1-9643-9EF4-3E851DE21305}"/>
              </a:ext>
            </a:extLst>
          </p:cNvPr>
          <p:cNvSpPr/>
          <p:nvPr/>
        </p:nvSpPr>
        <p:spPr>
          <a:xfrm>
            <a:off x="4347953" y="4661139"/>
            <a:ext cx="467735" cy="178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9465592E-4946-C043-9839-6F272E8AA56E}"/>
              </a:ext>
            </a:extLst>
          </p:cNvPr>
          <p:cNvSpPr/>
          <p:nvPr/>
        </p:nvSpPr>
        <p:spPr>
          <a:xfrm>
            <a:off x="5795722" y="4687195"/>
            <a:ext cx="467735" cy="178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49016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2806F-CFED-2448-B10A-26713B35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添加条件：阅读</a:t>
            </a:r>
            <a:r>
              <a:rPr kumimoji="1" lang="en-US" altLang="zh-CN" dirty="0"/>
              <a:t>OS</a:t>
            </a:r>
            <a:r>
              <a:rPr kumimoji="1" lang="zh-CN" altLang="en-US" dirty="0"/>
              <a:t>书 （类比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操作）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8F8BAE-7AA6-9A4C-898F-4B158D1E5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200" dirty="0"/>
              <a:t>学霸告诉同学需要看</a:t>
            </a:r>
            <a:r>
              <a:rPr kumimoji="1" lang="en-US" altLang="zh-CN" sz="2200" dirty="0"/>
              <a:t>OS</a:t>
            </a:r>
            <a:r>
              <a:rPr kumimoji="1" lang="zh-CN" altLang="en-US" sz="2200" dirty="0"/>
              <a:t>书</a:t>
            </a:r>
            <a:endParaRPr kumimoji="1" lang="en-US" altLang="zh-CN" sz="2200" dirty="0"/>
          </a:p>
          <a:p>
            <a:pPr lvl="1"/>
            <a:r>
              <a:rPr kumimoji="1" lang="zh-CN" altLang="en-US" sz="2200" dirty="0"/>
              <a:t>（学霸只有一本</a:t>
            </a:r>
            <a:r>
              <a:rPr kumimoji="1" lang="en-US" altLang="zh-CN" sz="2200" dirty="0"/>
              <a:t>OS</a:t>
            </a:r>
            <a:r>
              <a:rPr kumimoji="1" lang="zh-CN" altLang="en-US" sz="2200" dirty="0"/>
              <a:t>书，同一时间只有一个同学能够阅读）</a:t>
            </a:r>
            <a:endParaRPr kumimoji="1" lang="en-US" altLang="zh-CN" sz="2200" dirty="0"/>
          </a:p>
          <a:p>
            <a:r>
              <a:rPr kumimoji="1" lang="zh-CN" altLang="en-US" sz="2200" dirty="0"/>
              <a:t>阅读完</a:t>
            </a:r>
            <a:r>
              <a:rPr kumimoji="1" lang="en-US" altLang="zh-CN" sz="2200" dirty="0"/>
              <a:t>OS</a:t>
            </a:r>
            <a:r>
              <a:rPr kumimoji="1" lang="zh-CN" altLang="en-US" sz="2200" dirty="0"/>
              <a:t>书后，同学再和学霸确认知识点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13B838-94FF-8245-91F7-98060614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122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BCB8122-4A81-C043-992A-C44C0891364C}"/>
              </a:ext>
            </a:extLst>
          </p:cNvPr>
          <p:cNvGrpSpPr/>
          <p:nvPr/>
        </p:nvGrpSpPr>
        <p:grpSpPr>
          <a:xfrm>
            <a:off x="1405880" y="3001516"/>
            <a:ext cx="914400" cy="965540"/>
            <a:chOff x="2184748" y="3721596"/>
            <a:chExt cx="914400" cy="965540"/>
          </a:xfrm>
        </p:grpSpPr>
        <p:pic>
          <p:nvPicPr>
            <p:cNvPr id="9" name="图形 8" descr="用户">
              <a:extLst>
                <a:ext uri="{FF2B5EF4-FFF2-40B4-BE49-F238E27FC236}">
                  <a16:creationId xmlns:a16="http://schemas.microsoft.com/office/drawing/2014/main" id="{384076D9-AE03-0B40-9311-2104F55C9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F75BABF-F007-8249-B70A-4A43D235EAFE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733C4DFF-7E55-974F-81D4-8A49546EF73B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2" name="图形 11" descr="学位帽">
                <a:extLst>
                  <a:ext uri="{FF2B5EF4-FFF2-40B4-BE49-F238E27FC236}">
                    <a16:creationId xmlns:a16="http://schemas.microsoft.com/office/drawing/2014/main" id="{96952659-4353-724B-B876-CF7EB9EB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EEE8FC-5DC9-5A4D-B4CD-2A4783618D74}"/>
              </a:ext>
            </a:extLst>
          </p:cNvPr>
          <p:cNvGrpSpPr/>
          <p:nvPr/>
        </p:nvGrpSpPr>
        <p:grpSpPr>
          <a:xfrm>
            <a:off x="2811503" y="3269746"/>
            <a:ext cx="382619" cy="504056"/>
            <a:chOff x="1151620" y="3869431"/>
            <a:chExt cx="2592288" cy="50405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D91CDF0-F74D-0E46-B823-AFCC942323F9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C3FE857-8926-0144-B9D1-78DC929CE340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59849004-D91B-3540-B68E-8FCECEE2D10C}"/>
              </a:ext>
            </a:extLst>
          </p:cNvPr>
          <p:cNvSpPr txBox="1">
            <a:spLocks/>
          </p:cNvSpPr>
          <p:nvPr/>
        </p:nvSpPr>
        <p:spPr>
          <a:xfrm>
            <a:off x="513397" y="3269691"/>
            <a:ext cx="914400" cy="53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/>
              <a:t>CPU</a:t>
            </a:r>
            <a:endParaRPr kumimoji="1" lang="zh-CN" altLang="en-US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3D254F05-DEE6-7944-A0D2-2AAC5E3081CC}"/>
              </a:ext>
            </a:extLst>
          </p:cNvPr>
          <p:cNvSpPr txBox="1">
            <a:spLocks/>
          </p:cNvSpPr>
          <p:nvPr/>
        </p:nvSpPr>
        <p:spPr>
          <a:xfrm>
            <a:off x="491480" y="4085398"/>
            <a:ext cx="914400" cy="53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kumimoji="1" lang="en-US" altLang="zh-CN" dirty="0"/>
              <a:t>I/O</a:t>
            </a:r>
            <a:endParaRPr kumimoji="1"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B200640-DD2D-C74B-A11D-B87BD45A2345}"/>
              </a:ext>
            </a:extLst>
          </p:cNvPr>
          <p:cNvGrpSpPr/>
          <p:nvPr/>
        </p:nvGrpSpPr>
        <p:grpSpPr>
          <a:xfrm>
            <a:off x="3178179" y="3845139"/>
            <a:ext cx="1312087" cy="504056"/>
            <a:chOff x="1151620" y="3869431"/>
            <a:chExt cx="2592288" cy="50405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4F3A1A2-24E3-364B-AFA9-B67686CE14C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80321A7-4BD9-274C-8386-2B0EB280D711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图形 21" descr="书籍">
            <a:extLst>
              <a:ext uri="{FF2B5EF4-FFF2-40B4-BE49-F238E27FC236}">
                <a16:creationId xmlns:a16="http://schemas.microsoft.com/office/drawing/2014/main" id="{14CE698B-D58B-134E-A656-B71597F99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4265" y="3922946"/>
            <a:ext cx="914400" cy="9144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3502A51E-0444-EE4D-AC2A-AD225CC64FFB}"/>
              </a:ext>
            </a:extLst>
          </p:cNvPr>
          <p:cNvGrpSpPr/>
          <p:nvPr/>
        </p:nvGrpSpPr>
        <p:grpSpPr>
          <a:xfrm>
            <a:off x="4481063" y="3269746"/>
            <a:ext cx="382619" cy="504056"/>
            <a:chOff x="1151620" y="3869431"/>
            <a:chExt cx="2592288" cy="50405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03B3A6D-322C-0E48-B3CE-B4D77279BAAF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87900AC-310D-DF4C-83DB-EA27EDBA1D6F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702F2CA-23C8-0245-AF9E-FC1AB4AD7B64}"/>
              </a:ext>
            </a:extLst>
          </p:cNvPr>
          <p:cNvGrpSpPr/>
          <p:nvPr/>
        </p:nvGrpSpPr>
        <p:grpSpPr>
          <a:xfrm>
            <a:off x="3156973" y="3269746"/>
            <a:ext cx="382619" cy="504056"/>
            <a:chOff x="1151620" y="3869431"/>
            <a:chExt cx="2592288" cy="50405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C6E09DD-761D-9145-ACE7-CF69600C7419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5A71FC-1D9E-3342-9A31-B51D21F0F111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2B114D3-1201-DE48-9421-2FCC6DB58D31}"/>
              </a:ext>
            </a:extLst>
          </p:cNvPr>
          <p:cNvGrpSpPr/>
          <p:nvPr/>
        </p:nvGrpSpPr>
        <p:grpSpPr>
          <a:xfrm>
            <a:off x="4382713" y="3845139"/>
            <a:ext cx="1312087" cy="504056"/>
            <a:chOff x="1151620" y="3869431"/>
            <a:chExt cx="2592288" cy="50405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51A5F6E-5365-2741-9F1D-83200462C2AD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9C3FF46-E99A-E641-96E5-56A0F0F0AAC9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F561D7F-2DD4-0447-ADF0-3C0634E0E5AB}"/>
              </a:ext>
            </a:extLst>
          </p:cNvPr>
          <p:cNvGrpSpPr/>
          <p:nvPr/>
        </p:nvGrpSpPr>
        <p:grpSpPr>
          <a:xfrm>
            <a:off x="5613842" y="3289230"/>
            <a:ext cx="382619" cy="504056"/>
            <a:chOff x="1151620" y="3869431"/>
            <a:chExt cx="2592288" cy="50405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FC2B2A-D746-064D-9FF1-4F633BE782E0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6655293-68F8-3642-B213-9F590BFF9B21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CBC5FF7-1994-604C-9179-4C197CF83BDF}"/>
              </a:ext>
            </a:extLst>
          </p:cNvPr>
          <p:cNvGrpSpPr/>
          <p:nvPr/>
        </p:nvGrpSpPr>
        <p:grpSpPr>
          <a:xfrm>
            <a:off x="6481164" y="3151792"/>
            <a:ext cx="914400" cy="914400"/>
            <a:chOff x="3968174" y="2217839"/>
            <a:chExt cx="914400" cy="914400"/>
          </a:xfrm>
        </p:grpSpPr>
        <p:pic>
          <p:nvPicPr>
            <p:cNvPr id="47" name="图形 46" descr="男性形象">
              <a:extLst>
                <a:ext uri="{FF2B5EF4-FFF2-40B4-BE49-F238E27FC236}">
                  <a16:creationId xmlns:a16="http://schemas.microsoft.com/office/drawing/2014/main" id="{F820BA4F-39A2-EC46-98C9-D0EDDD953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8049D08-0FAB-6649-B865-F50A2E49EA36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E8888CB-D1EB-1945-83B7-3FC81B6E1275}"/>
              </a:ext>
            </a:extLst>
          </p:cNvPr>
          <p:cNvGrpSpPr/>
          <p:nvPr/>
        </p:nvGrpSpPr>
        <p:grpSpPr>
          <a:xfrm>
            <a:off x="7575043" y="3151792"/>
            <a:ext cx="914400" cy="914400"/>
            <a:chOff x="3968174" y="2217839"/>
            <a:chExt cx="914400" cy="914400"/>
          </a:xfrm>
        </p:grpSpPr>
        <p:pic>
          <p:nvPicPr>
            <p:cNvPr id="50" name="图形 49" descr="男性形象">
              <a:extLst>
                <a:ext uri="{FF2B5EF4-FFF2-40B4-BE49-F238E27FC236}">
                  <a16:creationId xmlns:a16="http://schemas.microsoft.com/office/drawing/2014/main" id="{C53C614E-C211-5249-B1BB-905FFD49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CE647FD-6FC5-B447-BE8A-B03A97A745E1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pic>
        <p:nvPicPr>
          <p:cNvPr id="52" name="图形 51" descr="书籍">
            <a:extLst>
              <a:ext uri="{FF2B5EF4-FFF2-40B4-BE49-F238E27FC236}">
                <a16:creationId xmlns:a16="http://schemas.microsoft.com/office/drawing/2014/main" id="{E251DD4C-31E1-644E-928C-120584E0B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4180" y="3328842"/>
            <a:ext cx="419077" cy="419077"/>
          </a:xfrm>
          <a:prstGeom prst="rect">
            <a:avLst/>
          </a:prstGeom>
        </p:spPr>
      </p:pic>
      <p:pic>
        <p:nvPicPr>
          <p:cNvPr id="53" name="图形 52" descr="书籍">
            <a:extLst>
              <a:ext uri="{FF2B5EF4-FFF2-40B4-BE49-F238E27FC236}">
                <a16:creationId xmlns:a16="http://schemas.microsoft.com/office/drawing/2014/main" id="{D6C3E022-3CD6-6E41-A141-3091FFF9E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1617" y="3318157"/>
            <a:ext cx="419077" cy="419077"/>
          </a:xfrm>
          <a:prstGeom prst="rect">
            <a:avLst/>
          </a:prstGeom>
        </p:spPr>
      </p:pic>
      <p:sp>
        <p:nvSpPr>
          <p:cNvPr id="39" name="页脚占位符 4">
            <a:extLst>
              <a:ext uri="{FF2B5EF4-FFF2-40B4-BE49-F238E27FC236}">
                <a16:creationId xmlns:a16="http://schemas.microsoft.com/office/drawing/2014/main" id="{E803AB08-9A26-B847-BA95-645DA546C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5913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52505-6BAE-6B4C-BE7E-36405417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：低资源利用率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43BE7B-2D16-994C-9C73-84C95DB9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123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3B0B52F-62C8-BE40-906E-13B60959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968" y="1271291"/>
            <a:ext cx="2133601" cy="582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优先级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（高）</a:t>
            </a:r>
            <a:endParaRPr kumimoji="1"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A795477-10D3-E84A-BF2A-2AB14D121950}"/>
              </a:ext>
            </a:extLst>
          </p:cNvPr>
          <p:cNvSpPr txBox="1">
            <a:spLocks/>
          </p:cNvSpPr>
          <p:nvPr/>
        </p:nvSpPr>
        <p:spPr>
          <a:xfrm>
            <a:off x="4265191" y="2063987"/>
            <a:ext cx="2133601" cy="58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zh-CN" altLang="en-US" dirty="0"/>
              <a:t>优先级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（低）</a:t>
            </a:r>
            <a:endParaRPr kumimoji="1"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5C0E6A1-5826-A446-8009-F1542375EC77}"/>
              </a:ext>
            </a:extLst>
          </p:cNvPr>
          <p:cNvGrpSpPr/>
          <p:nvPr/>
        </p:nvGrpSpPr>
        <p:grpSpPr>
          <a:xfrm>
            <a:off x="6816924" y="1968782"/>
            <a:ext cx="914400" cy="914400"/>
            <a:chOff x="3968174" y="2217839"/>
            <a:chExt cx="914400" cy="914400"/>
          </a:xfrm>
        </p:grpSpPr>
        <p:pic>
          <p:nvPicPr>
            <p:cNvPr id="9" name="图形 8" descr="男性形象">
              <a:extLst>
                <a:ext uri="{FF2B5EF4-FFF2-40B4-BE49-F238E27FC236}">
                  <a16:creationId xmlns:a16="http://schemas.microsoft.com/office/drawing/2014/main" id="{27D971F9-D990-A943-8AB2-B97CED1C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7C7531A-E49E-F343-921A-FCF1515DF319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7B33C5-A34A-EE46-A483-A83F6596B033}"/>
              </a:ext>
            </a:extLst>
          </p:cNvPr>
          <p:cNvGrpSpPr/>
          <p:nvPr/>
        </p:nvGrpSpPr>
        <p:grpSpPr>
          <a:xfrm>
            <a:off x="6818876" y="1105475"/>
            <a:ext cx="914400" cy="914400"/>
            <a:chOff x="5878583" y="1595505"/>
            <a:chExt cx="914400" cy="914400"/>
          </a:xfrm>
        </p:grpSpPr>
        <p:pic>
          <p:nvPicPr>
            <p:cNvPr id="12" name="图形 11" descr="女性形象">
              <a:extLst>
                <a:ext uri="{FF2B5EF4-FFF2-40B4-BE49-F238E27FC236}">
                  <a16:creationId xmlns:a16="http://schemas.microsoft.com/office/drawing/2014/main" id="{803CE6CA-C96F-9440-B22A-E34F5CC6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78583" y="1595505"/>
              <a:ext cx="914400" cy="9144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1F72B47-36A0-9345-8385-7D3C3A3B105E}"/>
                </a:ext>
              </a:extLst>
            </p:cNvPr>
            <p:cNvSpPr txBox="1"/>
            <p:nvPr/>
          </p:nvSpPr>
          <p:spPr>
            <a:xfrm>
              <a:off x="5878583" y="20331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5FBD8AD-C37D-6140-AC92-3B711DC08AA3}"/>
              </a:ext>
            </a:extLst>
          </p:cNvPr>
          <p:cNvGrpSpPr/>
          <p:nvPr/>
        </p:nvGrpSpPr>
        <p:grpSpPr>
          <a:xfrm>
            <a:off x="7910803" y="1968782"/>
            <a:ext cx="914400" cy="914400"/>
            <a:chOff x="3968174" y="2217839"/>
            <a:chExt cx="914400" cy="914400"/>
          </a:xfrm>
        </p:grpSpPr>
        <p:pic>
          <p:nvPicPr>
            <p:cNvPr id="15" name="图形 14" descr="男性形象">
              <a:extLst>
                <a:ext uri="{FF2B5EF4-FFF2-40B4-BE49-F238E27FC236}">
                  <a16:creationId xmlns:a16="http://schemas.microsoft.com/office/drawing/2014/main" id="{69A10E96-7742-B74A-A85D-2191262BB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C410A14-4D01-8F40-8346-F616F331E29B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61A20D-DA8D-8141-B59A-05B30653BAE4}"/>
              </a:ext>
            </a:extLst>
          </p:cNvPr>
          <p:cNvGrpSpPr/>
          <p:nvPr/>
        </p:nvGrpSpPr>
        <p:grpSpPr>
          <a:xfrm>
            <a:off x="7895930" y="1103012"/>
            <a:ext cx="914400" cy="914400"/>
            <a:chOff x="5878583" y="1595505"/>
            <a:chExt cx="914400" cy="914400"/>
          </a:xfrm>
        </p:grpSpPr>
        <p:pic>
          <p:nvPicPr>
            <p:cNvPr id="18" name="图形 17" descr="女性形象">
              <a:extLst>
                <a:ext uri="{FF2B5EF4-FFF2-40B4-BE49-F238E27FC236}">
                  <a16:creationId xmlns:a16="http://schemas.microsoft.com/office/drawing/2014/main" id="{640CC9B6-D549-0347-A6F2-601982AE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78583" y="1595505"/>
              <a:ext cx="914400" cy="9144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B1C6A4F-203A-4945-9894-FC598ADAF0B5}"/>
                </a:ext>
              </a:extLst>
            </p:cNvPr>
            <p:cNvSpPr txBox="1"/>
            <p:nvPr/>
          </p:nvSpPr>
          <p:spPr>
            <a:xfrm>
              <a:off x="5878583" y="20331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371CBE7-B03A-3B4A-8082-134EF20E6FF4}"/>
              </a:ext>
            </a:extLst>
          </p:cNvPr>
          <p:cNvGrpSpPr/>
          <p:nvPr/>
        </p:nvGrpSpPr>
        <p:grpSpPr>
          <a:xfrm>
            <a:off x="2194544" y="3302299"/>
            <a:ext cx="914400" cy="965540"/>
            <a:chOff x="2184748" y="3721596"/>
            <a:chExt cx="914400" cy="965540"/>
          </a:xfrm>
        </p:grpSpPr>
        <p:pic>
          <p:nvPicPr>
            <p:cNvPr id="22" name="图形 21" descr="用户">
              <a:extLst>
                <a:ext uri="{FF2B5EF4-FFF2-40B4-BE49-F238E27FC236}">
                  <a16:creationId xmlns:a16="http://schemas.microsoft.com/office/drawing/2014/main" id="{B35FB3CE-C1F9-5C41-995D-6C18747BA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9DF6D02-3D55-5A41-9AA5-E977622D2F64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4DAFEC0B-71AE-3F42-A293-D645705AD14D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5" name="图形 24" descr="学位帽">
                <a:extLst>
                  <a:ext uri="{FF2B5EF4-FFF2-40B4-BE49-F238E27FC236}">
                    <a16:creationId xmlns:a16="http://schemas.microsoft.com/office/drawing/2014/main" id="{25FF2455-9D0A-4043-99D6-16D0B2F14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546D8B4-009A-4342-8852-8DAF6E0CDB88}"/>
              </a:ext>
            </a:extLst>
          </p:cNvPr>
          <p:cNvSpPr txBox="1"/>
          <p:nvPr/>
        </p:nvSpPr>
        <p:spPr>
          <a:xfrm>
            <a:off x="-108520" y="1797916"/>
            <a:ext cx="3491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问题：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多种资源（学霸和</a:t>
            </a:r>
            <a:r>
              <a:rPr kumimoji="1" lang="en-US" altLang="zh-CN" dirty="0"/>
              <a:t>OS</a:t>
            </a:r>
            <a:r>
              <a:rPr kumimoji="1" lang="zh-CN" altLang="en-US" dirty="0"/>
              <a:t>书）</a:t>
            </a:r>
            <a:endParaRPr kumimoji="1" lang="en-US" altLang="zh-CN" dirty="0"/>
          </a:p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没有同时利用</a:t>
            </a:r>
            <a:r>
              <a:rPr kumimoji="1" lang="zh-CN" altLang="en-US" dirty="0"/>
              <a:t>起来</a:t>
            </a:r>
            <a:endParaRPr kumimoji="1" lang="en-US" altLang="zh-CN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8C78A13-E6CF-AC46-8615-BD047BAE5CA8}"/>
              </a:ext>
            </a:extLst>
          </p:cNvPr>
          <p:cNvGrpSpPr/>
          <p:nvPr/>
        </p:nvGrpSpPr>
        <p:grpSpPr>
          <a:xfrm>
            <a:off x="3617887" y="3378418"/>
            <a:ext cx="368098" cy="504056"/>
            <a:chOff x="1151620" y="3869431"/>
            <a:chExt cx="2592288" cy="50405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6C1F0DD-394F-C34F-87FA-193763416F9D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5732937-660A-A54C-B437-B77ACADD3EDB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3A23F85-3D86-DA46-AA3A-6D7DC30AAC03}"/>
              </a:ext>
            </a:extLst>
          </p:cNvPr>
          <p:cNvGrpSpPr/>
          <p:nvPr/>
        </p:nvGrpSpPr>
        <p:grpSpPr>
          <a:xfrm>
            <a:off x="3950003" y="3377606"/>
            <a:ext cx="368098" cy="504056"/>
            <a:chOff x="1151620" y="3869431"/>
            <a:chExt cx="2592288" cy="50405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90BF112-88E3-F54E-AE3A-E499154ACC5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C78BB90-6956-574A-8E04-11D1507F31EF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D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1EF28D6-C0A9-ED46-9784-9149B92929C8}"/>
              </a:ext>
            </a:extLst>
          </p:cNvPr>
          <p:cNvGrpSpPr/>
          <p:nvPr/>
        </p:nvGrpSpPr>
        <p:grpSpPr>
          <a:xfrm>
            <a:off x="4281216" y="3378418"/>
            <a:ext cx="368098" cy="504056"/>
            <a:chOff x="1151620" y="3869431"/>
            <a:chExt cx="2592288" cy="50405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902F94D-E755-144A-AB47-EDEEE5EC08C8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64DCE4C-6A52-9D44-85ED-6D1E18C1432B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17C8F54-C499-AA44-B33B-6264F5A41E1A}"/>
              </a:ext>
            </a:extLst>
          </p:cNvPr>
          <p:cNvGrpSpPr/>
          <p:nvPr/>
        </p:nvGrpSpPr>
        <p:grpSpPr>
          <a:xfrm>
            <a:off x="4618639" y="3377483"/>
            <a:ext cx="368098" cy="504056"/>
            <a:chOff x="1151620" y="3869431"/>
            <a:chExt cx="2592288" cy="50405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DDD5ED0-41E0-7643-A9DF-FFEAD812FF7B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9C0D9E9-DB65-7E45-8405-F126EC9535CA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D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D0BFBF3-F520-FF4A-A27F-F548D63D8C41}"/>
              </a:ext>
            </a:extLst>
          </p:cNvPr>
          <p:cNvGrpSpPr/>
          <p:nvPr/>
        </p:nvGrpSpPr>
        <p:grpSpPr>
          <a:xfrm>
            <a:off x="4956131" y="3375303"/>
            <a:ext cx="368098" cy="504056"/>
            <a:chOff x="1151620" y="3869431"/>
            <a:chExt cx="2592288" cy="504056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D7075DC-681B-8345-BE13-B00CF68D9B69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4C52EB1-2E10-3A48-A6E4-A9E049F79601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D948135-049E-CD4F-9A43-70DBB5D0D394}"/>
              </a:ext>
            </a:extLst>
          </p:cNvPr>
          <p:cNvGrpSpPr/>
          <p:nvPr/>
        </p:nvGrpSpPr>
        <p:grpSpPr>
          <a:xfrm>
            <a:off x="5288247" y="3374491"/>
            <a:ext cx="368098" cy="504056"/>
            <a:chOff x="1151620" y="3869431"/>
            <a:chExt cx="2592288" cy="50405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CB89C22-B8E5-D643-8D8C-BCC8DF1420E0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8551A96-4397-2844-B360-C690533B810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D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059C62C-34C6-694D-B3D3-93C869FC6616}"/>
              </a:ext>
            </a:extLst>
          </p:cNvPr>
          <p:cNvGrpSpPr/>
          <p:nvPr/>
        </p:nvGrpSpPr>
        <p:grpSpPr>
          <a:xfrm>
            <a:off x="5619460" y="3375303"/>
            <a:ext cx="368098" cy="504056"/>
            <a:chOff x="1151620" y="3869431"/>
            <a:chExt cx="2592288" cy="50405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544944A-26A2-FE4F-B2A7-D433EA76C13F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0F79134-3970-E748-B1AC-AEC5CF4D14C7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56FBB72-1475-1E41-B6F9-B0CB1F9FAC74}"/>
              </a:ext>
            </a:extLst>
          </p:cNvPr>
          <p:cNvGrpSpPr/>
          <p:nvPr/>
        </p:nvGrpSpPr>
        <p:grpSpPr>
          <a:xfrm>
            <a:off x="5956883" y="3374368"/>
            <a:ext cx="368098" cy="504056"/>
            <a:chOff x="1151620" y="3869431"/>
            <a:chExt cx="2592288" cy="50405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160369A-00C2-7445-9156-FA4E9B7B216E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F9A36D4-41D7-0B49-BD51-38F050EAE8E5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91784A0-843F-A742-81C0-480A77A1DBFD}"/>
              </a:ext>
            </a:extLst>
          </p:cNvPr>
          <p:cNvGrpSpPr/>
          <p:nvPr/>
        </p:nvGrpSpPr>
        <p:grpSpPr>
          <a:xfrm>
            <a:off x="7227590" y="3396270"/>
            <a:ext cx="368098" cy="504056"/>
            <a:chOff x="1151620" y="3869431"/>
            <a:chExt cx="2592288" cy="504056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DC867AA-93D2-8E42-A9FD-120C01C36F02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0F2F100-19B3-E047-BB7D-053FECB92A49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88D4655-AE66-F144-8867-B8115F23F3EF}"/>
              </a:ext>
            </a:extLst>
          </p:cNvPr>
          <p:cNvGrpSpPr/>
          <p:nvPr/>
        </p:nvGrpSpPr>
        <p:grpSpPr>
          <a:xfrm>
            <a:off x="8491588" y="3358432"/>
            <a:ext cx="368098" cy="504056"/>
            <a:chOff x="1151620" y="3869431"/>
            <a:chExt cx="2592288" cy="504056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81225C1-4C36-E04D-8EF1-AC663A48690E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12441275-CEC9-5049-9DC8-9167D7C3AAD8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E333258-E7B7-7A4A-BE07-BB2B52DE6816}"/>
              </a:ext>
            </a:extLst>
          </p:cNvPr>
          <p:cNvGrpSpPr/>
          <p:nvPr/>
        </p:nvGrpSpPr>
        <p:grpSpPr>
          <a:xfrm>
            <a:off x="5983643" y="4302793"/>
            <a:ext cx="1312087" cy="504056"/>
            <a:chOff x="1151620" y="3869431"/>
            <a:chExt cx="2592288" cy="504056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80A2896-69C6-954D-A17E-F8742AD45007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EB44E64-2527-A541-A9E5-C981736B099E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" name="图形 70" descr="书籍">
            <a:extLst>
              <a:ext uri="{FF2B5EF4-FFF2-40B4-BE49-F238E27FC236}">
                <a16:creationId xmlns:a16="http://schemas.microsoft.com/office/drawing/2014/main" id="{9C5948FC-5141-6447-AE74-CDFE067F9D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4544" y="4337104"/>
            <a:ext cx="914400" cy="914400"/>
          </a:xfrm>
          <a:prstGeom prst="rect">
            <a:avLst/>
          </a:pr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id="{D0FA152F-5F28-3F42-88BE-ED6AE231F428}"/>
              </a:ext>
            </a:extLst>
          </p:cNvPr>
          <p:cNvGrpSpPr/>
          <p:nvPr/>
        </p:nvGrpSpPr>
        <p:grpSpPr>
          <a:xfrm>
            <a:off x="7202945" y="4297767"/>
            <a:ext cx="1312087" cy="504056"/>
            <a:chOff x="1151620" y="3869431"/>
            <a:chExt cx="2592288" cy="504056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316851F-53B0-7243-A028-2B276D06C7E0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E7465D4E-478C-1948-AFE8-400A591183F9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6" name="图形 75" descr="书籍">
            <a:extLst>
              <a:ext uri="{FF2B5EF4-FFF2-40B4-BE49-F238E27FC236}">
                <a16:creationId xmlns:a16="http://schemas.microsoft.com/office/drawing/2014/main" id="{C9450BB7-6BB4-7B41-A109-ED5B025CBA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940" y="2145832"/>
            <a:ext cx="419077" cy="419077"/>
          </a:xfrm>
          <a:prstGeom prst="rect">
            <a:avLst/>
          </a:prstGeom>
        </p:spPr>
      </p:pic>
      <p:pic>
        <p:nvPicPr>
          <p:cNvPr id="77" name="图形 76" descr="书籍">
            <a:extLst>
              <a:ext uri="{FF2B5EF4-FFF2-40B4-BE49-F238E27FC236}">
                <a16:creationId xmlns:a16="http://schemas.microsoft.com/office/drawing/2014/main" id="{0FAF14B0-7A1F-8941-9A83-20C50611AD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7377" y="2135147"/>
            <a:ext cx="419077" cy="419077"/>
          </a:xfrm>
          <a:prstGeom prst="rect">
            <a:avLst/>
          </a:prstGeom>
        </p:spPr>
      </p:pic>
      <p:sp>
        <p:nvSpPr>
          <p:cNvPr id="63" name="页脚占位符 4">
            <a:extLst>
              <a:ext uri="{FF2B5EF4-FFF2-40B4-BE49-F238E27FC236}">
                <a16:creationId xmlns:a16="http://schemas.microsoft.com/office/drawing/2014/main" id="{D7A181C4-2AFB-564E-BB09-853083EEF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3595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954EFCE-AFAF-4D4E-846B-6DA25D47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操作系统中的工作场景是</a:t>
            </a:r>
            <a:r>
              <a:rPr kumimoji="1" lang="zh-CN" altLang="en-US" dirty="0">
                <a:solidFill>
                  <a:srgbClr val="C00000"/>
                </a:solidFill>
              </a:rPr>
              <a:t>动态变化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静态设置的优先级可能导致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资源利用率低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一个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密集型动态转变为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密集型任务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优先级反转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某些场景下，任务的优先级需要动态调整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3297E9-55FE-9945-988E-A39D15BC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124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4231A2F-BD9D-5946-ABFA-1939134A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优先级的动态调整</a:t>
            </a:r>
          </a:p>
        </p:txBody>
      </p:sp>
    </p:spTree>
    <p:extLst>
      <p:ext uri="{BB962C8B-B14F-4D97-AF65-F5344CB8AC3E}">
        <p14:creationId xmlns:p14="http://schemas.microsoft.com/office/powerpoint/2010/main" val="17620084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93C36D-79F6-0457-DA4E-A6AEB83B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125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DA4E4E1-7A54-505B-70DF-61BC2E8C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静态优先级的问题：低优先级任务饥饿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4805DE-85F6-CBE2-7987-2E516336F273}"/>
              </a:ext>
            </a:extLst>
          </p:cNvPr>
          <p:cNvSpPr/>
          <p:nvPr/>
        </p:nvSpPr>
        <p:spPr>
          <a:xfrm>
            <a:off x="2177734" y="1993846"/>
            <a:ext cx="324035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656719-12AC-6A4C-8809-3641812AB890}"/>
              </a:ext>
            </a:extLst>
          </p:cNvPr>
          <p:cNvSpPr/>
          <p:nvPr/>
        </p:nvSpPr>
        <p:spPr>
          <a:xfrm>
            <a:off x="1385646" y="1995456"/>
            <a:ext cx="684075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任务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B30AA8-A94C-26A8-CB67-63134F0CBE78}"/>
              </a:ext>
            </a:extLst>
          </p:cNvPr>
          <p:cNvSpPr/>
          <p:nvPr/>
        </p:nvSpPr>
        <p:spPr>
          <a:xfrm>
            <a:off x="2915816" y="1921838"/>
            <a:ext cx="22682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高优先级运行队列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FCE0EF-88CF-6680-7ADE-B7404D3FD13E}"/>
              </a:ext>
            </a:extLst>
          </p:cNvPr>
          <p:cNvSpPr/>
          <p:nvPr/>
        </p:nvSpPr>
        <p:spPr>
          <a:xfrm>
            <a:off x="2915816" y="2900033"/>
            <a:ext cx="22682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低优先级运行队列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5D18FB-9ABE-16B9-DC3B-997ADA6E3D6A}"/>
              </a:ext>
            </a:extLst>
          </p:cNvPr>
          <p:cNvSpPr/>
          <p:nvPr/>
        </p:nvSpPr>
        <p:spPr>
          <a:xfrm>
            <a:off x="2177734" y="3044049"/>
            <a:ext cx="324035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3C33096C-EF89-2B78-0BEA-B0D27D19A1E1}"/>
              </a:ext>
            </a:extLst>
          </p:cNvPr>
          <p:cNvSpPr/>
          <p:nvPr/>
        </p:nvSpPr>
        <p:spPr>
          <a:xfrm rot="16200000">
            <a:off x="1961711" y="3743063"/>
            <a:ext cx="720079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90CAD0-5247-D592-0505-31512FCEBF34}"/>
              </a:ext>
            </a:extLst>
          </p:cNvPr>
          <p:cNvSpPr txBox="1"/>
          <p:nvPr/>
        </p:nvSpPr>
        <p:spPr>
          <a:xfrm>
            <a:off x="1115616" y="444167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被高优先级任务阻塞，长时间无法执行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CBE4D9-1446-2648-B171-CF9ABA42B801}"/>
              </a:ext>
            </a:extLst>
          </p:cNvPr>
          <p:cNvSpPr/>
          <p:nvPr/>
        </p:nvSpPr>
        <p:spPr>
          <a:xfrm>
            <a:off x="5564512" y="1993846"/>
            <a:ext cx="324035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EC7B21-3A9B-EEE5-3108-562FC39B455A}"/>
              </a:ext>
            </a:extLst>
          </p:cNvPr>
          <p:cNvSpPr/>
          <p:nvPr/>
        </p:nvSpPr>
        <p:spPr>
          <a:xfrm>
            <a:off x="6011080" y="1993846"/>
            <a:ext cx="324035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9B82B09-A85F-AAE0-7F95-04FE1D36077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501769" y="2137862"/>
            <a:ext cx="41404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1EDB090-B026-285F-C848-06C8B7598B4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5184068" y="2137862"/>
            <a:ext cx="3804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1496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5ADB52-94BC-7C49-B85A-1955F7BDC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一个无需先验知识的通用调度策略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周转时间低、响应时间低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调度开销低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通过动态分析任务运行历史，总结任务特征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类似思想的体现：分支预测、缓存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需要注意：如果工作场景变化频繁，效果会很差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43F8E5-2CCD-E24F-A4BF-19434C53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126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DABC58D-A797-6D4E-BE4D-27A08C96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MLFQ</a:t>
            </a:r>
            <a:r>
              <a:rPr kumimoji="1" lang="zh-CN" altLang="en-US" dirty="0"/>
              <a:t>：多级反馈队列</a:t>
            </a:r>
          </a:p>
        </p:txBody>
      </p:sp>
    </p:spTree>
    <p:extLst>
      <p:ext uri="{BB962C8B-B14F-4D97-AF65-F5344CB8AC3E}">
        <p14:creationId xmlns:p14="http://schemas.microsoft.com/office/powerpoint/2010/main" val="2348210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64FD558-1AE3-0241-9A91-6989777C1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zh-CN" altLang="en" dirty="0"/>
              <a:t>规则</a:t>
            </a:r>
            <a:r>
              <a:rPr kumimoji="1" lang="en" altLang="zh-CN" dirty="0"/>
              <a:t> 1: </a:t>
            </a:r>
          </a:p>
          <a:p>
            <a:pPr lvl="1">
              <a:lnSpc>
                <a:spcPct val="140000"/>
              </a:lnSpc>
            </a:pPr>
            <a:r>
              <a:rPr kumimoji="1" lang="zh-CN" altLang="en-US" sz="1900" dirty="0"/>
              <a:t>优先级高的任务会抢占优先级低的任务</a:t>
            </a:r>
            <a:endParaRPr kumimoji="1" lang="en-US" altLang="zh-CN" sz="1900" dirty="0"/>
          </a:p>
          <a:p>
            <a:r>
              <a:rPr kumimoji="1" lang="zh-CN" altLang="en" dirty="0"/>
              <a:t>规则</a:t>
            </a:r>
            <a:r>
              <a:rPr kumimoji="1" lang="en" altLang="zh-CN" dirty="0"/>
              <a:t> 2: </a:t>
            </a:r>
          </a:p>
          <a:p>
            <a:pPr lvl="1">
              <a:lnSpc>
                <a:spcPct val="140000"/>
              </a:lnSpc>
            </a:pPr>
            <a:r>
              <a:rPr kumimoji="1" lang="zh-CN" altLang="en-US" sz="1900" dirty="0"/>
              <a:t>每个任务会被分配时间片，优先级相同的两个任务使用时间片轮转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B82EB4-FA6D-0745-A75C-1C747F57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127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A4E7730-8B1C-6D4A-BDD6-1D0C4727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基本算法（基于</a:t>
            </a:r>
            <a:r>
              <a:rPr kumimoji="1" lang="en-US" altLang="zh-CN" dirty="0"/>
              <a:t>Multi-Level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667910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A2FC906-6C11-C749-B4B4-9B927F3F6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442" y="1335515"/>
            <a:ext cx="5410944" cy="377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zh-CN" altLang="en-US" sz="2000" dirty="0"/>
              <a:t>规则</a:t>
            </a:r>
            <a:r>
              <a:rPr lang="en-US" altLang="zh-CN" sz="2000" dirty="0"/>
              <a:t> 3: </a:t>
            </a:r>
          </a:p>
          <a:p>
            <a:pPr lvl="1">
              <a:spcBef>
                <a:spcPts val="0"/>
              </a:spcBef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任务被创建时，假设该任务是短任务，为它分配最高优先级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000" dirty="0"/>
              <a:t>规则</a:t>
            </a:r>
            <a:r>
              <a:rPr lang="en-US" altLang="zh-CN" sz="2000" dirty="0"/>
              <a:t> 4a: </a:t>
            </a:r>
          </a:p>
          <a:p>
            <a:pPr lvl="1">
              <a:spcBef>
                <a:spcPts val="0"/>
              </a:spcBef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一个任务时间片耗尽后，它的优先级会被降低一级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000" dirty="0"/>
              <a:t>规则</a:t>
            </a:r>
            <a:r>
              <a:rPr lang="en-US" altLang="zh-CN" sz="2000" dirty="0"/>
              <a:t> 4b: </a:t>
            </a:r>
          </a:p>
          <a:p>
            <a:pPr lvl="1">
              <a:spcBef>
                <a:spcPts val="0"/>
              </a:spcBef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如果一个任务在时间片耗尽前放弃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，那么它的优先级不变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任务重新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时，会被分配新的时间片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AA489D-13A1-F64F-9FAC-BF71F412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128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7D5CFB7-4D11-2744-BC05-CF6AABD1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如何设置任务优先级？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28E3FF37-0CF7-9C47-8777-C38C6F9879FB}"/>
              </a:ext>
            </a:extLst>
          </p:cNvPr>
          <p:cNvSpPr txBox="1">
            <a:spLocks/>
          </p:cNvSpPr>
          <p:nvPr/>
        </p:nvSpPr>
        <p:spPr>
          <a:xfrm>
            <a:off x="179512" y="1335515"/>
            <a:ext cx="5410944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zh-CN" altLang="en-US" sz="2000" dirty="0"/>
              <a:t>针对混合工作场景</a:t>
            </a:r>
            <a:endParaRPr lang="en-US" altLang="zh-CN" sz="2000" dirty="0"/>
          </a:p>
          <a:p>
            <a:pPr lvl="1">
              <a:spcBef>
                <a:spcPts val="0"/>
              </a:spcBef>
              <a:defRPr/>
            </a:pPr>
            <a:r>
              <a:rPr kumimoji="1" lang="zh-CN" altLang="en-US" sz="1800" dirty="0"/>
              <a:t>执行时间短的任务</a:t>
            </a:r>
            <a:endParaRPr kumimoji="1" lang="en-US" altLang="zh-CN" sz="1800" dirty="0"/>
          </a:p>
          <a:p>
            <a:pPr lvl="2">
              <a:spcBef>
                <a:spcPts val="0"/>
              </a:spcBef>
              <a:defRPr/>
            </a:pPr>
            <a:r>
              <a:rPr kumimoji="1" lang="zh-CN" altLang="en-US" sz="1800" dirty="0"/>
              <a:t>交互式任务</a:t>
            </a:r>
            <a:endParaRPr kumimoji="1" lang="en-US" altLang="zh-CN" sz="1800" dirty="0"/>
          </a:p>
          <a:p>
            <a:pPr lvl="2">
              <a:spcBef>
                <a:spcPts val="0"/>
              </a:spcBef>
              <a:defRPr/>
            </a:pPr>
            <a:r>
              <a:rPr kumimoji="1" lang="en-US" altLang="zh-CN" sz="1800" dirty="0"/>
              <a:t>I/O</a:t>
            </a:r>
            <a:r>
              <a:rPr kumimoji="1" lang="zh-CN" altLang="en-US" sz="1800" dirty="0"/>
              <a:t>密集型任务</a:t>
            </a:r>
            <a:endParaRPr kumimoji="1" lang="en-US" altLang="zh-CN" sz="1800" dirty="0"/>
          </a:p>
          <a:p>
            <a:pPr lvl="2">
              <a:spcBef>
                <a:spcPts val="0"/>
              </a:spcBef>
              <a:defRPr/>
            </a:pPr>
            <a:endParaRPr kumimoji="1" lang="en-US" altLang="zh-CN" sz="1400" dirty="0"/>
          </a:p>
          <a:p>
            <a:pPr lvl="1">
              <a:spcBef>
                <a:spcPts val="0"/>
              </a:spcBef>
              <a:defRPr/>
            </a:pPr>
            <a:r>
              <a:rPr kumimoji="1" lang="zh-CN" altLang="en-US" sz="1800" dirty="0"/>
              <a:t>执行时间长的任务</a:t>
            </a:r>
            <a:endParaRPr kumimoji="1" lang="en-US" altLang="zh-CN" sz="1800" dirty="0"/>
          </a:p>
          <a:p>
            <a:pPr lvl="2">
              <a:spcBef>
                <a:spcPts val="0"/>
              </a:spcBef>
              <a:defRPr/>
            </a:pPr>
            <a:r>
              <a:rPr kumimoji="1" lang="en-US" altLang="zh-CN" sz="1800" dirty="0"/>
              <a:t>CPU</a:t>
            </a:r>
            <a:r>
              <a:rPr kumimoji="1" lang="zh-CN" altLang="en-US" sz="1800" dirty="0"/>
              <a:t>密集型计算任务</a:t>
            </a:r>
          </a:p>
        </p:txBody>
      </p:sp>
    </p:spTree>
    <p:extLst>
      <p:ext uri="{BB962C8B-B14F-4D97-AF65-F5344CB8AC3E}">
        <p14:creationId xmlns:p14="http://schemas.microsoft.com/office/powerpoint/2010/main" val="26053338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20CC1A-64E7-B841-A0AB-2F3230E9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129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EF10DFD-4646-4E49-8C96-575FBF21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样例执行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046898D-6C88-1945-B2B9-6E110F4C1858}"/>
              </a:ext>
            </a:extLst>
          </p:cNvPr>
          <p:cNvSpPr txBox="1">
            <a:spLocks noChangeArrowheads="1"/>
          </p:cNvSpPr>
          <p:nvPr/>
        </p:nvSpPr>
        <p:spPr>
          <a:xfrm>
            <a:off x="921914" y="4770502"/>
            <a:ext cx="2780948" cy="642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kumimoji="1" lang="en-US" altLang="zh-CN" sz="1800" b="0" dirty="0">
                <a:solidFill>
                  <a:srgbClr val="000000"/>
                </a:solidFill>
                <a:ea typeface="宋体" panose="02010600030101010101" pitchFamily="2" charset="-122"/>
                <a:cs typeface="+mn-cs"/>
              </a:rPr>
              <a:t>1.</a:t>
            </a:r>
            <a:r>
              <a:rPr kumimoji="1" lang="zh-CN" altLang="en-US" sz="1800" b="0" dirty="0">
                <a:solidFill>
                  <a:srgbClr val="000000"/>
                </a:solidFill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1800" b="0" dirty="0">
                <a:solidFill>
                  <a:srgbClr val="000000"/>
                </a:solidFill>
                <a:ea typeface="微软雅黑"/>
                <a:cs typeface="+mn-cs"/>
              </a:rPr>
              <a:t>一个</a:t>
            </a:r>
            <a:r>
              <a:rPr kumimoji="1" lang="zh-CN" altLang="en-US" sz="1800" b="0" dirty="0"/>
              <a:t>长任务的执行</a:t>
            </a:r>
            <a:endParaRPr kumimoji="1" lang="en-GB" altLang="zh-CN" sz="1800" b="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A89F23F-4CD3-8942-9163-C561E48315A4}"/>
              </a:ext>
            </a:extLst>
          </p:cNvPr>
          <p:cNvSpPr txBox="1">
            <a:spLocks noChangeArrowheads="1"/>
          </p:cNvSpPr>
          <p:nvPr/>
        </p:nvSpPr>
        <p:spPr>
          <a:xfrm>
            <a:off x="4696614" y="4800420"/>
            <a:ext cx="3960440" cy="642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kumimoji="1" lang="en-US" altLang="zh-CN" sz="1800" b="0" dirty="0">
                <a:ea typeface="宋体" panose="02010600030101010101" pitchFamily="2" charset="-122"/>
              </a:rPr>
              <a:t>2.</a:t>
            </a:r>
            <a:r>
              <a:rPr kumimoji="1" lang="zh-CN" altLang="en-US" sz="1800" b="0" dirty="0">
                <a:ea typeface="宋体" panose="02010600030101010101" pitchFamily="2" charset="-122"/>
              </a:rPr>
              <a:t> </a:t>
            </a:r>
            <a:r>
              <a:rPr kumimoji="1" lang="zh-CN" altLang="en-US" sz="1800" b="0" dirty="0"/>
              <a:t>长任务执行时，一个短任务被创建</a:t>
            </a:r>
            <a:endParaRPr kumimoji="1" lang="en-GB" altLang="zh-CN" sz="1800" b="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3D3CEE-A86D-3F40-99DC-4BAC2B68F0F1}"/>
              </a:ext>
            </a:extLst>
          </p:cNvPr>
          <p:cNvSpPr/>
          <p:nvPr/>
        </p:nvSpPr>
        <p:spPr>
          <a:xfrm>
            <a:off x="4488081" y="1477159"/>
            <a:ext cx="4432448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对于短任务：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它会很快执行完，证明自己是个短任务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057D24-5594-E149-8C9F-3990773D10EC}"/>
              </a:ext>
            </a:extLst>
          </p:cNvPr>
          <p:cNvSpPr/>
          <p:nvPr/>
        </p:nvSpPr>
        <p:spPr>
          <a:xfrm>
            <a:off x="431439" y="1189020"/>
            <a:ext cx="3502572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对于长任务：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MLFQ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会逐渐降低它的优先级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并将它视为长任务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3505E6-7141-7D20-D6D4-579DE4573590}"/>
              </a:ext>
            </a:extLst>
          </p:cNvPr>
          <p:cNvSpPr txBox="1"/>
          <p:nvPr/>
        </p:nvSpPr>
        <p:spPr>
          <a:xfrm>
            <a:off x="717868" y="434094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*</a:t>
            </a:r>
            <a:r>
              <a:rPr kumimoji="1" lang="en-US" altLang="zh-CN" sz="1400" dirty="0"/>
              <a:t>Q3</a:t>
            </a:r>
            <a:r>
              <a:rPr kumimoji="1" lang="zh-CN" altLang="en-US" sz="1400" dirty="0"/>
              <a:t>优先级最高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BC0023-8ADF-27A1-D38F-F48F48725E8F}"/>
              </a:ext>
            </a:extLst>
          </p:cNvPr>
          <p:cNvSpPr txBox="1"/>
          <p:nvPr/>
        </p:nvSpPr>
        <p:spPr>
          <a:xfrm>
            <a:off x="717868" y="2864599"/>
            <a:ext cx="55094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Q3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Q2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Q1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4F1183D7-5B3E-0C53-6889-209B03C5104A}"/>
              </a:ext>
            </a:extLst>
          </p:cNvPr>
          <p:cNvCxnSpPr/>
          <p:nvPr/>
        </p:nvCxnSpPr>
        <p:spPr>
          <a:xfrm>
            <a:off x="1160260" y="2898150"/>
            <a:ext cx="0" cy="12539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7290FAE4-61CF-A146-927F-3D1085EFBA23}"/>
              </a:ext>
            </a:extLst>
          </p:cNvPr>
          <p:cNvCxnSpPr>
            <a:cxnSpLocks/>
          </p:cNvCxnSpPr>
          <p:nvPr/>
        </p:nvCxnSpPr>
        <p:spPr>
          <a:xfrm>
            <a:off x="1160260" y="4152067"/>
            <a:ext cx="230425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E39969AB-B063-AB4D-1F18-54EE05935709}"/>
              </a:ext>
            </a:extLst>
          </p:cNvPr>
          <p:cNvSpPr/>
          <p:nvPr/>
        </p:nvSpPr>
        <p:spPr>
          <a:xfrm>
            <a:off x="1176714" y="3023652"/>
            <a:ext cx="240239" cy="246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6278E-1973-ADAE-8F03-354BB8D22F1E}"/>
              </a:ext>
            </a:extLst>
          </p:cNvPr>
          <p:cNvSpPr/>
          <p:nvPr/>
        </p:nvSpPr>
        <p:spPr>
          <a:xfrm>
            <a:off x="1437154" y="3433235"/>
            <a:ext cx="240239" cy="246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FADCB7-8870-4602-8FDF-BE22BBC2108E}"/>
              </a:ext>
            </a:extLst>
          </p:cNvPr>
          <p:cNvSpPr/>
          <p:nvPr/>
        </p:nvSpPr>
        <p:spPr>
          <a:xfrm>
            <a:off x="1680346" y="3822993"/>
            <a:ext cx="1064090" cy="230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6A72BB-5840-D8B6-BFB2-26C8529169A6}"/>
              </a:ext>
            </a:extLst>
          </p:cNvPr>
          <p:cNvSpPr txBox="1"/>
          <p:nvPr/>
        </p:nvSpPr>
        <p:spPr>
          <a:xfrm>
            <a:off x="5194763" y="2864599"/>
            <a:ext cx="55094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Q3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Q2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Q1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BBD18CF9-3C89-2322-4A5D-A911ADE69CD8}"/>
              </a:ext>
            </a:extLst>
          </p:cNvPr>
          <p:cNvCxnSpPr/>
          <p:nvPr/>
        </p:nvCxnSpPr>
        <p:spPr>
          <a:xfrm>
            <a:off x="5637155" y="2898150"/>
            <a:ext cx="0" cy="12539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54ABF52-4635-4E83-2938-0BA34FB0E649}"/>
              </a:ext>
            </a:extLst>
          </p:cNvPr>
          <p:cNvCxnSpPr>
            <a:cxnSpLocks/>
          </p:cNvCxnSpPr>
          <p:nvPr/>
        </p:nvCxnSpPr>
        <p:spPr>
          <a:xfrm>
            <a:off x="5637155" y="4152067"/>
            <a:ext cx="230425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82D1D5C5-BF00-0713-055D-1891A1962113}"/>
              </a:ext>
            </a:extLst>
          </p:cNvPr>
          <p:cNvSpPr/>
          <p:nvPr/>
        </p:nvSpPr>
        <p:spPr>
          <a:xfrm>
            <a:off x="6553200" y="3002151"/>
            <a:ext cx="255589" cy="2712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594825-A1F7-2A5C-E7D3-0AF1F7699884}"/>
              </a:ext>
            </a:extLst>
          </p:cNvPr>
          <p:cNvSpPr/>
          <p:nvPr/>
        </p:nvSpPr>
        <p:spPr>
          <a:xfrm>
            <a:off x="5690766" y="3846233"/>
            <a:ext cx="862434" cy="207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6CEB50F-79C3-4238-DB4D-2AC96A3D182C}"/>
              </a:ext>
            </a:extLst>
          </p:cNvPr>
          <p:cNvSpPr/>
          <p:nvPr/>
        </p:nvSpPr>
        <p:spPr>
          <a:xfrm>
            <a:off x="7020273" y="3834616"/>
            <a:ext cx="862434" cy="207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DB39AB9-799D-ECEB-D4D7-993AE646D3F1}"/>
              </a:ext>
            </a:extLst>
          </p:cNvPr>
          <p:cNvSpPr/>
          <p:nvPr/>
        </p:nvSpPr>
        <p:spPr>
          <a:xfrm>
            <a:off x="6838951" y="3379340"/>
            <a:ext cx="181322" cy="276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15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>
            <a:extLst>
              <a:ext uri="{FF2B5EF4-FFF2-40B4-BE49-F238E27FC236}">
                <a16:creationId xmlns:a16="http://schemas.microsoft.com/office/drawing/2014/main" id="{C72892B1-C9D2-463C-910A-1DAB0039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FBCF41-36E6-45B9-9FEE-F34042587619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81A495D4-78B6-4D77-A24C-EE0298A2C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访存指令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4" name="Group 242">
            <a:extLst>
              <a:ext uri="{FF2B5EF4-FFF2-40B4-BE49-F238E27FC236}">
                <a16:creationId xmlns:a16="http://schemas.microsoft.com/office/drawing/2014/main" id="{DE8097FD-E464-C183-6CB4-07826BB865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435280" cy="1295301"/>
        </p:xfrm>
        <a:graphic>
          <a:graphicData uri="http://schemas.openxmlformats.org/drawingml/2006/table">
            <a:tbl>
              <a:tblPr/>
              <a:tblGrid>
                <a:gridCol w="166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7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ldr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R,addr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mem[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addr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: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addr+R</a:t>
                      </a:r>
                      <a:r>
                        <a:rPr kumimoji="0" lang="en-US" altLang="zh-CN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]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从内存加载数据到寄存器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R,addr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mem[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addr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: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addr+R</a:t>
                      </a:r>
                      <a:r>
                        <a:rPr kumimoji="0" lang="en-US" altLang="zh-CN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]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  <a:sym typeface="Symbol" pitchFamily="18" charset="2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从寄存器将数据写入内存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18C054F-3321-A46C-7F5D-6E0FDFD8031F}"/>
              </a:ext>
            </a:extLst>
          </p:cNvPr>
          <p:cNvSpPr txBox="1"/>
          <p:nvPr/>
        </p:nvSpPr>
        <p:spPr>
          <a:xfrm>
            <a:off x="395536" y="2907490"/>
            <a:ext cx="439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en-US" altLang="zh-CN" baseline="-25000" dirty="0"/>
              <a:t>s</a:t>
            </a:r>
            <a:r>
              <a:rPr kumimoji="1" lang="zh-CN" altLang="en-US" dirty="0"/>
              <a:t>：指寄存器的大小（字节数）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mem[a : b] </a:t>
            </a:r>
            <a:r>
              <a:rPr kumimoji="1" lang="zh-CN" altLang="en-US" dirty="0"/>
              <a:t>指地址 </a:t>
            </a:r>
            <a:r>
              <a:rPr kumimoji="1" lang="en-US" altLang="zh-CN" dirty="0"/>
              <a:t>a </a:t>
            </a:r>
            <a:r>
              <a:rPr kumimoji="1" lang="zh-CN" altLang="en-US" dirty="0"/>
              <a:t>到地址 </a:t>
            </a:r>
            <a:r>
              <a:rPr kumimoji="1" lang="en-US" altLang="zh-CN" dirty="0"/>
              <a:t>b </a:t>
            </a:r>
            <a:r>
              <a:rPr kumimoji="1" lang="zh-CN" altLang="en-US" dirty="0"/>
              <a:t>的内存范围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4398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328A6B-E148-014B-AD7E-F44CAFF4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130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6CC7CAC-2078-AB44-A342-8F84144F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样例执行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2929C21-0ED8-5245-BAA8-9B44442B1B75}"/>
              </a:ext>
            </a:extLst>
          </p:cNvPr>
          <p:cNvSpPr txBox="1">
            <a:spLocks noChangeArrowheads="1"/>
          </p:cNvSpPr>
          <p:nvPr/>
        </p:nvSpPr>
        <p:spPr>
          <a:xfrm>
            <a:off x="146010" y="4003594"/>
            <a:ext cx="5206899" cy="642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kumimoji="1" lang="en-US" altLang="zh-CN" sz="1800" b="0" dirty="0">
                <a:solidFill>
                  <a:srgbClr val="000000"/>
                </a:solidFill>
                <a:ea typeface="宋体" panose="02010600030101010101" pitchFamily="2" charset="-122"/>
                <a:cs typeface="+mn-cs"/>
              </a:rPr>
              <a:t>3.</a:t>
            </a:r>
            <a:r>
              <a:rPr kumimoji="1" lang="zh-CN" altLang="en-US" sz="1800" b="0" dirty="0">
                <a:solidFill>
                  <a:srgbClr val="000000"/>
                </a:solidFill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1800" b="0" dirty="0">
                <a:solidFill>
                  <a:srgbClr val="000000"/>
                </a:solidFill>
                <a:ea typeface="微软雅黑"/>
                <a:cs typeface="+mn-cs"/>
              </a:rPr>
              <a:t>混合</a:t>
            </a:r>
            <a:r>
              <a:rPr kumimoji="1" lang="en-US" altLang="zh-CN" sz="1800" b="0" dirty="0">
                <a:solidFill>
                  <a:srgbClr val="000000"/>
                </a:solidFill>
                <a:ea typeface="微软雅黑"/>
                <a:cs typeface="+mn-cs"/>
              </a:rPr>
              <a:t>CPU</a:t>
            </a:r>
            <a:r>
              <a:rPr kumimoji="1" lang="zh-CN" altLang="en-US" sz="1800" b="0" dirty="0">
                <a:solidFill>
                  <a:srgbClr val="000000"/>
                </a:solidFill>
                <a:ea typeface="微软雅黑"/>
                <a:cs typeface="+mn-cs"/>
              </a:rPr>
              <a:t>密集型与</a:t>
            </a:r>
            <a:r>
              <a:rPr kumimoji="1" lang="en-US" altLang="zh-CN" sz="1800" b="0" dirty="0">
                <a:solidFill>
                  <a:srgbClr val="000000"/>
                </a:solidFill>
                <a:ea typeface="微软雅黑"/>
                <a:cs typeface="+mn-cs"/>
              </a:rPr>
              <a:t>I/O</a:t>
            </a:r>
            <a:r>
              <a:rPr kumimoji="1" lang="zh-CN" altLang="en-US" sz="1800" b="0" dirty="0">
                <a:solidFill>
                  <a:srgbClr val="000000"/>
                </a:solidFill>
                <a:ea typeface="微软雅黑"/>
                <a:cs typeface="+mn-cs"/>
              </a:rPr>
              <a:t>密集型任务</a:t>
            </a:r>
            <a:r>
              <a:rPr kumimoji="1" lang="zh-CN" altLang="en-US" sz="1800" b="0" dirty="0"/>
              <a:t>的执行</a:t>
            </a:r>
            <a:endParaRPr kumimoji="1" lang="en-GB" altLang="zh-CN" sz="1800" b="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FA2CC5-467B-0042-B0A5-256F24FC397A}"/>
              </a:ext>
            </a:extLst>
          </p:cNvPr>
          <p:cNvSpPr/>
          <p:nvPr/>
        </p:nvSpPr>
        <p:spPr>
          <a:xfrm>
            <a:off x="4572000" y="1826347"/>
            <a:ext cx="4129714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对于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I/O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密集型任务：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它会在时间片执行完以前放弃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MLFQ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保持它的优先级不变即可</a:t>
            </a:r>
            <a:endParaRPr kumimoji="1" lang="en-GB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592B45-0FAE-C096-349E-5BE9C5804FF9}"/>
              </a:ext>
            </a:extLst>
          </p:cNvPr>
          <p:cNvSpPr txBox="1"/>
          <p:nvPr/>
        </p:nvSpPr>
        <p:spPr>
          <a:xfrm>
            <a:off x="1105272" y="2196990"/>
            <a:ext cx="55094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Q3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Q2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Q1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C705939-4C05-4BDF-0A58-FE4B9B691055}"/>
              </a:ext>
            </a:extLst>
          </p:cNvPr>
          <p:cNvCxnSpPr/>
          <p:nvPr/>
        </p:nvCxnSpPr>
        <p:spPr>
          <a:xfrm>
            <a:off x="1547664" y="2230541"/>
            <a:ext cx="0" cy="12539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6D6B64A-6347-8059-CB33-447F15738145}"/>
              </a:ext>
            </a:extLst>
          </p:cNvPr>
          <p:cNvCxnSpPr>
            <a:cxnSpLocks/>
          </p:cNvCxnSpPr>
          <p:nvPr/>
        </p:nvCxnSpPr>
        <p:spPr>
          <a:xfrm>
            <a:off x="1547664" y="3484458"/>
            <a:ext cx="230425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183B516-B29B-85A7-84B6-7070F9BD8236}"/>
              </a:ext>
            </a:extLst>
          </p:cNvPr>
          <p:cNvSpPr/>
          <p:nvPr/>
        </p:nvSpPr>
        <p:spPr>
          <a:xfrm>
            <a:off x="1919741" y="2363913"/>
            <a:ext cx="92067" cy="2712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E8071F-7688-71F4-C4FC-89A765BCACEF}"/>
              </a:ext>
            </a:extLst>
          </p:cNvPr>
          <p:cNvSpPr/>
          <p:nvPr/>
        </p:nvSpPr>
        <p:spPr>
          <a:xfrm>
            <a:off x="1601275" y="3178624"/>
            <a:ext cx="306426" cy="2071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EFE0A5-C7C0-1718-F8A2-FC902EEAE644}"/>
              </a:ext>
            </a:extLst>
          </p:cNvPr>
          <p:cNvSpPr/>
          <p:nvPr/>
        </p:nvSpPr>
        <p:spPr>
          <a:xfrm>
            <a:off x="2353713" y="2363913"/>
            <a:ext cx="92067" cy="2712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CA706E-82CD-06BA-FF71-650BD719810C}"/>
              </a:ext>
            </a:extLst>
          </p:cNvPr>
          <p:cNvSpPr/>
          <p:nvPr/>
        </p:nvSpPr>
        <p:spPr>
          <a:xfrm>
            <a:off x="2035247" y="3178624"/>
            <a:ext cx="306426" cy="2071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F4E41B-A217-C1FB-2FA1-BD252D788565}"/>
              </a:ext>
            </a:extLst>
          </p:cNvPr>
          <p:cNvSpPr/>
          <p:nvPr/>
        </p:nvSpPr>
        <p:spPr>
          <a:xfrm>
            <a:off x="2764246" y="2357675"/>
            <a:ext cx="92067" cy="2712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ACE399-C43C-1A11-4D8F-AF8B0E1C7D05}"/>
              </a:ext>
            </a:extLst>
          </p:cNvPr>
          <p:cNvSpPr/>
          <p:nvPr/>
        </p:nvSpPr>
        <p:spPr>
          <a:xfrm>
            <a:off x="2445780" y="3172386"/>
            <a:ext cx="306426" cy="2071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0F71903-90D9-CADA-C56C-29994D589E20}"/>
              </a:ext>
            </a:extLst>
          </p:cNvPr>
          <p:cNvSpPr/>
          <p:nvPr/>
        </p:nvSpPr>
        <p:spPr>
          <a:xfrm>
            <a:off x="3198218" y="2357675"/>
            <a:ext cx="92067" cy="2712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7E36FE-99B1-4D9A-4439-00DA4DA745F3}"/>
              </a:ext>
            </a:extLst>
          </p:cNvPr>
          <p:cNvSpPr/>
          <p:nvPr/>
        </p:nvSpPr>
        <p:spPr>
          <a:xfrm>
            <a:off x="2879752" y="3172386"/>
            <a:ext cx="306426" cy="2071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0291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F626997-BD3A-7A48-BECE-2231C5F5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ea typeface="msgothic"/>
                <a:cs typeface="msgothic"/>
              </a:rPr>
              <a:t>长任务饥饿</a:t>
            </a:r>
            <a:endParaRPr lang="en-US" altLang="zh-CN" sz="2000" dirty="0">
              <a:ea typeface="msgothic"/>
              <a:cs typeface="msgothic"/>
            </a:endParaRPr>
          </a:p>
          <a:p>
            <a:pPr lvl="1">
              <a:spcBef>
                <a:spcPct val="0"/>
              </a:spcBef>
            </a:pPr>
            <a:r>
              <a:rPr lang="zh-CN" altLang="en-US" sz="1800" dirty="0">
                <a:ea typeface="msgothic"/>
                <a:cs typeface="msgothic"/>
              </a:rPr>
              <a:t>过多的短任务、</a:t>
            </a:r>
            <a:r>
              <a:rPr lang="en-US" altLang="zh-CN" sz="1800" dirty="0">
                <a:ea typeface="msgothic"/>
                <a:cs typeface="msgothic"/>
              </a:rPr>
              <a:t>I/O</a:t>
            </a:r>
            <a:r>
              <a:rPr lang="zh-CN" altLang="en-US" sz="1800" dirty="0">
                <a:ea typeface="msgothic"/>
                <a:cs typeface="msgothic"/>
              </a:rPr>
              <a:t>密集型任务可能占用所有</a:t>
            </a:r>
            <a:r>
              <a:rPr lang="en-US" altLang="zh-CN" sz="1800" dirty="0">
                <a:ea typeface="msgothic"/>
                <a:cs typeface="msgothic"/>
              </a:rPr>
              <a:t>CPU</a:t>
            </a:r>
            <a:r>
              <a:rPr lang="zh-CN" altLang="en-US" sz="1800" dirty="0">
                <a:ea typeface="msgothic"/>
                <a:cs typeface="msgothic"/>
              </a:rPr>
              <a:t>时间</a:t>
            </a:r>
            <a:endParaRPr lang="en-US" altLang="zh-CN" sz="1800" dirty="0">
              <a:ea typeface="msgothic"/>
              <a:cs typeface="msgothic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2000" dirty="0">
              <a:ea typeface="msgothic"/>
              <a:cs typeface="msgothic"/>
            </a:endParaRPr>
          </a:p>
          <a:p>
            <a:pPr>
              <a:spcBef>
                <a:spcPct val="0"/>
              </a:spcBef>
            </a:pPr>
            <a:r>
              <a:rPr lang="zh-CN" altLang="en-US" sz="2000" dirty="0">
                <a:ea typeface="msgothic"/>
                <a:cs typeface="msgothic"/>
              </a:rPr>
              <a:t>任务特征可能动态变化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en-US" altLang="zh-CN" sz="1800" dirty="0">
                <a:ea typeface="宋体" panose="02010600030101010101" pitchFamily="2" charset="-122"/>
              </a:rPr>
              <a:t> CPU</a:t>
            </a:r>
            <a:r>
              <a:rPr kumimoji="1" lang="zh-CN" altLang="en-US" sz="1800" dirty="0">
                <a:cs typeface="+mn-cs"/>
              </a:rPr>
              <a:t>密集型任务</a:t>
            </a:r>
            <a:r>
              <a:rPr kumimoji="1" lang="en-US" altLang="zh-CN" sz="1800" dirty="0">
                <a:cs typeface="+mn-cs"/>
                <a:sym typeface="Wingdings" pitchFamily="2" charset="2"/>
              </a:rPr>
              <a:t></a:t>
            </a:r>
            <a:r>
              <a:rPr kumimoji="1" lang="zh-CN" altLang="en-US" sz="1800" dirty="0">
                <a:cs typeface="+mn-cs"/>
                <a:sym typeface="Wingdings" pitchFamily="2" charset="2"/>
              </a:rPr>
              <a:t>交互式任务，</a:t>
            </a:r>
            <a:r>
              <a:rPr kumimoji="1" lang="en-US" altLang="zh-CN" sz="1800" dirty="0">
                <a:cs typeface="+mn-cs"/>
                <a:sym typeface="Wingdings" pitchFamily="2" charset="2"/>
              </a:rPr>
              <a:t>…</a:t>
            </a:r>
            <a:endParaRPr lang="en-GB" altLang="zh-CN" sz="1800" dirty="0">
              <a:ea typeface="msgothic"/>
              <a:cs typeface="msgothic"/>
            </a:endParaRPr>
          </a:p>
          <a:p>
            <a:endParaRPr kumimoji="1"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1C688F-BC6F-1B49-A9CF-67310BE3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131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CB24CC3-F5CF-A644-9B7F-5B8A501C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基本算法的问题（一）</a:t>
            </a:r>
          </a:p>
        </p:txBody>
      </p:sp>
    </p:spTree>
    <p:extLst>
      <p:ext uri="{BB962C8B-B14F-4D97-AF65-F5344CB8AC3E}">
        <p14:creationId xmlns:p14="http://schemas.microsoft.com/office/powerpoint/2010/main" val="11860911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6EAB64B-6787-DD4D-BE8A-ADC60E87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" sz="1600" dirty="0"/>
              <a:t>规则</a:t>
            </a:r>
            <a:r>
              <a:rPr kumimoji="1" lang="en" altLang="zh-CN" sz="1600" dirty="0"/>
              <a:t> 5: 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defRPr/>
            </a:pPr>
            <a:r>
              <a:rPr lang="zh-CN" alt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某个时间段</a:t>
            </a: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系统中所有任务优先级升为最高</a:t>
            </a:r>
            <a:endParaRPr lang="e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" sz="1600" dirty="0"/>
              <a:t>避免</a:t>
            </a:r>
            <a:r>
              <a:rPr kumimoji="1" lang="zh-CN" altLang="en-US" sz="1600" dirty="0"/>
              <a:t>长任务饿死</a:t>
            </a:r>
            <a:endParaRPr kumimoji="1" lang="en" altLang="zh-CN" sz="1600" dirty="0"/>
          </a:p>
          <a:p>
            <a:pPr lvl="1"/>
            <a:r>
              <a:rPr kumimoji="1" lang="zh-CN" altLang="en-US" sz="1600" dirty="0"/>
              <a:t>所有</a:t>
            </a:r>
            <a:r>
              <a:rPr kumimoji="1" lang="zh-CN" altLang="en" sz="1600" dirty="0"/>
              <a:t>任务</a:t>
            </a:r>
            <a:r>
              <a:rPr kumimoji="1" lang="zh-CN" altLang="en-US" sz="1600" dirty="0"/>
              <a:t>的优先级会定时地提升最高</a:t>
            </a:r>
            <a:endParaRPr kumimoji="1" lang="en" altLang="zh-CN" sz="1600" dirty="0"/>
          </a:p>
          <a:p>
            <a:pPr lvl="1"/>
            <a:r>
              <a:rPr kumimoji="1" lang="zh-CN" altLang="en" sz="1600" dirty="0"/>
              <a:t>最高级</a:t>
            </a:r>
            <a:r>
              <a:rPr kumimoji="1" lang="zh-CN" altLang="en-US" sz="1600" dirty="0"/>
              <a:t>队列采用</a:t>
            </a:r>
            <a:r>
              <a:rPr kumimoji="1" lang="en-US" altLang="zh-CN" sz="1600" dirty="0"/>
              <a:t>RR</a:t>
            </a:r>
            <a:r>
              <a:rPr kumimoji="1" lang="zh-CN" altLang="en-US" sz="1600" dirty="0"/>
              <a:t>，长任务一定会被调度到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针对任务特征动态变化的场景</a:t>
            </a:r>
            <a:endParaRPr kumimoji="1" lang="en-US" altLang="zh-CN" sz="1800" dirty="0">
              <a:sym typeface="Wingdings" pitchFamily="2" charset="2"/>
            </a:endParaRPr>
          </a:p>
          <a:p>
            <a:pPr lvl="1"/>
            <a:r>
              <a:rPr kumimoji="1" lang="en" altLang="zh-CN" sz="1600" dirty="0"/>
              <a:t>MLFQ</a:t>
            </a:r>
            <a:r>
              <a:rPr kumimoji="1" lang="zh-CN" altLang="en" sz="1600" dirty="0"/>
              <a:t>会</a:t>
            </a:r>
            <a:r>
              <a:rPr kumimoji="1" lang="zh-CN" altLang="en-US" sz="1600" dirty="0"/>
              <a:t>定时地重新审视每个任务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D5F1E1-7EF8-F146-AFC8-561EDA14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132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3237DCD-AE9B-104A-8D24-09EBBF1F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定时优先级提升</a:t>
            </a:r>
          </a:p>
        </p:txBody>
      </p:sp>
    </p:spTree>
    <p:extLst>
      <p:ext uri="{BB962C8B-B14F-4D97-AF65-F5344CB8AC3E}">
        <p14:creationId xmlns:p14="http://schemas.microsoft.com/office/powerpoint/2010/main" val="42625186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1DA20D-6E38-B747-8444-39CB6747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133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174D2CD-4157-424F-A308-C6560F6D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样例执行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0AB939A-8B57-8546-A3F9-A2C7B865D6D6}"/>
              </a:ext>
            </a:extLst>
          </p:cNvPr>
          <p:cNvSpPr txBox="1">
            <a:spLocks noChangeArrowheads="1"/>
          </p:cNvSpPr>
          <p:nvPr/>
        </p:nvSpPr>
        <p:spPr>
          <a:xfrm>
            <a:off x="1266787" y="3694040"/>
            <a:ext cx="6792877" cy="642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kumimoji="1" lang="en-US" altLang="zh-CN" sz="1800" b="0" dirty="0">
                <a:solidFill>
                  <a:srgbClr val="000000"/>
                </a:solidFill>
                <a:ea typeface="宋体" panose="02010600030101010101" pitchFamily="2" charset="-122"/>
                <a:cs typeface="+mn-cs"/>
              </a:rPr>
              <a:t>4.</a:t>
            </a:r>
            <a:r>
              <a:rPr kumimoji="1" lang="zh-CN" altLang="en-US" sz="1800" b="0" dirty="0">
                <a:solidFill>
                  <a:srgbClr val="000000"/>
                </a:solidFill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1800" b="0" dirty="0">
                <a:solidFill>
                  <a:srgbClr val="000000"/>
                </a:solidFill>
                <a:ea typeface="微软雅黑"/>
                <a:cs typeface="+mn-cs"/>
              </a:rPr>
              <a:t>采用定时优先级提升的前后对比（左为采用前，右为采用后）</a:t>
            </a:r>
            <a:endParaRPr kumimoji="1" lang="en-GB" altLang="zh-CN" sz="1800" b="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B3D0A4-AC0F-ADC1-ECEE-2FEB2CDC9267}"/>
              </a:ext>
            </a:extLst>
          </p:cNvPr>
          <p:cNvSpPr txBox="1"/>
          <p:nvPr/>
        </p:nvSpPr>
        <p:spPr>
          <a:xfrm>
            <a:off x="817350" y="2182708"/>
            <a:ext cx="55094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Q3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Q2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Q1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4E83CE28-D7D0-B156-0C71-A48A13E5393A}"/>
              </a:ext>
            </a:extLst>
          </p:cNvPr>
          <p:cNvCxnSpPr/>
          <p:nvPr/>
        </p:nvCxnSpPr>
        <p:spPr>
          <a:xfrm>
            <a:off x="1259742" y="2216259"/>
            <a:ext cx="0" cy="12539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264439F-CFCC-0781-6F17-2B4F46017CF7}"/>
              </a:ext>
            </a:extLst>
          </p:cNvPr>
          <p:cNvCxnSpPr>
            <a:cxnSpLocks/>
          </p:cNvCxnSpPr>
          <p:nvPr/>
        </p:nvCxnSpPr>
        <p:spPr>
          <a:xfrm>
            <a:off x="1259742" y="3470176"/>
            <a:ext cx="230425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9EB10ED-F53D-5D5C-E29C-3A7F9D8ECD84}"/>
              </a:ext>
            </a:extLst>
          </p:cNvPr>
          <p:cNvSpPr/>
          <p:nvPr/>
        </p:nvSpPr>
        <p:spPr>
          <a:xfrm>
            <a:off x="1278340" y="2330800"/>
            <a:ext cx="177746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BC37C26-26B7-4190-ADA8-684DE26A0957}"/>
              </a:ext>
            </a:extLst>
          </p:cNvPr>
          <p:cNvSpPr/>
          <p:nvPr/>
        </p:nvSpPr>
        <p:spPr>
          <a:xfrm>
            <a:off x="1636823" y="3129479"/>
            <a:ext cx="630921" cy="2224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6A2974-EAB3-6682-35CB-1B59E59C37D0}"/>
              </a:ext>
            </a:extLst>
          </p:cNvPr>
          <p:cNvSpPr txBox="1"/>
          <p:nvPr/>
        </p:nvSpPr>
        <p:spPr>
          <a:xfrm>
            <a:off x="5294245" y="2182708"/>
            <a:ext cx="55094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Q3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Q2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Q1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1F8258CB-22CB-1A4F-839E-19E3E289242A}"/>
              </a:ext>
            </a:extLst>
          </p:cNvPr>
          <p:cNvCxnSpPr/>
          <p:nvPr/>
        </p:nvCxnSpPr>
        <p:spPr>
          <a:xfrm>
            <a:off x="5736637" y="2216259"/>
            <a:ext cx="0" cy="12539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E27E413E-9D6C-4307-6EBF-7BAB68E1A7E9}"/>
              </a:ext>
            </a:extLst>
          </p:cNvPr>
          <p:cNvCxnSpPr>
            <a:cxnSpLocks/>
          </p:cNvCxnSpPr>
          <p:nvPr/>
        </p:nvCxnSpPr>
        <p:spPr>
          <a:xfrm>
            <a:off x="5736637" y="3470176"/>
            <a:ext cx="286781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D0B0E8BE-ADC4-85EF-862D-E5AD1F105CA5}"/>
              </a:ext>
            </a:extLst>
          </p:cNvPr>
          <p:cNvSpPr/>
          <p:nvPr/>
        </p:nvSpPr>
        <p:spPr>
          <a:xfrm>
            <a:off x="2321209" y="2315207"/>
            <a:ext cx="90551" cy="276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37898AE-1579-EAAC-C44D-A5A65AF40B11}"/>
              </a:ext>
            </a:extLst>
          </p:cNvPr>
          <p:cNvSpPr/>
          <p:nvPr/>
        </p:nvSpPr>
        <p:spPr>
          <a:xfrm>
            <a:off x="1459077" y="2718951"/>
            <a:ext cx="177746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AEBD404-2A59-0A40-5933-329542167128}"/>
              </a:ext>
            </a:extLst>
          </p:cNvPr>
          <p:cNvSpPr/>
          <p:nvPr/>
        </p:nvSpPr>
        <p:spPr>
          <a:xfrm>
            <a:off x="2427287" y="2315205"/>
            <a:ext cx="90551" cy="2763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BE9E9FD-BE75-1B10-36AD-4C7BE1BCF80F}"/>
              </a:ext>
            </a:extLst>
          </p:cNvPr>
          <p:cNvSpPr/>
          <p:nvPr/>
        </p:nvSpPr>
        <p:spPr>
          <a:xfrm>
            <a:off x="2533365" y="2315204"/>
            <a:ext cx="90551" cy="276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B9D0D3E-228A-8626-C737-E878C2C39401}"/>
              </a:ext>
            </a:extLst>
          </p:cNvPr>
          <p:cNvSpPr/>
          <p:nvPr/>
        </p:nvSpPr>
        <p:spPr>
          <a:xfrm>
            <a:off x="2639443" y="2315203"/>
            <a:ext cx="90551" cy="2763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434E983-3B3C-C270-E535-0A6159FA67E6}"/>
              </a:ext>
            </a:extLst>
          </p:cNvPr>
          <p:cNvSpPr/>
          <p:nvPr/>
        </p:nvSpPr>
        <p:spPr>
          <a:xfrm>
            <a:off x="2748074" y="2315207"/>
            <a:ext cx="90551" cy="276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0017AFF-1000-22C5-36E6-5558FA5105DB}"/>
              </a:ext>
            </a:extLst>
          </p:cNvPr>
          <p:cNvSpPr/>
          <p:nvPr/>
        </p:nvSpPr>
        <p:spPr>
          <a:xfrm>
            <a:off x="2854152" y="2315205"/>
            <a:ext cx="90551" cy="2763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1BF4EE2-FA5E-61CF-E789-73B37D6DFE48}"/>
              </a:ext>
            </a:extLst>
          </p:cNvPr>
          <p:cNvSpPr/>
          <p:nvPr/>
        </p:nvSpPr>
        <p:spPr>
          <a:xfrm>
            <a:off x="2960230" y="2315204"/>
            <a:ext cx="90551" cy="276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120DA9F-9F5D-11BB-42E9-0B5B2B3B7589}"/>
              </a:ext>
            </a:extLst>
          </p:cNvPr>
          <p:cNvSpPr/>
          <p:nvPr/>
        </p:nvSpPr>
        <p:spPr>
          <a:xfrm>
            <a:off x="3066308" y="2315203"/>
            <a:ext cx="90551" cy="2763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AE1F24C-F699-D9E8-B39C-CA3DA1B54E14}"/>
              </a:ext>
            </a:extLst>
          </p:cNvPr>
          <p:cNvSpPr/>
          <p:nvPr/>
        </p:nvSpPr>
        <p:spPr>
          <a:xfrm>
            <a:off x="5770702" y="2330806"/>
            <a:ext cx="177746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916D750-304B-41B5-CA24-BB9FE03DF565}"/>
              </a:ext>
            </a:extLst>
          </p:cNvPr>
          <p:cNvSpPr/>
          <p:nvPr/>
        </p:nvSpPr>
        <p:spPr>
          <a:xfrm>
            <a:off x="6143109" y="3129479"/>
            <a:ext cx="301100" cy="2224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96513E-2E23-5802-7D94-42B98ABF540D}"/>
              </a:ext>
            </a:extLst>
          </p:cNvPr>
          <p:cNvSpPr/>
          <p:nvPr/>
        </p:nvSpPr>
        <p:spPr>
          <a:xfrm>
            <a:off x="7392314" y="2315447"/>
            <a:ext cx="90551" cy="276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57DAA77-AA3A-8B64-11FC-BB2691746B8B}"/>
              </a:ext>
            </a:extLst>
          </p:cNvPr>
          <p:cNvSpPr/>
          <p:nvPr/>
        </p:nvSpPr>
        <p:spPr>
          <a:xfrm>
            <a:off x="5965362" y="2718951"/>
            <a:ext cx="177746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A703B81-98D8-B1A4-C22B-56B11FB969E7}"/>
              </a:ext>
            </a:extLst>
          </p:cNvPr>
          <p:cNvSpPr/>
          <p:nvPr/>
        </p:nvSpPr>
        <p:spPr>
          <a:xfrm>
            <a:off x="7498392" y="2315445"/>
            <a:ext cx="90551" cy="2763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B160C0D-D352-B5CE-0A5B-7FDC12085306}"/>
              </a:ext>
            </a:extLst>
          </p:cNvPr>
          <p:cNvSpPr/>
          <p:nvPr/>
        </p:nvSpPr>
        <p:spPr>
          <a:xfrm>
            <a:off x="7604470" y="2315444"/>
            <a:ext cx="90551" cy="276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D8DCCDB-524B-CBA1-8DBF-46059E419C21}"/>
              </a:ext>
            </a:extLst>
          </p:cNvPr>
          <p:cNvSpPr/>
          <p:nvPr/>
        </p:nvSpPr>
        <p:spPr>
          <a:xfrm>
            <a:off x="7710548" y="2315443"/>
            <a:ext cx="90551" cy="2763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410FFB4-1B9D-09A9-3114-9640C56667F6}"/>
              </a:ext>
            </a:extLst>
          </p:cNvPr>
          <p:cNvSpPr/>
          <p:nvPr/>
        </p:nvSpPr>
        <p:spPr>
          <a:xfrm>
            <a:off x="8074058" y="2304247"/>
            <a:ext cx="90551" cy="276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354C9A2-5D79-D249-E4F7-7098AC302914}"/>
              </a:ext>
            </a:extLst>
          </p:cNvPr>
          <p:cNvSpPr/>
          <p:nvPr/>
        </p:nvSpPr>
        <p:spPr>
          <a:xfrm>
            <a:off x="8180136" y="2304245"/>
            <a:ext cx="90551" cy="2763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9F0C0C7-14A9-AF44-1A1B-3CDAD1D9B6BB}"/>
              </a:ext>
            </a:extLst>
          </p:cNvPr>
          <p:cNvSpPr/>
          <p:nvPr/>
        </p:nvSpPr>
        <p:spPr>
          <a:xfrm>
            <a:off x="8286214" y="2304244"/>
            <a:ext cx="90551" cy="276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C23E911-5DF4-AED5-E6E8-5D84A72ECB44}"/>
              </a:ext>
            </a:extLst>
          </p:cNvPr>
          <p:cNvSpPr/>
          <p:nvPr/>
        </p:nvSpPr>
        <p:spPr>
          <a:xfrm>
            <a:off x="8392292" y="2304243"/>
            <a:ext cx="90551" cy="2763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2E66D33-B1BB-06F5-D11A-30ED5E78E7FC}"/>
              </a:ext>
            </a:extLst>
          </p:cNvPr>
          <p:cNvSpPr/>
          <p:nvPr/>
        </p:nvSpPr>
        <p:spPr>
          <a:xfrm>
            <a:off x="6458888" y="2330800"/>
            <a:ext cx="177746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6682BBB-1E88-D691-7A72-F8701623D49B}"/>
              </a:ext>
            </a:extLst>
          </p:cNvPr>
          <p:cNvSpPr/>
          <p:nvPr/>
        </p:nvSpPr>
        <p:spPr>
          <a:xfrm>
            <a:off x="6831295" y="3129473"/>
            <a:ext cx="301100" cy="2224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74A5692-90EF-39FC-969B-99D48D503F89}"/>
              </a:ext>
            </a:extLst>
          </p:cNvPr>
          <p:cNvSpPr/>
          <p:nvPr/>
        </p:nvSpPr>
        <p:spPr>
          <a:xfrm>
            <a:off x="6653548" y="2718945"/>
            <a:ext cx="177746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A2F56C2-D4A4-387E-5549-A83BA57A6BF6}"/>
              </a:ext>
            </a:extLst>
          </p:cNvPr>
          <p:cNvSpPr/>
          <p:nvPr/>
        </p:nvSpPr>
        <p:spPr>
          <a:xfrm>
            <a:off x="7180106" y="2317922"/>
            <a:ext cx="177746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61A21B9-71CA-A5C1-63B7-4BECE377AC92}"/>
              </a:ext>
            </a:extLst>
          </p:cNvPr>
          <p:cNvSpPr/>
          <p:nvPr/>
        </p:nvSpPr>
        <p:spPr>
          <a:xfrm>
            <a:off x="7860172" y="2315203"/>
            <a:ext cx="177746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0FE467E9-CF83-01B6-461A-2848433CBD12}"/>
              </a:ext>
            </a:extLst>
          </p:cNvPr>
          <p:cNvCxnSpPr>
            <a:cxnSpLocks/>
          </p:cNvCxnSpPr>
          <p:nvPr/>
        </p:nvCxnSpPr>
        <p:spPr>
          <a:xfrm>
            <a:off x="6458888" y="2182708"/>
            <a:ext cx="0" cy="128746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737C77D9-0FB4-43F8-4CA3-47B76F60C3FB}"/>
              </a:ext>
            </a:extLst>
          </p:cNvPr>
          <p:cNvCxnSpPr>
            <a:cxnSpLocks/>
          </p:cNvCxnSpPr>
          <p:nvPr/>
        </p:nvCxnSpPr>
        <p:spPr>
          <a:xfrm>
            <a:off x="7132395" y="2182708"/>
            <a:ext cx="0" cy="128500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1AAFB124-904C-FE42-3AD8-3D04670FF89B}"/>
              </a:ext>
            </a:extLst>
          </p:cNvPr>
          <p:cNvCxnSpPr>
            <a:cxnSpLocks/>
          </p:cNvCxnSpPr>
          <p:nvPr/>
        </p:nvCxnSpPr>
        <p:spPr>
          <a:xfrm>
            <a:off x="7837234" y="2182708"/>
            <a:ext cx="0" cy="128500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0930A8D0-005D-49B0-19A6-7C26E08A39A5}"/>
              </a:ext>
            </a:extLst>
          </p:cNvPr>
          <p:cNvSpPr txBox="1"/>
          <p:nvPr/>
        </p:nvSpPr>
        <p:spPr>
          <a:xfrm>
            <a:off x="5629548" y="1621735"/>
            <a:ext cx="1246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0" dirty="0">
                <a:solidFill>
                  <a:srgbClr val="000000"/>
                </a:solidFill>
                <a:ea typeface="微软雅黑"/>
                <a:cs typeface="+mn-cs"/>
              </a:rPr>
              <a:t>优先级提升</a:t>
            </a:r>
            <a:endParaRPr lang="zh-CN" altLang="en-US" sz="16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5BB6288-CBEB-CC3F-96B4-E0E8099CC873}"/>
              </a:ext>
            </a:extLst>
          </p:cNvPr>
          <p:cNvSpPr txBox="1"/>
          <p:nvPr/>
        </p:nvSpPr>
        <p:spPr>
          <a:xfrm>
            <a:off x="6896816" y="1621735"/>
            <a:ext cx="6786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0" dirty="0">
                <a:solidFill>
                  <a:srgbClr val="000000"/>
                </a:solidFill>
                <a:ea typeface="微软雅黑"/>
                <a:cs typeface="+mn-cs"/>
              </a:rPr>
              <a:t>提升</a:t>
            </a:r>
            <a:endParaRPr lang="zh-CN" altLang="en-US" sz="16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6772D7F-827B-8876-8C8B-014C7199611E}"/>
              </a:ext>
            </a:extLst>
          </p:cNvPr>
          <p:cNvSpPr txBox="1"/>
          <p:nvPr/>
        </p:nvSpPr>
        <p:spPr>
          <a:xfrm>
            <a:off x="7540760" y="1634614"/>
            <a:ext cx="6786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0" dirty="0">
                <a:solidFill>
                  <a:srgbClr val="000000"/>
                </a:solidFill>
                <a:ea typeface="微软雅黑"/>
                <a:cs typeface="+mn-cs"/>
              </a:rPr>
              <a:t>提升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4141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CC6339-78DA-0B4F-A3E3-124BC45E3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000" dirty="0">
                <a:ea typeface="msgothic"/>
                <a:cs typeface="msgothic"/>
              </a:rPr>
              <a:t>无法应对抢占</a:t>
            </a:r>
            <a:r>
              <a:rPr lang="en-US" altLang="zh-CN" sz="2000" dirty="0">
                <a:ea typeface="msgothic"/>
                <a:cs typeface="msgothic"/>
              </a:rPr>
              <a:t>CPU</a:t>
            </a:r>
            <a:r>
              <a:rPr lang="zh-CN" altLang="en-US" sz="2000" dirty="0">
                <a:ea typeface="msgothic"/>
                <a:cs typeface="msgothic"/>
              </a:rPr>
              <a:t>时间的攻击</a:t>
            </a:r>
            <a:endParaRPr lang="en-US" altLang="zh-CN" sz="1800" dirty="0">
              <a:ea typeface="msgothic"/>
              <a:cs typeface="msgothic"/>
            </a:endParaRPr>
          </a:p>
          <a:p>
            <a:pPr lvl="1">
              <a:spcBef>
                <a:spcPct val="0"/>
              </a:spcBef>
            </a:pPr>
            <a:r>
              <a:rPr lang="zh-CN" altLang="en-US" sz="1800" dirty="0">
                <a:ea typeface="msgothic"/>
                <a:cs typeface="msgothic"/>
              </a:rPr>
              <a:t>恶意任务在时间片用完前发起</a:t>
            </a:r>
            <a:r>
              <a:rPr lang="en-US" altLang="zh-CN" sz="1800" dirty="0">
                <a:ea typeface="msgothic"/>
                <a:cs typeface="msgothic"/>
              </a:rPr>
              <a:t>I/O</a:t>
            </a:r>
            <a:r>
              <a:rPr lang="zh-CN" altLang="en-US" sz="1800" dirty="0">
                <a:ea typeface="msgothic"/>
                <a:cs typeface="msgothic"/>
              </a:rPr>
              <a:t>请求</a:t>
            </a:r>
            <a:endParaRPr lang="en-US" altLang="zh-CN" sz="1800" dirty="0">
              <a:ea typeface="msgothic"/>
              <a:cs typeface="msgothic"/>
            </a:endParaRPr>
          </a:p>
          <a:p>
            <a:pPr lvl="1">
              <a:spcBef>
                <a:spcPct val="0"/>
              </a:spcBef>
            </a:pPr>
            <a:endParaRPr lang="en-US" altLang="zh-CN" sz="1800" dirty="0">
              <a:ea typeface="msgothic"/>
              <a:cs typeface="msgothic"/>
            </a:endParaRPr>
          </a:p>
          <a:p>
            <a:pPr lvl="1">
              <a:spcBef>
                <a:spcPct val="0"/>
              </a:spcBef>
            </a:pPr>
            <a:r>
              <a:rPr lang="zh-CN" altLang="en-US" sz="1800" dirty="0">
                <a:ea typeface="msgothic"/>
                <a:cs typeface="msgothic"/>
              </a:rPr>
              <a:t>避免</a:t>
            </a:r>
            <a:r>
              <a:rPr lang="en-US" altLang="zh-CN" sz="1800" dirty="0">
                <a:ea typeface="msgothic"/>
                <a:cs typeface="msgothic"/>
              </a:rPr>
              <a:t>MLFQ</a:t>
            </a:r>
            <a:r>
              <a:rPr lang="zh-CN" altLang="en-US" sz="1800" dirty="0">
                <a:ea typeface="msgothic"/>
                <a:cs typeface="msgothic"/>
              </a:rPr>
              <a:t>将该任务的优先级降低，并且每次重新执行时间片会被重置</a:t>
            </a:r>
            <a:endParaRPr lang="en-US" altLang="zh-CN" sz="1800" dirty="0">
              <a:ea typeface="msgothic"/>
              <a:cs typeface="msgothic"/>
            </a:endParaRPr>
          </a:p>
          <a:p>
            <a:pPr lvl="2">
              <a:spcBef>
                <a:spcPct val="0"/>
              </a:spcBef>
            </a:pPr>
            <a:endParaRPr lang="en-US" altLang="zh-CN" sz="1800" dirty="0">
              <a:ea typeface="msgothic"/>
              <a:cs typeface="msgothic"/>
            </a:endParaRPr>
          </a:p>
          <a:p>
            <a:pPr lvl="2">
              <a:spcBef>
                <a:spcPct val="0"/>
              </a:spcBef>
            </a:pPr>
            <a:r>
              <a:rPr lang="zh-CN" altLang="en-US" sz="1800" dirty="0">
                <a:ea typeface="msgothic"/>
                <a:cs typeface="msgothic"/>
              </a:rPr>
              <a:t>几乎独占</a:t>
            </a:r>
            <a:r>
              <a:rPr lang="en-US" altLang="zh-CN" sz="1800" dirty="0">
                <a:ea typeface="msgothic"/>
                <a:cs typeface="msgothic"/>
              </a:rPr>
              <a:t>CPU</a:t>
            </a:r>
            <a:r>
              <a:rPr lang="zh-CN" altLang="en-US" sz="1800" dirty="0">
                <a:ea typeface="msgothic"/>
                <a:cs typeface="msgothic"/>
              </a:rPr>
              <a:t>！</a:t>
            </a:r>
            <a:endParaRPr lang="en-US" altLang="zh-CN" sz="1800" dirty="0">
              <a:ea typeface="msgothic"/>
              <a:cs typeface="msgothic"/>
            </a:endParaRPr>
          </a:p>
          <a:p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58C636-EC20-4C4E-A079-1D89D905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134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EE008C5-FC6C-874E-A000-498962E4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基本算法的问题（二）</a:t>
            </a:r>
          </a:p>
        </p:txBody>
      </p:sp>
    </p:spTree>
    <p:extLst>
      <p:ext uri="{BB962C8B-B14F-4D97-AF65-F5344CB8AC3E}">
        <p14:creationId xmlns:p14="http://schemas.microsoft.com/office/powerpoint/2010/main" val="9760054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781EF91-5059-0649-A692-D801F4D9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" sz="2000" dirty="0"/>
              <a:t>规则</a:t>
            </a:r>
            <a:r>
              <a:rPr kumimoji="1" lang="en" altLang="zh-CN" sz="2000" dirty="0"/>
              <a:t> 4: 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defRPr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一个任务时间片耗尽后（无论它期间放弃了多次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，它的时间片不会被重置），它的优先级会被降低一级</a:t>
            </a:r>
            <a:endParaRPr lang="e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" altLang="zh-CN" sz="2000" dirty="0"/>
          </a:p>
          <a:p>
            <a:r>
              <a:rPr kumimoji="1" lang="en" altLang="zh-CN" sz="2000" dirty="0"/>
              <a:t>MLFQ</a:t>
            </a:r>
            <a:r>
              <a:rPr kumimoji="1" lang="zh-CN" altLang="en" sz="2000" dirty="0"/>
              <a:t>会</a:t>
            </a:r>
            <a:endParaRPr kumimoji="1" lang="en" altLang="zh-CN" sz="2000" dirty="0"/>
          </a:p>
          <a:p>
            <a:pPr lvl="1"/>
            <a:r>
              <a:rPr kumimoji="1" lang="zh-CN" altLang="en-US" sz="1800" dirty="0"/>
              <a:t>记录每个任务在当前优先级使用的时间片</a:t>
            </a:r>
            <a:endParaRPr kumimoji="1" lang="en" altLang="zh-CN" sz="1800" dirty="0"/>
          </a:p>
          <a:p>
            <a:pPr lvl="1"/>
            <a:r>
              <a:rPr kumimoji="1" lang="zh-CN" altLang="en" sz="1800" dirty="0"/>
              <a:t>当</a:t>
            </a:r>
            <a:r>
              <a:rPr kumimoji="1" lang="zh-CN" altLang="en-US" sz="1800" dirty="0"/>
              <a:t>累计一个完整时间片被用完后，降低其优先级</a:t>
            </a:r>
            <a:endParaRPr kumimoji="1" lang="en" altLang="zh-CN" sz="1800" dirty="0"/>
          </a:p>
          <a:p>
            <a:endParaRPr kumimoji="1"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A89295-D92B-8A45-82E9-2F4425B5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135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CAD7E0A-B49C-F147-84DA-6F109874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更准确地记录执行时间</a:t>
            </a:r>
          </a:p>
        </p:txBody>
      </p:sp>
    </p:spTree>
    <p:extLst>
      <p:ext uri="{BB962C8B-B14F-4D97-AF65-F5344CB8AC3E}">
        <p14:creationId xmlns:p14="http://schemas.microsoft.com/office/powerpoint/2010/main" val="35006392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1DA20D-6E38-B747-8444-39CB6747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136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174D2CD-4157-424F-A308-C6560F6D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样例执行</a:t>
            </a: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0AB939A-8B57-8546-A3F9-A2C7B865D6D6}"/>
              </a:ext>
            </a:extLst>
          </p:cNvPr>
          <p:cNvSpPr txBox="1">
            <a:spLocks noChangeArrowheads="1"/>
          </p:cNvSpPr>
          <p:nvPr/>
        </p:nvSpPr>
        <p:spPr>
          <a:xfrm>
            <a:off x="1175561" y="3914036"/>
            <a:ext cx="6792877" cy="642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kumimoji="1" lang="en-US" altLang="zh-CN" sz="1800" b="0" dirty="0">
                <a:solidFill>
                  <a:srgbClr val="000000"/>
                </a:solidFill>
                <a:ea typeface="宋体" panose="02010600030101010101" pitchFamily="2" charset="-122"/>
                <a:cs typeface="+mn-cs"/>
              </a:rPr>
              <a:t>5.</a:t>
            </a:r>
            <a:r>
              <a:rPr kumimoji="1" lang="zh-CN" altLang="en-US" sz="1800" b="0" dirty="0">
                <a:solidFill>
                  <a:srgbClr val="000000"/>
                </a:solidFill>
                <a:ea typeface="微软雅黑"/>
              </a:rPr>
              <a:t>使用</a:t>
            </a:r>
            <a:r>
              <a:rPr kumimoji="1" lang="zh-CN" altLang="en-US" sz="1800" b="0" dirty="0">
                <a:solidFill>
                  <a:srgbClr val="000000"/>
                </a:solidFill>
                <a:ea typeface="微软雅黑"/>
                <a:cs typeface="+mn-cs"/>
              </a:rPr>
              <a:t>准确记录执行时间的前后对比（左为采用前，右为采用后）</a:t>
            </a:r>
            <a:endParaRPr kumimoji="1" lang="en-GB" altLang="zh-CN" sz="1800" b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BD3ED7-497C-9FA4-1B8D-2849FE9ADE1E}"/>
              </a:ext>
            </a:extLst>
          </p:cNvPr>
          <p:cNvSpPr txBox="1"/>
          <p:nvPr/>
        </p:nvSpPr>
        <p:spPr>
          <a:xfrm>
            <a:off x="817350" y="2182708"/>
            <a:ext cx="55094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Q3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Q2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Q1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90620AD-D838-025F-E242-48558EB078C0}"/>
              </a:ext>
            </a:extLst>
          </p:cNvPr>
          <p:cNvCxnSpPr/>
          <p:nvPr/>
        </p:nvCxnSpPr>
        <p:spPr>
          <a:xfrm>
            <a:off x="1259742" y="2216259"/>
            <a:ext cx="0" cy="12539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115DB64-BD20-5922-9B7D-B86F979328AA}"/>
              </a:ext>
            </a:extLst>
          </p:cNvPr>
          <p:cNvCxnSpPr>
            <a:cxnSpLocks/>
          </p:cNvCxnSpPr>
          <p:nvPr/>
        </p:nvCxnSpPr>
        <p:spPr>
          <a:xfrm>
            <a:off x="1259742" y="3470176"/>
            <a:ext cx="230425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035BAAB-A365-C7A4-307E-0B99F9F225C8}"/>
              </a:ext>
            </a:extLst>
          </p:cNvPr>
          <p:cNvSpPr/>
          <p:nvPr/>
        </p:nvSpPr>
        <p:spPr>
          <a:xfrm>
            <a:off x="1279425" y="3102225"/>
            <a:ext cx="88870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2FB5A1-E43D-626C-A011-1529C836FC62}"/>
              </a:ext>
            </a:extLst>
          </p:cNvPr>
          <p:cNvSpPr/>
          <p:nvPr/>
        </p:nvSpPr>
        <p:spPr>
          <a:xfrm>
            <a:off x="1438523" y="2315204"/>
            <a:ext cx="263612" cy="276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528842-2AB3-627D-F6A1-B0AC25F2AA9C}"/>
              </a:ext>
            </a:extLst>
          </p:cNvPr>
          <p:cNvSpPr/>
          <p:nvPr/>
        </p:nvSpPr>
        <p:spPr>
          <a:xfrm>
            <a:off x="1810690" y="2319355"/>
            <a:ext cx="263612" cy="276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4A7D49-5C73-2A77-5C95-1437E4230B93}"/>
              </a:ext>
            </a:extLst>
          </p:cNvPr>
          <p:cNvSpPr/>
          <p:nvPr/>
        </p:nvSpPr>
        <p:spPr>
          <a:xfrm>
            <a:off x="1691549" y="3102225"/>
            <a:ext cx="88870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89844F-F4FA-1F12-B827-1D34B62D2540}"/>
              </a:ext>
            </a:extLst>
          </p:cNvPr>
          <p:cNvSpPr/>
          <p:nvPr/>
        </p:nvSpPr>
        <p:spPr>
          <a:xfrm>
            <a:off x="2088222" y="3110813"/>
            <a:ext cx="88870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BC7742-4987-C30D-26D8-8884A3AFB32C}"/>
              </a:ext>
            </a:extLst>
          </p:cNvPr>
          <p:cNvSpPr/>
          <p:nvPr/>
        </p:nvSpPr>
        <p:spPr>
          <a:xfrm>
            <a:off x="2247320" y="2323792"/>
            <a:ext cx="263612" cy="276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351FD8-4CA6-54D4-7FCB-DDF6A1B473CF}"/>
              </a:ext>
            </a:extLst>
          </p:cNvPr>
          <p:cNvSpPr/>
          <p:nvPr/>
        </p:nvSpPr>
        <p:spPr>
          <a:xfrm>
            <a:off x="2633165" y="2315204"/>
            <a:ext cx="263612" cy="276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C078F2-38D9-AEF1-DF6C-F1975BB83CA5}"/>
              </a:ext>
            </a:extLst>
          </p:cNvPr>
          <p:cNvSpPr/>
          <p:nvPr/>
        </p:nvSpPr>
        <p:spPr>
          <a:xfrm>
            <a:off x="2500346" y="3110813"/>
            <a:ext cx="88870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2CD74C3-06F4-FBA3-876A-BEA91CAD790B}"/>
              </a:ext>
            </a:extLst>
          </p:cNvPr>
          <p:cNvSpPr txBox="1"/>
          <p:nvPr/>
        </p:nvSpPr>
        <p:spPr>
          <a:xfrm>
            <a:off x="5137612" y="2182708"/>
            <a:ext cx="55094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Q3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Q2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Q1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A3F8CB4-ADBA-A932-B586-2EEBF23EDA42}"/>
              </a:ext>
            </a:extLst>
          </p:cNvPr>
          <p:cNvCxnSpPr/>
          <p:nvPr/>
        </p:nvCxnSpPr>
        <p:spPr>
          <a:xfrm>
            <a:off x="5580004" y="2216259"/>
            <a:ext cx="0" cy="12539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E7DFEEFB-482F-2ACD-E823-C95F9BA6992E}"/>
              </a:ext>
            </a:extLst>
          </p:cNvPr>
          <p:cNvCxnSpPr>
            <a:cxnSpLocks/>
          </p:cNvCxnSpPr>
          <p:nvPr/>
        </p:nvCxnSpPr>
        <p:spPr>
          <a:xfrm>
            <a:off x="5580004" y="3470176"/>
            <a:ext cx="252038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5C968617-EF05-52DF-1D7E-F00FD7B9E5F1}"/>
              </a:ext>
            </a:extLst>
          </p:cNvPr>
          <p:cNvSpPr/>
          <p:nvPr/>
        </p:nvSpPr>
        <p:spPr>
          <a:xfrm>
            <a:off x="5865321" y="3115803"/>
            <a:ext cx="88870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42E9D23-E11B-6AD3-F056-16548738BF6B}"/>
              </a:ext>
            </a:extLst>
          </p:cNvPr>
          <p:cNvSpPr/>
          <p:nvPr/>
        </p:nvSpPr>
        <p:spPr>
          <a:xfrm>
            <a:off x="5604513" y="2315204"/>
            <a:ext cx="263612" cy="276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72677B-12EF-BD7F-92FB-5E2F0B16D612}"/>
              </a:ext>
            </a:extLst>
          </p:cNvPr>
          <p:cNvSpPr/>
          <p:nvPr/>
        </p:nvSpPr>
        <p:spPr>
          <a:xfrm>
            <a:off x="6295163" y="3117979"/>
            <a:ext cx="88870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2D6ED3F-031F-F029-6A4B-CF91460E2A6E}"/>
              </a:ext>
            </a:extLst>
          </p:cNvPr>
          <p:cNvSpPr/>
          <p:nvPr/>
        </p:nvSpPr>
        <p:spPr>
          <a:xfrm>
            <a:off x="7063940" y="3111191"/>
            <a:ext cx="88870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33D4142-0AFB-7E71-6435-65FCA84F4AE7}"/>
              </a:ext>
            </a:extLst>
          </p:cNvPr>
          <p:cNvSpPr/>
          <p:nvPr/>
        </p:nvSpPr>
        <p:spPr>
          <a:xfrm>
            <a:off x="5946225" y="2311004"/>
            <a:ext cx="88095" cy="276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7D3B0A-EBC1-6786-259A-635DCEF403E0}"/>
              </a:ext>
            </a:extLst>
          </p:cNvPr>
          <p:cNvSpPr/>
          <p:nvPr/>
        </p:nvSpPr>
        <p:spPr>
          <a:xfrm>
            <a:off x="6034320" y="2679319"/>
            <a:ext cx="263612" cy="276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DD70BA9-6433-5336-52DC-2138655EBB25}"/>
              </a:ext>
            </a:extLst>
          </p:cNvPr>
          <p:cNvSpPr/>
          <p:nvPr/>
        </p:nvSpPr>
        <p:spPr>
          <a:xfrm>
            <a:off x="6376032" y="2675119"/>
            <a:ext cx="88095" cy="276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ACDC6C5-FBF9-2A71-0354-3B1BFBA4C515}"/>
              </a:ext>
            </a:extLst>
          </p:cNvPr>
          <p:cNvSpPr/>
          <p:nvPr/>
        </p:nvSpPr>
        <p:spPr>
          <a:xfrm>
            <a:off x="6522798" y="3117979"/>
            <a:ext cx="263612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2E13866-303C-CA2C-9A5B-76535EC3B244}"/>
              </a:ext>
            </a:extLst>
          </p:cNvPr>
          <p:cNvSpPr/>
          <p:nvPr/>
        </p:nvSpPr>
        <p:spPr>
          <a:xfrm>
            <a:off x="6793369" y="3118150"/>
            <a:ext cx="263612" cy="249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A4F3EE8-5DD8-A404-D0CC-A9D3D8D3B650}"/>
              </a:ext>
            </a:extLst>
          </p:cNvPr>
          <p:cNvSpPr/>
          <p:nvPr/>
        </p:nvSpPr>
        <p:spPr>
          <a:xfrm>
            <a:off x="7163480" y="3113009"/>
            <a:ext cx="88870" cy="2547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88603D7-C015-88D2-49B7-FE4C003A943E}"/>
              </a:ext>
            </a:extLst>
          </p:cNvPr>
          <p:cNvSpPr/>
          <p:nvPr/>
        </p:nvSpPr>
        <p:spPr>
          <a:xfrm>
            <a:off x="7800451" y="3104025"/>
            <a:ext cx="88870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FCC9E9C-F474-92A8-20FE-7A8F33041DB7}"/>
              </a:ext>
            </a:extLst>
          </p:cNvPr>
          <p:cNvSpPr/>
          <p:nvPr/>
        </p:nvSpPr>
        <p:spPr>
          <a:xfrm>
            <a:off x="7259309" y="3110813"/>
            <a:ext cx="263612" cy="249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16CFEC1-974E-7442-A0C3-2A8EE5E08689}"/>
              </a:ext>
            </a:extLst>
          </p:cNvPr>
          <p:cNvSpPr/>
          <p:nvPr/>
        </p:nvSpPr>
        <p:spPr>
          <a:xfrm>
            <a:off x="7529880" y="3110984"/>
            <a:ext cx="263612" cy="249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9B49916-C5E3-3CA1-B21D-1CAC9ECAB0F4}"/>
              </a:ext>
            </a:extLst>
          </p:cNvPr>
          <p:cNvSpPr/>
          <p:nvPr/>
        </p:nvSpPr>
        <p:spPr>
          <a:xfrm>
            <a:off x="7899991" y="3105843"/>
            <a:ext cx="88870" cy="2547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2542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82A392-90D1-414F-AD8E-355A66C8D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" altLang="zh-CN" dirty="0"/>
              <a:t>Multi</a:t>
            </a:r>
            <a:r>
              <a:rPr kumimoji="1" lang="en-US" altLang="zh-CN" dirty="0"/>
              <a:t>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Feedback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Queue</a:t>
            </a:r>
            <a:endParaRPr kumimoji="1" lang="en" altLang="zh-CN" dirty="0"/>
          </a:p>
          <a:p>
            <a:pPr lvl="1"/>
            <a:r>
              <a:rPr kumimoji="1" lang="zh-CN" altLang="en-US" dirty="0"/>
              <a:t>通过观察任务的历史执行，动态确定任务优先级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无需任务的先验知识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同时达到了周转时间和响应时间两方面的要求</a:t>
            </a:r>
            <a:endParaRPr kumimoji="1" lang="en" altLang="zh-CN" dirty="0"/>
          </a:p>
          <a:p>
            <a:pPr lvl="2"/>
            <a:r>
              <a:rPr kumimoji="1" lang="zh-CN" altLang="en" dirty="0"/>
              <a:t>对于</a:t>
            </a:r>
            <a:r>
              <a:rPr kumimoji="1" lang="zh-CN" altLang="en-US" dirty="0"/>
              <a:t>短任务，周转时间指标近似于</a:t>
            </a:r>
            <a:r>
              <a:rPr kumimoji="1" lang="en-US" altLang="zh-CN" dirty="0"/>
              <a:t>SJF</a:t>
            </a:r>
          </a:p>
          <a:p>
            <a:pPr lvl="2"/>
            <a:r>
              <a:rPr kumimoji="1" lang="zh-CN" altLang="en-US" dirty="0"/>
              <a:t>对于交互式任务，响应时间指标近似于</a:t>
            </a:r>
            <a:r>
              <a:rPr kumimoji="1" lang="en-US" altLang="zh-CN" dirty="0"/>
              <a:t>RR</a:t>
            </a:r>
          </a:p>
          <a:p>
            <a:pPr lvl="1"/>
            <a:r>
              <a:rPr kumimoji="1" lang="zh-CN" altLang="en" dirty="0"/>
              <a:t>可以避免</a:t>
            </a:r>
            <a:r>
              <a:rPr kumimoji="1" lang="zh-CN" altLang="en-US" dirty="0"/>
              <a:t>长任务的饿死</a:t>
            </a:r>
            <a:endParaRPr kumimoji="1" lang="en-US" altLang="zh-CN" dirty="0"/>
          </a:p>
          <a:p>
            <a:r>
              <a:rPr kumimoji="1" lang="zh-CN" altLang="en" dirty="0"/>
              <a:t>许多</a:t>
            </a:r>
            <a:r>
              <a:rPr kumimoji="1" lang="zh-CN" altLang="en-US" dirty="0"/>
              <a:t>著名系统的调度器是基于</a:t>
            </a:r>
            <a:r>
              <a:rPr kumimoji="1" lang="en-US" altLang="zh-CN" dirty="0"/>
              <a:t>MLFQ</a:t>
            </a:r>
            <a:r>
              <a:rPr kumimoji="1" lang="zh-CN" altLang="en-US" dirty="0"/>
              <a:t>实现的</a:t>
            </a:r>
            <a:endParaRPr kumimoji="1" lang="en" altLang="zh-CN" dirty="0"/>
          </a:p>
          <a:p>
            <a:pPr lvl="1"/>
            <a:r>
              <a:rPr kumimoji="1" lang="en" altLang="zh-CN" dirty="0"/>
              <a:t>BSD, Solaris, Windows NT </a:t>
            </a:r>
            <a:r>
              <a:rPr kumimoji="1" lang="zh-CN" altLang="en" dirty="0"/>
              <a:t>和</a:t>
            </a:r>
            <a:r>
              <a:rPr kumimoji="1" lang="zh-CN" altLang="en-US" dirty="0"/>
              <a:t>后续</a:t>
            </a:r>
            <a:r>
              <a:rPr kumimoji="1" lang="en" altLang="zh-CN" dirty="0"/>
              <a:t>Windows</a:t>
            </a:r>
            <a:r>
              <a:rPr kumimoji="1" lang="zh-CN" altLang="en" dirty="0"/>
              <a:t>操作系统</a:t>
            </a:r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4141EE-D49C-ED4A-82B8-51AA49CC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137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E18EF39-93F9-2641-B9B7-BA51EA52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多级反馈队列总结</a:t>
            </a:r>
          </a:p>
        </p:txBody>
      </p:sp>
    </p:spTree>
    <p:extLst>
      <p:ext uri="{BB962C8B-B14F-4D97-AF65-F5344CB8AC3E}">
        <p14:creationId xmlns:p14="http://schemas.microsoft.com/office/powerpoint/2010/main" val="15045014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2020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竞争条件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endParaRPr lang="en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F46C99-194F-DC4A-B488-DAAFE03C2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42" y="1516316"/>
            <a:ext cx="3210947" cy="2057590"/>
          </a:xfr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470DCBA-6355-4843-B922-3011D46729BB}"/>
              </a:ext>
            </a:extLst>
          </p:cNvPr>
          <p:cNvSpPr txBox="1">
            <a:spLocks/>
          </p:cNvSpPr>
          <p:nvPr/>
        </p:nvSpPr>
        <p:spPr>
          <a:xfrm>
            <a:off x="395536" y="1050621"/>
            <a:ext cx="8640960" cy="5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b="0"/>
              <a:t>如何确保他们</a:t>
            </a:r>
            <a:r>
              <a:rPr lang="zh-CN" altLang="en-US" sz="2000"/>
              <a:t>不会</a:t>
            </a:r>
            <a:r>
              <a:rPr lang="zh-CN" altLang="en-US" sz="2000" b="0"/>
              <a:t>将新产生的数据放入到同一个缓冲区中，造成</a:t>
            </a:r>
            <a:r>
              <a:rPr lang="zh-CN" altLang="en-US" sz="2000"/>
              <a:t>数据覆盖</a:t>
            </a:r>
            <a:r>
              <a:rPr lang="zh-CN" altLang="en-US" sz="2000" b="0"/>
              <a:t>？</a:t>
            </a:r>
            <a:endParaRPr lang="en-US" altLang="zh-CN" sz="2000" b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C30D858-A30E-0A44-8DCA-2BA5B33CF33D}"/>
              </a:ext>
            </a:extLst>
          </p:cNvPr>
          <p:cNvSpPr txBox="1">
            <a:spLocks/>
          </p:cNvSpPr>
          <p:nvPr/>
        </p:nvSpPr>
        <p:spPr>
          <a:xfrm>
            <a:off x="179512" y="3740630"/>
            <a:ext cx="6526574" cy="62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此时产生了</a:t>
            </a:r>
            <a:r>
              <a:rPr lang="zh-CN" altLang="en-US" sz="2000" dirty="0"/>
              <a:t>竞争条件</a:t>
            </a:r>
            <a:r>
              <a:rPr lang="zh-CN" altLang="en-US" sz="2000" b="0" dirty="0"/>
              <a:t>（又称竞争冒险、竞态条件）：</a:t>
            </a:r>
            <a:endParaRPr lang="en-US" altLang="zh-CN" sz="2000" b="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F4AF531-AB3E-1B43-85E4-5B9E66AE57D0}"/>
              </a:ext>
            </a:extLst>
          </p:cNvPr>
          <p:cNvSpPr txBox="1">
            <a:spLocks/>
          </p:cNvSpPr>
          <p:nvPr/>
        </p:nvSpPr>
        <p:spPr>
          <a:xfrm>
            <a:off x="539552" y="4291774"/>
            <a:ext cx="8496944" cy="114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0" dirty="0"/>
              <a:t>当</a:t>
            </a:r>
            <a:r>
              <a:rPr lang="en-US" altLang="zh-CN" sz="2000" b="0" dirty="0"/>
              <a:t>2</a:t>
            </a:r>
            <a:r>
              <a:rPr lang="zh-CN" altLang="en-US" sz="2000" b="0" dirty="0"/>
              <a:t>个或以上线程同时对共享的数据进行操作，其中至少有一个写操作</a:t>
            </a:r>
            <a:endParaRPr lang="en-US" altLang="zh-CN" sz="2000" b="0" dirty="0"/>
          </a:p>
          <a:p>
            <a:r>
              <a:rPr lang="zh-CN" altLang="en-US" sz="2000" b="0" dirty="0"/>
              <a:t>该共享数据最后的结果</a:t>
            </a:r>
            <a:r>
              <a:rPr lang="zh-CN" altLang="en-US" sz="2000" dirty="0"/>
              <a:t>依赖于这些线程特定的执行顺序</a:t>
            </a:r>
            <a:endParaRPr lang="en-US" altLang="zh-C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03445-94A8-B64D-95A7-540A4596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13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7DACA-6A64-4902-AB23-DE193740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处理器视角下的内存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6D06D3-BD63-4818-8DE7-DE85B298E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内存可以被视为一个很大的</a:t>
            </a:r>
            <a:r>
              <a:rPr lang="zh-CN" altLang="en-US" sz="2400" dirty="0">
                <a:solidFill>
                  <a:srgbClr val="BE384A"/>
                </a:solidFill>
              </a:rPr>
              <a:t>字节数组</a:t>
            </a:r>
            <a:endParaRPr lang="en-US" altLang="zh-CN" sz="2400" dirty="0">
              <a:solidFill>
                <a:srgbClr val="BE384A"/>
              </a:solidFill>
            </a:endParaRPr>
          </a:p>
          <a:p>
            <a:r>
              <a:rPr lang="zh-CN" altLang="en-US" sz="2400" dirty="0"/>
              <a:t>数组中每个元素可以由唯一的地址来索引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FE2877-088A-4CFE-97AB-4FB0DDB2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F869E2FD-FFB6-4639-92E2-2AC930D243D2}"/>
              </a:ext>
            </a:extLst>
          </p:cNvPr>
          <p:cNvGraphicFramePr>
            <a:graphicFrameLocks noGrp="1"/>
          </p:cNvGraphicFramePr>
          <p:nvPr/>
        </p:nvGraphicFramePr>
        <p:xfrm>
          <a:off x="3830960" y="2641476"/>
          <a:ext cx="1371600" cy="274002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2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  <a:cs typeface="Times New Roman" pitchFamily="18" charset="0"/>
                        </a:rPr>
                        <a:t>… … … 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 Box 24">
            <a:extLst>
              <a:ext uri="{FF2B5EF4-FFF2-40B4-BE49-F238E27FC236}">
                <a16:creationId xmlns:a16="http://schemas.microsoft.com/office/drawing/2014/main" id="{0D6728A4-612C-4B7C-B14F-65EBB3438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676" y="2666004"/>
            <a:ext cx="1770856" cy="274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500" dirty="0">
                <a:latin typeface="Consolas" panose="020B0609020204030204" pitchFamily="49" charset="0"/>
              </a:rPr>
              <a:t>0xffffffffffff</a:t>
            </a:r>
          </a:p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500" dirty="0">
                <a:latin typeface="Consolas" panose="020B0609020204030204" pitchFamily="49" charset="0"/>
              </a:rPr>
              <a:t>0xfffffffffffe</a:t>
            </a:r>
          </a:p>
          <a:p>
            <a:pPr algn="r" eaLnBrk="1" hangingPunct="1">
              <a:spcBef>
                <a:spcPct val="50000"/>
              </a:spcBef>
              <a:buFontTx/>
              <a:buNone/>
            </a:pPr>
            <a:endParaRPr kumimoji="1" lang="en-US" altLang="zh-CN" sz="1500" dirty="0">
              <a:latin typeface="Consolas" panose="020B0609020204030204" pitchFamily="49" charset="0"/>
            </a:endParaRPr>
          </a:p>
          <a:p>
            <a:pPr algn="r" eaLnBrk="1" hangingPunct="1">
              <a:spcBef>
                <a:spcPct val="50000"/>
              </a:spcBef>
              <a:buFontTx/>
              <a:buNone/>
            </a:pPr>
            <a:endParaRPr kumimoji="1" lang="en-US" altLang="zh-CN" sz="1500" dirty="0">
              <a:latin typeface="Consolas" panose="020B0609020204030204" pitchFamily="49" charset="0"/>
            </a:endParaRPr>
          </a:p>
          <a:p>
            <a:pPr algn="r" eaLnBrk="1" hangingPunct="1">
              <a:spcBef>
                <a:spcPct val="50000"/>
              </a:spcBef>
              <a:buFontTx/>
              <a:buNone/>
            </a:pPr>
            <a:endParaRPr kumimoji="1" lang="en-US" altLang="zh-CN" sz="1500" dirty="0">
              <a:latin typeface="Consolas" panose="020B0609020204030204" pitchFamily="49" charset="0"/>
            </a:endParaRPr>
          </a:p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500" dirty="0">
                <a:latin typeface="Consolas" panose="020B0609020204030204" pitchFamily="49" charset="0"/>
              </a:rPr>
              <a:t>0x2</a:t>
            </a:r>
          </a:p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500" dirty="0">
                <a:latin typeface="Consolas" panose="020B0609020204030204" pitchFamily="49" charset="0"/>
              </a:rPr>
              <a:t>0x1</a:t>
            </a:r>
          </a:p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500" dirty="0">
                <a:latin typeface="Consolas" panose="020B0609020204030204" pitchFamily="49" charset="0"/>
              </a:rPr>
              <a:t>0x0</a:t>
            </a:r>
          </a:p>
        </p:txBody>
      </p:sp>
      <p:sp>
        <p:nvSpPr>
          <p:cNvPr id="7" name="Text Box 25">
            <a:extLst>
              <a:ext uri="{FF2B5EF4-FFF2-40B4-BE49-F238E27FC236}">
                <a16:creationId xmlns:a16="http://schemas.microsoft.com/office/drawing/2014/main" id="{2A117850-2DBA-497E-953A-E225DF2CF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238337"/>
            <a:ext cx="144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1800" b="1" dirty="0">
                <a:latin typeface="Times New Roman" panose="02020603050405020304" pitchFamily="18" charset="0"/>
              </a:rPr>
              <a:t>地址</a:t>
            </a:r>
            <a:endParaRPr kumimoji="1"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8" name="Line 26">
            <a:extLst>
              <a:ext uri="{FF2B5EF4-FFF2-40B4-BE49-F238E27FC236}">
                <a16:creationId xmlns:a16="http://schemas.microsoft.com/office/drawing/2014/main" id="{1C942C4E-60E9-4361-A324-4F326C4FB4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55034" y="2870076"/>
            <a:ext cx="633806" cy="5334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27">
            <a:extLst>
              <a:ext uri="{FF2B5EF4-FFF2-40B4-BE49-F238E27FC236}">
                <a16:creationId xmlns:a16="http://schemas.microsoft.com/office/drawing/2014/main" id="{CD138723-0EA0-4E28-A17A-3134B9397C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55034" y="3187398"/>
            <a:ext cx="633806" cy="21607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28">
            <a:extLst>
              <a:ext uri="{FF2B5EF4-FFF2-40B4-BE49-F238E27FC236}">
                <a16:creationId xmlns:a16="http://schemas.microsoft.com/office/drawing/2014/main" id="{DCBF1D9E-A97B-4B5B-B3FC-81D995656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4680" y="3141605"/>
            <a:ext cx="1752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1800" b="1" dirty="0">
                <a:latin typeface="Times New Roman" panose="02020603050405020304" pitchFamily="18" charset="0"/>
              </a:rPr>
              <a:t>内容</a:t>
            </a:r>
            <a:endParaRPr kumimoji="1"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11" name="Line 29">
            <a:extLst>
              <a:ext uri="{FF2B5EF4-FFF2-40B4-BE49-F238E27FC236}">
                <a16:creationId xmlns:a16="http://schemas.microsoft.com/office/drawing/2014/main" id="{DEF361D5-F513-4C6A-BCD4-82A7B8F8FC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5366" y="3356222"/>
            <a:ext cx="2139314" cy="51082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30">
            <a:extLst>
              <a:ext uri="{FF2B5EF4-FFF2-40B4-BE49-F238E27FC236}">
                <a16:creationId xmlns:a16="http://schemas.microsoft.com/office/drawing/2014/main" id="{18725CEA-2A59-489F-B80E-6BC4FDC354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8024" y="3356223"/>
            <a:ext cx="2256656" cy="19049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31">
            <a:extLst>
              <a:ext uri="{FF2B5EF4-FFF2-40B4-BE49-F238E27FC236}">
                <a16:creationId xmlns:a16="http://schemas.microsoft.com/office/drawing/2014/main" id="{58F0F3C5-FF7A-4D9A-9466-0EA89F41F6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88024" y="2785492"/>
            <a:ext cx="2256656" cy="57073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id="{5B1D844D-BDD8-4466-A67A-B10609AB4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034" y="3403476"/>
            <a:ext cx="1770856" cy="1182216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33">
            <a:extLst>
              <a:ext uri="{FF2B5EF4-FFF2-40B4-BE49-F238E27FC236}">
                <a16:creationId xmlns:a16="http://schemas.microsoft.com/office/drawing/2014/main" id="{117DFD98-83F2-4FCF-8491-C36C27F8C5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034" y="3403475"/>
            <a:ext cx="1770856" cy="185774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34">
            <a:extLst>
              <a:ext uri="{FF2B5EF4-FFF2-40B4-BE49-F238E27FC236}">
                <a16:creationId xmlns:a16="http://schemas.microsoft.com/office/drawing/2014/main" id="{CA825864-A46C-41BE-8C3C-01E69E60E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034" y="3403476"/>
            <a:ext cx="1770856" cy="147024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3175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/>
              <a:t>什么</a:t>
            </a:r>
            <a:r>
              <a:rPr lang="zh-CN" altLang="en-US"/>
              <a:t>是同步原语？</a:t>
            </a:r>
            <a:endParaRPr lang="en-CN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E778A70-29F2-444F-91CC-FE5DEF33A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1356"/>
            <a:ext cx="8363272" cy="900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同步原语</a:t>
            </a:r>
            <a:r>
              <a:rPr lang="zh-CN" altLang="en-US" sz="2000" b="0" dirty="0"/>
              <a:t>（</a:t>
            </a:r>
            <a:r>
              <a:rPr lang="en-US" altLang="zh-CN" sz="2000" b="0" dirty="0"/>
              <a:t>Synchronization Primitives</a:t>
            </a:r>
            <a:r>
              <a:rPr lang="zh-CN" altLang="en-US" sz="2000" b="0" dirty="0"/>
              <a:t>）是一个平台（如</a:t>
            </a:r>
            <a:r>
              <a:rPr lang="zh-CN" altLang="en-US" sz="2000" dirty="0"/>
              <a:t>操作系统</a:t>
            </a:r>
            <a:r>
              <a:rPr lang="zh-CN" altLang="en-US" sz="2000" b="0" dirty="0"/>
              <a:t>）提供的用于帮助开发者实现线程之间</a:t>
            </a:r>
            <a:r>
              <a:rPr lang="zh-CN" altLang="en-US" sz="2000" dirty="0"/>
              <a:t>同步</a:t>
            </a:r>
            <a:r>
              <a:rPr lang="zh-CN" altLang="en-US" sz="2000" b="0" dirty="0"/>
              <a:t>的</a:t>
            </a:r>
            <a:r>
              <a:rPr lang="zh-CN" altLang="en-US" sz="2000" dirty="0"/>
              <a:t>软件工具</a:t>
            </a:r>
            <a:endParaRPr lang="en-US" altLang="zh-CN" sz="20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672AC-87E6-814F-AD60-BECDFE7ABA14}"/>
              </a:ext>
            </a:extLst>
          </p:cNvPr>
          <p:cNvSpPr txBox="1">
            <a:spLocks/>
          </p:cNvSpPr>
          <p:nvPr/>
        </p:nvSpPr>
        <p:spPr>
          <a:xfrm>
            <a:off x="683568" y="3370367"/>
            <a:ext cx="303468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有限的共享资源上</a:t>
            </a:r>
            <a:endParaRPr lang="en-US" altLang="zh-CN" sz="2000" b="0" dirty="0"/>
          </a:p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正确的协同工作</a:t>
            </a:r>
            <a:endParaRPr lang="en-US" altLang="zh-CN" sz="2000" b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6E2742-3252-664B-90E8-3B538DE8C6A9}"/>
              </a:ext>
            </a:extLst>
          </p:cNvPr>
          <p:cNvCxnSpPr>
            <a:cxnSpLocks/>
          </p:cNvCxnSpPr>
          <p:nvPr/>
        </p:nvCxnSpPr>
        <p:spPr>
          <a:xfrm>
            <a:off x="3584366" y="3838760"/>
            <a:ext cx="10029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8C2E19-6D82-DD49-9D25-6261CC9CB47F}"/>
              </a:ext>
            </a:extLst>
          </p:cNvPr>
          <p:cNvSpPr txBox="1">
            <a:spLocks/>
          </p:cNvSpPr>
          <p:nvPr/>
        </p:nvSpPr>
        <p:spPr>
          <a:xfrm>
            <a:off x="4728238" y="3263379"/>
            <a:ext cx="3747002" cy="146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有限的共享缓冲区；</a:t>
            </a:r>
            <a:endParaRPr lang="en-US" altLang="zh-CN" sz="2000" b="0" dirty="0"/>
          </a:p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生产者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消费者能有序地从</a:t>
            </a:r>
            <a:endParaRPr lang="en-US" altLang="zh-CN" sz="2000" b="0" dirty="0"/>
          </a:p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共享缓冲区中存放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拿取数据</a:t>
            </a:r>
            <a:endParaRPr lang="en-US" altLang="zh-CN" sz="2000" b="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0F51DDB-8714-2C4D-A68E-B82A5B8ED580}"/>
              </a:ext>
            </a:extLst>
          </p:cNvPr>
          <p:cNvSpPr txBox="1">
            <a:spLocks/>
          </p:cNvSpPr>
          <p:nvPr/>
        </p:nvSpPr>
        <p:spPr>
          <a:xfrm>
            <a:off x="5084399" y="2594947"/>
            <a:ext cx="3034680" cy="4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CN" sz="1800" b="0"/>
              <a:t>在</a:t>
            </a:r>
            <a:r>
              <a:rPr lang="zh-CN" altLang="en-US" sz="1800" b="0"/>
              <a:t>生产者</a:t>
            </a:r>
            <a:r>
              <a:rPr lang="en-US" altLang="zh-CN" sz="1800" b="0"/>
              <a:t>/</a:t>
            </a:r>
            <a:r>
              <a:rPr lang="zh-CN" altLang="en-US" sz="1800" b="0"/>
              <a:t>消费者例子中：</a:t>
            </a:r>
            <a:endParaRPr lang="en-US" altLang="zh-CN" sz="18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5BDC8-7BF7-BF4C-AD19-9BB509252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C5F6-F32F-684A-91A4-49C0B6E1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025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互斥锁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665074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A4C22-93DE-4B4A-8365-5B556FDE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互斥锁的接口：拿锁和放锁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3DB12-9E6E-E74B-90F3-D4AD80E6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互斥锁（</a:t>
            </a:r>
            <a:r>
              <a:rPr kumimoji="1" lang="en-US" altLang="zh-CN" dirty="0"/>
              <a:t>Mutual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Exclusive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）接口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Lock(lock)</a:t>
            </a:r>
            <a:r>
              <a:rPr kumimoji="1" lang="zh-CN" altLang="en-US" dirty="0"/>
              <a:t>：尝试拿到锁“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”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若当前没有其他线程拿着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，则拿到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，并继续往下执行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被其他线程拿着，则不断循环等待放锁（</a:t>
            </a:r>
            <a:r>
              <a:rPr kumimoji="1" lang="en-US" altLang="zh-CN" dirty="0"/>
              <a:t>busy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Unlock(lock)</a:t>
            </a:r>
          </a:p>
          <a:p>
            <a:pPr lvl="2"/>
            <a:r>
              <a:rPr kumimoji="1" lang="zh-CN" altLang="en-US" dirty="0"/>
              <a:t>释放锁</a:t>
            </a:r>
            <a:endParaRPr kumimoji="1" lang="en-US" altLang="zh-CN" dirty="0"/>
          </a:p>
          <a:p>
            <a:r>
              <a:rPr kumimoji="1" lang="zh-CN" altLang="en-US" dirty="0"/>
              <a:t>保证同时只有一个线程能够拿到锁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8E54F1-D4AF-5940-94D6-7996411D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00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78942-D5E2-304A-84F0-1DFD262C4096}"/>
              </a:ext>
            </a:extLst>
          </p:cNvPr>
          <p:cNvSpPr/>
          <p:nvPr/>
        </p:nvSpPr>
        <p:spPr>
          <a:xfrm>
            <a:off x="603661" y="1162742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CN" dirty="0">
              <a:latin typeface="Courier" pitchFamily="2" charset="0"/>
            </a:endParaRPr>
          </a:p>
          <a:p>
            <a:r>
              <a:rPr lang="en-CN" dirty="0">
                <a:latin typeface="Courier" pitchFamily="2" charset="0"/>
              </a:rPr>
              <a:t>buffer[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bufCnt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= item;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bufCnt</a:t>
            </a:r>
            <a:r>
              <a:rPr lang="en-CN" dirty="0">
                <a:latin typeface="Courier" pitchFamily="2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bufCnt</a:t>
            </a:r>
            <a:r>
              <a:rPr lang="en-CN" dirty="0">
                <a:latin typeface="Courier" pitchFamily="2" charset="0"/>
              </a:rPr>
              <a:t> + 1;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unl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3071B2-A388-D649-809D-9B01A7BF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用互斥锁解决多生产者消费者问题</a:t>
            </a:r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BCB-9C93-3A40-871E-03FA2EDF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143</a:t>
            </a:fld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C84187-14CD-954A-BF78-873CDC44D37A}"/>
              </a:ext>
            </a:extLst>
          </p:cNvPr>
          <p:cNvSpPr/>
          <p:nvPr/>
        </p:nvSpPr>
        <p:spPr>
          <a:xfrm>
            <a:off x="323433" y="5323419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*这里假设该操作为原子操作</a:t>
            </a:r>
            <a:endParaRPr lang="en-CN" sz="1400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343238B-E873-3D4C-BF47-2A2154001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7" y="2363071"/>
            <a:ext cx="3600400" cy="230715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F31A-E538-CC4B-B56A-B1B1DAC5A08E}"/>
              </a:ext>
            </a:extLst>
          </p:cNvPr>
          <p:cNvSpPr/>
          <p:nvPr/>
        </p:nvSpPr>
        <p:spPr>
          <a:xfrm>
            <a:off x="3917497" y="2329637"/>
            <a:ext cx="280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bufCnt</a:t>
            </a:r>
            <a:r>
              <a:rPr lang="en-US" dirty="0">
                <a:latin typeface="Courier" pitchFamily="2" charset="0"/>
              </a:rPr>
              <a:t> = 3)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buffer[3]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pkg1</a:t>
            </a:r>
            <a:r>
              <a:rPr lang="en-US" dirty="0">
                <a:latin typeface="Courier" pitchFamily="2" charset="0"/>
              </a:rPr>
              <a:t>;</a:t>
            </a:r>
            <a:endParaRPr lang="en-CN" dirty="0"/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38B403C9-BEB3-F240-A354-474FD43E6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7" y="3150226"/>
            <a:ext cx="547797" cy="547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E0BC6B-F098-9644-87D6-140C811AC344}"/>
              </a:ext>
            </a:extLst>
          </p:cNvPr>
          <p:cNvSpPr/>
          <p:nvPr/>
        </p:nvSpPr>
        <p:spPr>
          <a:xfrm>
            <a:off x="2835107" y="322750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" pitchFamily="2" charset="0"/>
              </a:rPr>
              <a:t>1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D5D1B-E7EE-564E-B998-2538C3664053}"/>
              </a:ext>
            </a:extLst>
          </p:cNvPr>
          <p:cNvSpPr/>
          <p:nvPr/>
        </p:nvSpPr>
        <p:spPr>
          <a:xfrm>
            <a:off x="2123728" y="3937620"/>
            <a:ext cx="179376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50FBD6-BAC2-2848-8C30-1EE6CF4392B7}"/>
              </a:ext>
            </a:extLst>
          </p:cNvPr>
          <p:cNvSpPr/>
          <p:nvPr/>
        </p:nvSpPr>
        <p:spPr>
          <a:xfrm>
            <a:off x="3978361" y="3980011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bufCnt</a:t>
            </a:r>
            <a:r>
              <a:rPr lang="en-US" dirty="0">
                <a:latin typeface="Courier" pitchFamily="2" charset="0"/>
              </a:rPr>
              <a:t> = 3)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1FA6A5-CC73-9E45-8380-0AF405896D5A}"/>
              </a:ext>
            </a:extLst>
          </p:cNvPr>
          <p:cNvSpPr/>
          <p:nvPr/>
        </p:nvSpPr>
        <p:spPr>
          <a:xfrm>
            <a:off x="7164288" y="2503895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获取互斥锁</a:t>
            </a:r>
          </a:p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03C6F3-4ACB-014D-8DF8-7AD150A99462}"/>
              </a:ext>
            </a:extLst>
          </p:cNvPr>
          <p:cNvSpPr/>
          <p:nvPr/>
        </p:nvSpPr>
        <p:spPr>
          <a:xfrm>
            <a:off x="7010320" y="411851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没有获取互斥锁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在原地等待</a:t>
            </a:r>
            <a:endParaRPr lang="en-CN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A4F63BF8-A0A8-B745-A65F-4FA97D9BEE72}"/>
              </a:ext>
            </a:extLst>
          </p:cNvPr>
          <p:cNvCxnSpPr/>
          <p:nvPr/>
        </p:nvCxnSpPr>
        <p:spPr>
          <a:xfrm>
            <a:off x="0" y="393762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F47FE8-0A66-A64B-84E0-0E894495C535}"/>
              </a:ext>
            </a:extLst>
          </p:cNvPr>
          <p:cNvCxnSpPr/>
          <p:nvPr/>
        </p:nvCxnSpPr>
        <p:spPr>
          <a:xfrm>
            <a:off x="0" y="2329637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648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78942-D5E2-304A-84F0-1DFD262C4096}"/>
              </a:ext>
            </a:extLst>
          </p:cNvPr>
          <p:cNvSpPr/>
          <p:nvPr/>
        </p:nvSpPr>
        <p:spPr>
          <a:xfrm>
            <a:off x="603661" y="1162742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CN" dirty="0">
              <a:latin typeface="Courier" pitchFamily="2" charset="0"/>
            </a:endParaRPr>
          </a:p>
          <a:p>
            <a:r>
              <a:rPr lang="en-CN" dirty="0">
                <a:latin typeface="Courier" pitchFamily="2" charset="0"/>
              </a:rPr>
              <a:t>buffer[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bufCnt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= item;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bufCnt</a:t>
            </a:r>
            <a:r>
              <a:rPr lang="en-CN" dirty="0">
                <a:latin typeface="Courier" pitchFamily="2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bufCnt</a:t>
            </a:r>
            <a:r>
              <a:rPr lang="en-CN" dirty="0">
                <a:latin typeface="Courier" pitchFamily="2" charset="0"/>
              </a:rPr>
              <a:t> + 1;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unl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3071B2-A388-D649-809D-9B01A7BF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用互斥锁解决多生产者消费者问题</a:t>
            </a:r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BCB-9C93-3A40-871E-03FA2EDF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144</a:t>
            </a:fld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C84187-14CD-954A-BF78-873CDC44D37A}"/>
              </a:ext>
            </a:extLst>
          </p:cNvPr>
          <p:cNvSpPr/>
          <p:nvPr/>
        </p:nvSpPr>
        <p:spPr>
          <a:xfrm>
            <a:off x="323433" y="5323419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*这里假设该操作为原子操作</a:t>
            </a:r>
            <a:endParaRPr lang="en-CN" sz="1400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343238B-E873-3D4C-BF47-2A2154001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7" y="2363071"/>
            <a:ext cx="3600400" cy="230715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F31A-E538-CC4B-B56A-B1B1DAC5A08E}"/>
              </a:ext>
            </a:extLst>
          </p:cNvPr>
          <p:cNvSpPr/>
          <p:nvPr/>
        </p:nvSpPr>
        <p:spPr>
          <a:xfrm>
            <a:off x="3917497" y="2329637"/>
            <a:ext cx="30796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bufCnt</a:t>
            </a:r>
            <a:r>
              <a:rPr lang="en-US" dirty="0">
                <a:latin typeface="Courier" pitchFamily="2" charset="0"/>
              </a:rPr>
              <a:t> = 3)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buffer[3]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pkg1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 err="1">
                <a:latin typeface="Courier" pitchFamily="2" charset="0"/>
              </a:rPr>
              <a:t>bufCnt</a:t>
            </a:r>
            <a:r>
              <a:rPr lang="en-US" dirty="0">
                <a:latin typeface="Courier" pitchFamily="2" charset="0"/>
              </a:rPr>
              <a:t> = 4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unlock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(&amp;buffer_lock);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38B403C9-BEB3-F240-A354-474FD43E6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7" y="3150226"/>
            <a:ext cx="547797" cy="547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E0BC6B-F098-9644-87D6-140C811AC344}"/>
              </a:ext>
            </a:extLst>
          </p:cNvPr>
          <p:cNvSpPr/>
          <p:nvPr/>
        </p:nvSpPr>
        <p:spPr>
          <a:xfrm>
            <a:off x="2835107" y="322750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" pitchFamily="2" charset="0"/>
              </a:rPr>
              <a:t>1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D5D1B-E7EE-564E-B998-2538C3664053}"/>
              </a:ext>
            </a:extLst>
          </p:cNvPr>
          <p:cNvSpPr/>
          <p:nvPr/>
        </p:nvSpPr>
        <p:spPr>
          <a:xfrm>
            <a:off x="2123728" y="3937620"/>
            <a:ext cx="179376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50FBD6-BAC2-2848-8C30-1EE6CF4392B7}"/>
              </a:ext>
            </a:extLst>
          </p:cNvPr>
          <p:cNvSpPr/>
          <p:nvPr/>
        </p:nvSpPr>
        <p:spPr>
          <a:xfrm>
            <a:off x="3978361" y="3980011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bufCnt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1FA6A5-CC73-9E45-8380-0AF405896D5A}"/>
              </a:ext>
            </a:extLst>
          </p:cNvPr>
          <p:cNvSpPr/>
          <p:nvPr/>
        </p:nvSpPr>
        <p:spPr>
          <a:xfrm>
            <a:off x="7164288" y="2503895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获取互斥锁</a:t>
            </a:r>
          </a:p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03C6F3-4ACB-014D-8DF8-7AD150A99462}"/>
              </a:ext>
            </a:extLst>
          </p:cNvPr>
          <p:cNvSpPr/>
          <p:nvPr/>
        </p:nvSpPr>
        <p:spPr>
          <a:xfrm>
            <a:off x="7010320" y="411851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没有获取互斥锁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在原地等待</a:t>
            </a:r>
            <a:endParaRPr lang="en-CN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82AC0340-F3F4-3743-8C2D-6A8D7FD2CF9B}"/>
              </a:ext>
            </a:extLst>
          </p:cNvPr>
          <p:cNvCxnSpPr/>
          <p:nvPr/>
        </p:nvCxnSpPr>
        <p:spPr>
          <a:xfrm>
            <a:off x="0" y="393762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768C22BC-9DAC-1A49-A59D-84E7CD6E2C58}"/>
              </a:ext>
            </a:extLst>
          </p:cNvPr>
          <p:cNvCxnSpPr/>
          <p:nvPr/>
        </p:nvCxnSpPr>
        <p:spPr>
          <a:xfrm>
            <a:off x="0" y="2329637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102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78942-D5E2-304A-84F0-1DFD262C4096}"/>
              </a:ext>
            </a:extLst>
          </p:cNvPr>
          <p:cNvSpPr/>
          <p:nvPr/>
        </p:nvSpPr>
        <p:spPr>
          <a:xfrm>
            <a:off x="603661" y="1162742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CN" dirty="0">
              <a:latin typeface="Courier" pitchFamily="2" charset="0"/>
            </a:endParaRPr>
          </a:p>
          <a:p>
            <a:r>
              <a:rPr lang="en-CN" dirty="0">
                <a:latin typeface="Courier" pitchFamily="2" charset="0"/>
              </a:rPr>
              <a:t>buffer[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bufCnt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= item;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bufCnt</a:t>
            </a:r>
            <a:r>
              <a:rPr lang="en-CN" dirty="0">
                <a:latin typeface="Courier" pitchFamily="2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bufCnt</a:t>
            </a:r>
            <a:r>
              <a:rPr lang="en-CN" dirty="0">
                <a:latin typeface="Courier" pitchFamily="2" charset="0"/>
              </a:rPr>
              <a:t> + 1;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unl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3071B2-A388-D649-809D-9B01A7BF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用互斥锁解决多生产者消费者问题</a:t>
            </a:r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BCB-9C93-3A40-871E-03FA2EDF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145</a:t>
            </a:fld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C84187-14CD-954A-BF78-873CDC44D37A}"/>
              </a:ext>
            </a:extLst>
          </p:cNvPr>
          <p:cNvSpPr/>
          <p:nvPr/>
        </p:nvSpPr>
        <p:spPr>
          <a:xfrm>
            <a:off x="323433" y="5323419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*这里假设该操作为原子操作</a:t>
            </a:r>
            <a:endParaRPr lang="en-CN" sz="1400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343238B-E873-3D4C-BF47-2A2154001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7" y="2363071"/>
            <a:ext cx="3600400" cy="230715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F31A-E538-CC4B-B56A-B1B1DAC5A08E}"/>
              </a:ext>
            </a:extLst>
          </p:cNvPr>
          <p:cNvSpPr/>
          <p:nvPr/>
        </p:nvSpPr>
        <p:spPr>
          <a:xfrm>
            <a:off x="3917497" y="2329637"/>
            <a:ext cx="30796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bufCnt</a:t>
            </a:r>
            <a:r>
              <a:rPr lang="en-US" dirty="0">
                <a:latin typeface="Courier" pitchFamily="2" charset="0"/>
              </a:rPr>
              <a:t> = 3)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buffer[3]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pkg1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 err="1">
                <a:latin typeface="Courier" pitchFamily="2" charset="0"/>
              </a:rPr>
              <a:t>bufCnt</a:t>
            </a:r>
            <a:r>
              <a:rPr lang="en-US" dirty="0">
                <a:latin typeface="Courier" pitchFamily="2" charset="0"/>
              </a:rPr>
              <a:t> = 4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unlock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(&amp;buffer_lock);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38B403C9-BEB3-F240-A354-474FD43E6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7" y="3150226"/>
            <a:ext cx="547797" cy="547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E0BC6B-F098-9644-87D6-140C811AC344}"/>
              </a:ext>
            </a:extLst>
          </p:cNvPr>
          <p:cNvSpPr/>
          <p:nvPr/>
        </p:nvSpPr>
        <p:spPr>
          <a:xfrm>
            <a:off x="2835107" y="322750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" pitchFamily="2" charset="0"/>
              </a:rPr>
              <a:t>1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D5D1B-E7EE-564E-B998-2538C3664053}"/>
              </a:ext>
            </a:extLst>
          </p:cNvPr>
          <p:cNvSpPr/>
          <p:nvPr/>
        </p:nvSpPr>
        <p:spPr>
          <a:xfrm>
            <a:off x="2123728" y="3937620"/>
            <a:ext cx="179376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50FBD6-BAC2-2848-8C30-1EE6CF4392B7}"/>
              </a:ext>
            </a:extLst>
          </p:cNvPr>
          <p:cNvSpPr/>
          <p:nvPr/>
        </p:nvSpPr>
        <p:spPr>
          <a:xfrm>
            <a:off x="3978361" y="3980011"/>
            <a:ext cx="280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bufCnt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</a:p>
          <a:p>
            <a:r>
              <a:rPr lang="en-US" dirty="0">
                <a:latin typeface="Courier" pitchFamily="2" charset="0"/>
              </a:rPr>
              <a:t>buffer[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] = pkg2;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0AEB8-9065-844A-8730-91969F055BD6}"/>
              </a:ext>
            </a:extLst>
          </p:cNvPr>
          <p:cNvSpPr/>
          <p:nvPr/>
        </p:nvSpPr>
        <p:spPr>
          <a:xfrm>
            <a:off x="7126776" y="425701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获取互斥锁</a:t>
            </a:r>
          </a:p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进入临界区</a:t>
            </a:r>
            <a:endParaRPr lang="en-CN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167C5CC-7F8D-8E4F-8052-A42A0DD3253A}"/>
              </a:ext>
            </a:extLst>
          </p:cNvPr>
          <p:cNvCxnSpPr/>
          <p:nvPr/>
        </p:nvCxnSpPr>
        <p:spPr>
          <a:xfrm>
            <a:off x="0" y="393762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80C94AF-0FD4-7244-AD31-64212E52E4C6}"/>
              </a:ext>
            </a:extLst>
          </p:cNvPr>
          <p:cNvCxnSpPr/>
          <p:nvPr/>
        </p:nvCxnSpPr>
        <p:spPr>
          <a:xfrm>
            <a:off x="0" y="2329637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172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B6393-54AD-D04F-9860-5BB6FC578869}"/>
              </a:ext>
            </a:extLst>
          </p:cNvPr>
          <p:cNvSpPr/>
          <p:nvPr/>
        </p:nvSpPr>
        <p:spPr>
          <a:xfrm>
            <a:off x="2514021" y="1561356"/>
            <a:ext cx="4115957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while(</a:t>
            </a:r>
            <a:r>
              <a:rPr lang="en-US" altLang="zh-CN" sz="1600" dirty="0">
                <a:latin typeface="Courier" pitchFamily="2" charset="0"/>
              </a:rPr>
              <a:t>locked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	/* busy waiting */;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C1C56-0FB7-7D47-8B13-CFA52B07FC25}"/>
              </a:ext>
            </a:extLst>
          </p:cNvPr>
          <p:cNvSpPr/>
          <p:nvPr/>
        </p:nvSpPr>
        <p:spPr>
          <a:xfrm>
            <a:off x="457200" y="1158690"/>
            <a:ext cx="3528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之前互斥锁的实现中：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F9E56-9CEF-F64A-A6A3-44ABBB07E253}"/>
              </a:ext>
            </a:extLst>
          </p:cNvPr>
          <p:cNvSpPr/>
          <p:nvPr/>
        </p:nvSpPr>
        <p:spPr>
          <a:xfrm>
            <a:off x="1671090" y="2505718"/>
            <a:ext cx="580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条件变量：利用睡眠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唤醒机制，避免无意义的等待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4ADA1-3BC6-E341-B5B8-CB7193482BC5}"/>
              </a:ext>
            </a:extLst>
          </p:cNvPr>
          <p:cNvSpPr/>
          <p:nvPr/>
        </p:nvSpPr>
        <p:spPr>
          <a:xfrm>
            <a:off x="971562" y="3266196"/>
            <a:ext cx="3084917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Courier" pitchFamily="2" charset="0"/>
              </a:rPr>
              <a:t>if(!some_condition)	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Courier" pitchFamily="2" charset="0"/>
              </a:rPr>
              <a:t>	wait(condition);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BFFCC-B428-B447-B2AE-B60FD81EE19A}"/>
              </a:ext>
            </a:extLst>
          </p:cNvPr>
          <p:cNvSpPr/>
          <p:nvPr/>
        </p:nvSpPr>
        <p:spPr>
          <a:xfrm>
            <a:off x="4972117" y="3937620"/>
            <a:ext cx="3315721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Courier" pitchFamily="2" charset="0"/>
              </a:rPr>
              <a:t>u</a:t>
            </a:r>
            <a:r>
              <a:rPr lang="en-CN" sz="1600">
                <a:latin typeface="Courier" pitchFamily="2" charset="0"/>
              </a:rPr>
              <a:t>pdate(some_condition);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Courier" pitchFamily="2" charset="0"/>
              </a:rPr>
              <a:t>s</a:t>
            </a:r>
            <a:r>
              <a:rPr lang="en-CN" sz="1600">
                <a:latin typeface="Courier" pitchFamily="2" charset="0"/>
              </a:rPr>
              <a:t>ignal(condition);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B1FD2D-A576-4742-95F9-7AABC34B7B25}"/>
              </a:ext>
            </a:extLst>
          </p:cNvPr>
          <p:cNvCxnSpPr>
            <a:cxnSpLocks/>
          </p:cNvCxnSpPr>
          <p:nvPr/>
        </p:nvCxnSpPr>
        <p:spPr>
          <a:xfrm>
            <a:off x="4499992" y="3266196"/>
            <a:ext cx="0" cy="2182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AD25CF8-8A23-3A47-85E8-9989487DA3B1}"/>
              </a:ext>
            </a:extLst>
          </p:cNvPr>
          <p:cNvSpPr/>
          <p:nvPr/>
        </p:nvSpPr>
        <p:spPr>
          <a:xfrm>
            <a:off x="1373145" y="3048196"/>
            <a:ext cx="169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-0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3C098B-068C-5241-8488-770C0C4992C1}"/>
              </a:ext>
            </a:extLst>
          </p:cNvPr>
          <p:cNvSpPr/>
          <p:nvPr/>
        </p:nvSpPr>
        <p:spPr>
          <a:xfrm>
            <a:off x="5365068" y="3037073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-1</a:t>
            </a:r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308B54-3D14-8C42-9214-2258911A51A5}"/>
              </a:ext>
            </a:extLst>
          </p:cNvPr>
          <p:cNvSpPr/>
          <p:nvPr/>
        </p:nvSpPr>
        <p:spPr>
          <a:xfrm>
            <a:off x="971561" y="4662092"/>
            <a:ext cx="3240395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Wake up and check condition again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2E53A-53B1-284E-9035-AACCFF812345}"/>
              </a:ext>
            </a:extLst>
          </p:cNvPr>
          <p:cNvCxnSpPr/>
          <p:nvPr/>
        </p:nvCxnSpPr>
        <p:spPr>
          <a:xfrm>
            <a:off x="4056479" y="3937620"/>
            <a:ext cx="1308589" cy="12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641499-2852-A241-BC50-11D30E8F2E22}"/>
              </a:ext>
            </a:extLst>
          </p:cNvPr>
          <p:cNvCxnSpPr>
            <a:cxnSpLocks/>
          </p:cNvCxnSpPr>
          <p:nvPr/>
        </p:nvCxnSpPr>
        <p:spPr>
          <a:xfrm flipH="1">
            <a:off x="3189437" y="4662092"/>
            <a:ext cx="2030636" cy="13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862589-F7D1-F740-A45B-128EA05A0574}"/>
              </a:ext>
            </a:extLst>
          </p:cNvPr>
          <p:cNvSpPr/>
          <p:nvPr/>
        </p:nvSpPr>
        <p:spPr>
          <a:xfrm>
            <a:off x="1930208" y="3742316"/>
            <a:ext cx="574105" cy="271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ED20E8-EC1A-6741-903D-5E62AB084EDA}"/>
              </a:ext>
            </a:extLst>
          </p:cNvPr>
          <p:cNvSpPr/>
          <p:nvPr/>
        </p:nvSpPr>
        <p:spPr>
          <a:xfrm>
            <a:off x="4934004" y="4433585"/>
            <a:ext cx="2503941" cy="271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4BAA0-3F33-034E-909B-09655632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146</a:t>
            </a:fld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E6A03-D9A9-BB42-B6D7-EB6B9732BE67}"/>
              </a:ext>
            </a:extLst>
          </p:cNvPr>
          <p:cNvSpPr/>
          <p:nvPr/>
        </p:nvSpPr>
        <p:spPr>
          <a:xfrm>
            <a:off x="1087699" y="41655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调度到其他线程执行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02E30DE-F31F-934C-A5DA-59820D2E38F0}"/>
              </a:ext>
            </a:extLst>
          </p:cNvPr>
          <p:cNvSpPr/>
          <p:nvPr/>
        </p:nvSpPr>
        <p:spPr>
          <a:xfrm>
            <a:off x="3109326" y="529433"/>
            <a:ext cx="580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条件变量：利用</a:t>
            </a:r>
            <a:r>
              <a:rPr lang="zh-CN" altLang="en-US" b="1" dirty="0">
                <a:latin typeface="Courier" pitchFamily="2" charset="0"/>
              </a:rPr>
              <a:t>睡眠</a:t>
            </a:r>
            <a:r>
              <a:rPr lang="en-US" altLang="zh-CN" b="1" dirty="0">
                <a:latin typeface="Courier" pitchFamily="2" charset="0"/>
              </a:rPr>
              <a:t>/</a:t>
            </a:r>
            <a:r>
              <a:rPr lang="zh-CN" altLang="en-US" b="1" dirty="0">
                <a:latin typeface="Courier" pitchFamily="2" charset="0"/>
              </a:rPr>
              <a:t>唤醒</a:t>
            </a:r>
            <a:r>
              <a:rPr lang="zh-CN" altLang="en-US" dirty="0">
                <a:latin typeface="Courier" pitchFamily="2" charset="0"/>
              </a:rPr>
              <a:t>机制，避免无意义的等待</a:t>
            </a:r>
            <a:endParaRPr lang="en-CN" dirty="0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101B5CB-F4FA-F549-AADB-D71E6FAFF9A8}"/>
              </a:ext>
            </a:extLst>
          </p:cNvPr>
          <p:cNvSpPr/>
          <p:nvPr/>
        </p:nvSpPr>
        <p:spPr>
          <a:xfrm>
            <a:off x="3653236" y="1058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solidFill>
                  <a:srgbClr val="FF0000"/>
                </a:solidFill>
              </a:rPr>
              <a:t>让</a:t>
            </a:r>
            <a:r>
              <a:rPr lang="zh-CN" altLang="en-US" dirty="0">
                <a:solidFill>
                  <a:srgbClr val="FF0000"/>
                </a:solidFill>
              </a:rPr>
              <a:t>操作系统的</a:t>
            </a:r>
            <a:r>
              <a:rPr lang="en-CN">
                <a:solidFill>
                  <a:srgbClr val="FF0000"/>
                </a:solidFill>
              </a:rPr>
              <a:t>调度器调度其他</a:t>
            </a:r>
            <a:r>
              <a:rPr lang="zh-CN" altLang="en-US" dirty="0">
                <a:solidFill>
                  <a:srgbClr val="FF0000"/>
                </a:solidFill>
              </a:rPr>
              <a:t>进程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CN">
                <a:solidFill>
                  <a:srgbClr val="FF0000"/>
                </a:solidFill>
              </a:rPr>
              <a:t>线程执行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809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34825-6585-7744-AA89-DE8872B3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读写锁的使用示例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7FC8C1-FFFB-C740-93A4-4CAEB444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D218B-88D7-F942-97F8-72E005CBA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11B278-5AD3-FE4E-97B7-7A238910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12" y="1435031"/>
            <a:ext cx="4941808" cy="35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1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9BF94-9EF9-7E4A-A247-A12D7E7B4B14}"/>
              </a:ext>
            </a:extLst>
          </p:cNvPr>
          <p:cNvSpPr/>
          <p:nvPr/>
        </p:nvSpPr>
        <p:spPr>
          <a:xfrm>
            <a:off x="1187624" y="117643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互斥锁：所有的线程均互斥，同一时刻</a:t>
            </a:r>
            <a:r>
              <a:rPr lang="zh-CN" altLang="en-US" b="1" dirty="0">
                <a:latin typeface="Courier" pitchFamily="2" charset="0"/>
              </a:rPr>
              <a:t>只能有一个线程</a:t>
            </a:r>
            <a:r>
              <a:rPr lang="zh-CN" altLang="en-US" dirty="0"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1094A-696F-1B4D-ADC2-2F56364F8AC2}"/>
              </a:ext>
            </a:extLst>
          </p:cNvPr>
          <p:cNvSpPr/>
          <p:nvPr/>
        </p:nvSpPr>
        <p:spPr>
          <a:xfrm>
            <a:off x="1187624" y="175467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对于部分只读取共享数据的线程过于严厉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269C7-752C-6045-8591-71A71E7F5FDA}"/>
              </a:ext>
            </a:extLst>
          </p:cNvPr>
          <p:cNvSpPr/>
          <p:nvPr/>
        </p:nvSpPr>
        <p:spPr>
          <a:xfrm>
            <a:off x="1023020" y="2362496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读写锁：</a:t>
            </a:r>
            <a:r>
              <a:rPr lang="zh-CN" altLang="en-CN"/>
              <a:t>区分</a:t>
            </a:r>
            <a:r>
              <a:rPr lang="zh-CN" altLang="en-US"/>
              <a:t>读者与写者，允许读者之间并行，读者与写者之间互斥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36BF1-6EC4-2F48-8DC3-C2280CA72D9A}"/>
              </a:ext>
            </a:extLst>
          </p:cNvPr>
          <p:cNvSpPr/>
          <p:nvPr/>
        </p:nvSpPr>
        <p:spPr>
          <a:xfrm>
            <a:off x="3563888" y="3361556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58776-73ED-AD40-8296-351A8D798487}"/>
              </a:ext>
            </a:extLst>
          </p:cNvPr>
          <p:cNvSpPr txBox="1"/>
          <p:nvPr/>
        </p:nvSpPr>
        <p:spPr>
          <a:xfrm>
            <a:off x="3898602" y="3433564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E4E4F-F115-B748-822A-2D141E7FAD66}"/>
              </a:ext>
            </a:extLst>
          </p:cNvPr>
          <p:cNvSpPr/>
          <p:nvPr/>
        </p:nvSpPr>
        <p:spPr>
          <a:xfrm>
            <a:off x="3995936" y="3965016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1A88-3784-FE45-8BB1-CAA096752AC0}"/>
              </a:ext>
            </a:extLst>
          </p:cNvPr>
          <p:cNvSpPr/>
          <p:nvPr/>
        </p:nvSpPr>
        <p:spPr>
          <a:xfrm>
            <a:off x="1043608" y="3550868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55A3-A653-1F4D-846C-357178666394}"/>
              </a:ext>
            </a:extLst>
          </p:cNvPr>
          <p:cNvSpPr/>
          <p:nvPr/>
        </p:nvSpPr>
        <p:spPr>
          <a:xfrm>
            <a:off x="6948264" y="340874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9D1436-EDA4-6541-B305-B5E14374A925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1979712" y="3802896"/>
            <a:ext cx="1584176" cy="526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16E5B-1588-144B-A11D-D7C5511B6AC4}"/>
              </a:ext>
            </a:extLst>
          </p:cNvPr>
          <p:cNvSpPr/>
          <p:nvPr/>
        </p:nvSpPr>
        <p:spPr>
          <a:xfrm>
            <a:off x="1763688" y="4340783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读者</a:t>
            </a:r>
            <a:r>
              <a:rPr lang="zh-CN" altLang="en-US" b="1">
                <a:latin typeface="Courier" pitchFamily="2" charset="0"/>
              </a:rPr>
              <a:t>可以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9B0DD1-989B-D448-A58B-1B79AA89AB07}"/>
              </a:ext>
            </a:extLst>
          </p:cNvPr>
          <p:cNvSpPr/>
          <p:nvPr/>
        </p:nvSpPr>
        <p:spPr>
          <a:xfrm>
            <a:off x="5580112" y="4302260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写者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74BD82-E7FC-1F49-A61E-F41A9B0981D7}"/>
              </a:ext>
            </a:extLst>
          </p:cNvPr>
          <p:cNvCxnSpPr>
            <a:cxnSpLocks/>
            <a:stCxn id="18" idx="2"/>
            <a:endCxn id="13" idx="3"/>
          </p:cNvCxnSpPr>
          <p:nvPr/>
        </p:nvCxnSpPr>
        <p:spPr>
          <a:xfrm flipH="1">
            <a:off x="5364088" y="3869000"/>
            <a:ext cx="1584176" cy="460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4ABB7B-BDF7-EF4D-B9DC-95A858932D93}"/>
              </a:ext>
            </a:extLst>
          </p:cNvPr>
          <p:cNvSpPr/>
          <p:nvPr/>
        </p:nvSpPr>
        <p:spPr>
          <a:xfrm>
            <a:off x="5508104" y="3773689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F60BA2-E937-074E-BF47-013BEC1FCBD1}"/>
              </a:ext>
            </a:extLst>
          </p:cNvPr>
          <p:cNvSpPr/>
          <p:nvPr/>
        </p:nvSpPr>
        <p:spPr>
          <a:xfrm>
            <a:off x="5709359" y="4987114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7D4F6-BF2E-6844-BA77-7F3CA1931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8187-2CE8-0F4E-9C0A-43005474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148</a:t>
            </a:fld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4BFDD-F062-374A-BD06-EC13E2174A74}"/>
              </a:ext>
            </a:extLst>
          </p:cNvPr>
          <p:cNvSpPr/>
          <p:nvPr/>
        </p:nvSpPr>
        <p:spPr>
          <a:xfrm>
            <a:off x="1651228" y="290666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使用reader_lock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72542-712F-3D46-BA57-4F5C9C022A95}"/>
              </a:ext>
            </a:extLst>
          </p:cNvPr>
          <p:cNvSpPr/>
          <p:nvPr/>
        </p:nvSpPr>
        <p:spPr>
          <a:xfrm>
            <a:off x="5290814" y="290666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使用writer_lock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116424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9BF94-9EF9-7E4A-A247-A12D7E7B4B14}"/>
              </a:ext>
            </a:extLst>
          </p:cNvPr>
          <p:cNvSpPr/>
          <p:nvPr/>
        </p:nvSpPr>
        <p:spPr>
          <a:xfrm>
            <a:off x="1187624" y="117643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互斥锁：所有的线程均互斥，同一时刻只能有一个线程进入临界区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1094A-696F-1B4D-ADC2-2F56364F8AC2}"/>
              </a:ext>
            </a:extLst>
          </p:cNvPr>
          <p:cNvSpPr/>
          <p:nvPr/>
        </p:nvSpPr>
        <p:spPr>
          <a:xfrm>
            <a:off x="1187624" y="175467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对于部分只读取共享数据的线程过于严厉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269C7-752C-6045-8591-71A71E7F5FDA}"/>
              </a:ext>
            </a:extLst>
          </p:cNvPr>
          <p:cNvSpPr/>
          <p:nvPr/>
        </p:nvSpPr>
        <p:spPr>
          <a:xfrm>
            <a:off x="1023020" y="2362496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读写锁：</a:t>
            </a:r>
            <a:r>
              <a:rPr lang="zh-CN" altLang="en-CN"/>
              <a:t>区分</a:t>
            </a:r>
            <a:r>
              <a:rPr lang="zh-CN" altLang="en-US"/>
              <a:t>读者与写者，允许读者之间并行，读者与写者之间互斥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36BF1-6EC4-2F48-8DC3-C2280CA72D9A}"/>
              </a:ext>
            </a:extLst>
          </p:cNvPr>
          <p:cNvSpPr/>
          <p:nvPr/>
        </p:nvSpPr>
        <p:spPr>
          <a:xfrm>
            <a:off x="3563888" y="3361556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58776-73ED-AD40-8296-351A8D798487}"/>
              </a:ext>
            </a:extLst>
          </p:cNvPr>
          <p:cNvSpPr txBox="1"/>
          <p:nvPr/>
        </p:nvSpPr>
        <p:spPr>
          <a:xfrm>
            <a:off x="3898602" y="3433564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1A88-3784-FE45-8BB1-CAA096752AC0}"/>
              </a:ext>
            </a:extLst>
          </p:cNvPr>
          <p:cNvSpPr/>
          <p:nvPr/>
        </p:nvSpPr>
        <p:spPr>
          <a:xfrm>
            <a:off x="1043608" y="3550868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55A3-A653-1F4D-846C-357178666394}"/>
              </a:ext>
            </a:extLst>
          </p:cNvPr>
          <p:cNvSpPr/>
          <p:nvPr/>
        </p:nvSpPr>
        <p:spPr>
          <a:xfrm>
            <a:off x="6948264" y="340874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9D1436-EDA4-6541-B305-B5E14374A925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1979712" y="3802896"/>
            <a:ext cx="1584176" cy="526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16E5B-1588-144B-A11D-D7C5511B6AC4}"/>
              </a:ext>
            </a:extLst>
          </p:cNvPr>
          <p:cNvSpPr/>
          <p:nvPr/>
        </p:nvSpPr>
        <p:spPr>
          <a:xfrm>
            <a:off x="1763688" y="4340783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读者</a:t>
            </a:r>
            <a:r>
              <a:rPr lang="zh-CN" altLang="en-US" b="1" dirty="0">
                <a:latin typeface="Courier" pitchFamily="2" charset="0"/>
              </a:rPr>
              <a:t>不能</a:t>
            </a:r>
            <a:r>
              <a:rPr lang="zh-CN" altLang="en-US" dirty="0"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9B0DD1-989B-D448-A58B-1B79AA89AB07}"/>
              </a:ext>
            </a:extLst>
          </p:cNvPr>
          <p:cNvSpPr/>
          <p:nvPr/>
        </p:nvSpPr>
        <p:spPr>
          <a:xfrm>
            <a:off x="5580112" y="4302260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写者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74BD82-E7FC-1F49-A61E-F41A9B0981D7}"/>
              </a:ext>
            </a:extLst>
          </p:cNvPr>
          <p:cNvCxnSpPr>
            <a:cxnSpLocks/>
            <a:stCxn id="18" idx="2"/>
            <a:endCxn id="13" idx="3"/>
          </p:cNvCxnSpPr>
          <p:nvPr/>
        </p:nvCxnSpPr>
        <p:spPr>
          <a:xfrm flipH="1">
            <a:off x="5364088" y="3869000"/>
            <a:ext cx="1584176" cy="460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D8896B1-F498-9945-9181-B2D20F7F3F03}"/>
              </a:ext>
            </a:extLst>
          </p:cNvPr>
          <p:cNvSpPr/>
          <p:nvPr/>
        </p:nvSpPr>
        <p:spPr>
          <a:xfrm>
            <a:off x="3983311" y="3934540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EEA0D4-B300-E549-87F6-D2A99F10B676}"/>
              </a:ext>
            </a:extLst>
          </p:cNvPr>
          <p:cNvSpPr/>
          <p:nvPr/>
        </p:nvSpPr>
        <p:spPr>
          <a:xfrm>
            <a:off x="5508104" y="3773689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B29205-ACB4-2549-9390-7BDA79E70AE4}"/>
              </a:ext>
            </a:extLst>
          </p:cNvPr>
          <p:cNvSpPr/>
          <p:nvPr/>
        </p:nvSpPr>
        <p:spPr>
          <a:xfrm>
            <a:off x="1791216" y="3714467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AAE7C-2FB2-D34B-BC97-312B21BC390A}"/>
              </a:ext>
            </a:extLst>
          </p:cNvPr>
          <p:cNvSpPr/>
          <p:nvPr/>
        </p:nvSpPr>
        <p:spPr>
          <a:xfrm>
            <a:off x="5705172" y="4969424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89980-0F90-D842-8835-F71E058F0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6DAD5-11DC-1C44-8538-40583B8C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149</a:t>
            </a:fld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9655E-F3F2-F648-A481-27149456C5F0}"/>
              </a:ext>
            </a:extLst>
          </p:cNvPr>
          <p:cNvSpPr/>
          <p:nvPr/>
        </p:nvSpPr>
        <p:spPr>
          <a:xfrm>
            <a:off x="1651228" y="290666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使用reader_lock</a:t>
            </a:r>
            <a:endParaRPr lang="en-C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A6B2DE-6EAE-FF42-AA20-13B7E5FA14FF}"/>
              </a:ext>
            </a:extLst>
          </p:cNvPr>
          <p:cNvSpPr/>
          <p:nvPr/>
        </p:nvSpPr>
        <p:spPr>
          <a:xfrm>
            <a:off x="5290814" y="290666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使用writer_lock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0196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8CE74-3CDE-42D1-B3BC-6EFF4026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AB6ED-8E3F-4CF5-9A11-48E660FA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将“内存数组”的名称记为 </a:t>
            </a:r>
            <a:r>
              <a:rPr lang="en-US" altLang="zh-CN" dirty="0">
                <a:solidFill>
                  <a:srgbClr val="BE384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US" dirty="0"/>
              <a:t>若</a:t>
            </a:r>
            <a:r>
              <a:rPr lang="en-US" altLang="zh-CN" dirty="0" err="1">
                <a:solidFill>
                  <a:srgbClr val="BE384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zh-CN" altLang="en-US" dirty="0"/>
              <a:t>为要访问的内存地址，</a:t>
            </a:r>
            <a:br>
              <a:rPr lang="en-US" altLang="zh-CN" dirty="0"/>
            </a:br>
            <a:r>
              <a:rPr lang="en-US" altLang="zh-CN" dirty="0">
                <a:solidFill>
                  <a:srgbClr val="BE384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M[</a:t>
            </a:r>
            <a:r>
              <a:rPr lang="en-US" altLang="zh-CN" dirty="0" err="1">
                <a:solidFill>
                  <a:srgbClr val="BE384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altLang="zh-CN" dirty="0">
                <a:solidFill>
                  <a:srgbClr val="BE384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zh-CN" altLang="en-US" dirty="0"/>
              <a:t>即为由</a:t>
            </a:r>
            <a:r>
              <a:rPr lang="en-US" altLang="zh-CN" dirty="0" err="1">
                <a:solidFill>
                  <a:srgbClr val="BE384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zh-CN" altLang="en-US" dirty="0"/>
              <a:t>开始的内存单元的内容</a:t>
            </a:r>
            <a:endParaRPr lang="en-US" altLang="zh-CN" dirty="0"/>
          </a:p>
          <a:p>
            <a:pPr lvl="2"/>
            <a:r>
              <a:rPr lang="en-US" altLang="zh-CN" dirty="0" err="1"/>
              <a:t>addr</a:t>
            </a:r>
            <a:r>
              <a:rPr lang="zh-CN" altLang="en-US" dirty="0"/>
              <a:t> 在这里被用作“内存数组”的索引</a:t>
            </a:r>
            <a:endParaRPr lang="en-US" altLang="zh-CN" dirty="0"/>
          </a:p>
          <a:p>
            <a:pPr lvl="1"/>
            <a:r>
              <a:rPr lang="zh-CN" altLang="en-US" dirty="0"/>
              <a:t>内存单元的大小由上下文决定</a:t>
            </a:r>
            <a:endParaRPr lang="en-US" altLang="zh-CN" dirty="0"/>
          </a:p>
          <a:p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zh-CN" altLang="en-US" dirty="0"/>
              <a:t>的具体格式由</a:t>
            </a:r>
            <a:r>
              <a:rPr lang="zh-CN" altLang="en-US" dirty="0">
                <a:solidFill>
                  <a:srgbClr val="C00000"/>
                </a:solidFill>
              </a:rPr>
              <a:t>寻址模式</a:t>
            </a:r>
            <a:r>
              <a:rPr lang="zh-CN" altLang="en-US" dirty="0"/>
              <a:t>决定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0D718D-5FD7-4A8A-803B-384A8B1A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2456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988A-F84A-6B44-AADF-D420DAA1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同步</a:t>
            </a:r>
            <a:r>
              <a:rPr lang="zh-CN" altLang="en-US" dirty="0"/>
              <a:t>带来的问题：死锁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85DA9-71A6-EF41-9ED7-4CA1D8B23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BAD7F-005F-2147-A9BC-4907C12A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150</a:t>
            </a:fld>
            <a:endParaRPr lang="zh-CN" altLang="en-US"/>
          </a:p>
        </p:txBody>
      </p:sp>
      <p:pic>
        <p:nvPicPr>
          <p:cNvPr id="5" name="图片 4" descr="deadlock.jpg">
            <a:extLst>
              <a:ext uri="{FF2B5EF4-FFF2-40B4-BE49-F238E27FC236}">
                <a16:creationId xmlns:a16="http://schemas.microsoft.com/office/drawing/2014/main" id="{6FCC2A20-AA5F-AD4E-8259-D48159F4D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3" b="16594"/>
          <a:stretch/>
        </p:blipFill>
        <p:spPr>
          <a:xfrm>
            <a:off x="827584" y="592090"/>
            <a:ext cx="7237382" cy="29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93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</a:t>
            </a:r>
            <a:endParaRPr lang="en-CN"/>
          </a:p>
        </p:txBody>
      </p:sp>
      <p:pic>
        <p:nvPicPr>
          <p:cNvPr id="5" name="Picture 4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7381DA60-6C45-C543-AF4D-0B01D2966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93404"/>
            <a:ext cx="1369030" cy="6436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6F74E-67BA-0F47-A582-8BE509BD14DA}"/>
              </a:ext>
            </a:extLst>
          </p:cNvPr>
          <p:cNvCxnSpPr>
            <a:cxnSpLocks/>
          </p:cNvCxnSpPr>
          <p:nvPr/>
        </p:nvCxnSpPr>
        <p:spPr>
          <a:xfrm>
            <a:off x="539552" y="1993404"/>
            <a:ext cx="9361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225A7C-4A65-174C-B2F3-A4DD1E039852}"/>
              </a:ext>
            </a:extLst>
          </p:cNvPr>
          <p:cNvCxnSpPr>
            <a:cxnSpLocks/>
          </p:cNvCxnSpPr>
          <p:nvPr/>
        </p:nvCxnSpPr>
        <p:spPr>
          <a:xfrm>
            <a:off x="1475656" y="1196924"/>
            <a:ext cx="0" cy="8440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17B9E2-3A7B-4843-B415-CE99D0AD91C7}"/>
              </a:ext>
            </a:extLst>
          </p:cNvPr>
          <p:cNvCxnSpPr>
            <a:cxnSpLocks/>
          </p:cNvCxnSpPr>
          <p:nvPr/>
        </p:nvCxnSpPr>
        <p:spPr>
          <a:xfrm>
            <a:off x="2952259" y="1196924"/>
            <a:ext cx="0" cy="7709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6BCCDF-EF95-2741-A54A-E485F210D9AE}"/>
              </a:ext>
            </a:extLst>
          </p:cNvPr>
          <p:cNvCxnSpPr>
            <a:cxnSpLocks/>
          </p:cNvCxnSpPr>
          <p:nvPr/>
        </p:nvCxnSpPr>
        <p:spPr>
          <a:xfrm>
            <a:off x="539552" y="3481118"/>
            <a:ext cx="9361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AE5D5910-42B3-EB46-81B7-F802EC280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33190" y="1642278"/>
            <a:ext cx="1369030" cy="643667"/>
          </a:xfrm>
          <a:prstGeom prst="rect">
            <a:avLst/>
          </a:prstGeom>
        </p:spPr>
      </p:pic>
      <p:pic>
        <p:nvPicPr>
          <p:cNvPr id="27" name="Picture 26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6A5DDA36-41ED-334D-849C-882594BE37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1356" y="2731299"/>
            <a:ext cx="1369030" cy="643667"/>
          </a:xfrm>
          <a:prstGeom prst="rect">
            <a:avLst/>
          </a:prstGeom>
        </p:spPr>
      </p:pic>
      <p:pic>
        <p:nvPicPr>
          <p:cNvPr id="29" name="Picture 28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8441C00D-F967-E647-8CFD-891E3A003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7070" y="3070437"/>
            <a:ext cx="1369030" cy="64366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56502F-A376-6540-AC2C-0F0FAE6C6316}"/>
              </a:ext>
            </a:extLst>
          </p:cNvPr>
          <p:cNvCxnSpPr>
            <a:cxnSpLocks/>
          </p:cNvCxnSpPr>
          <p:nvPr/>
        </p:nvCxnSpPr>
        <p:spPr>
          <a:xfrm>
            <a:off x="1468294" y="3433564"/>
            <a:ext cx="0" cy="8440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C5B724-E5F7-C641-A1A8-1FB798CF8197}"/>
              </a:ext>
            </a:extLst>
          </p:cNvPr>
          <p:cNvCxnSpPr>
            <a:cxnSpLocks/>
          </p:cNvCxnSpPr>
          <p:nvPr/>
        </p:nvCxnSpPr>
        <p:spPr>
          <a:xfrm>
            <a:off x="2952259" y="1921396"/>
            <a:ext cx="61162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AC1A5F-24F9-CC44-9841-BBD4DFB0FE0A}"/>
              </a:ext>
            </a:extLst>
          </p:cNvPr>
          <p:cNvCxnSpPr>
            <a:cxnSpLocks/>
          </p:cNvCxnSpPr>
          <p:nvPr/>
        </p:nvCxnSpPr>
        <p:spPr>
          <a:xfrm>
            <a:off x="3064656" y="3361556"/>
            <a:ext cx="0" cy="8440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9B3A9E-C55A-F444-8CA9-6AE7A963A1AC}"/>
              </a:ext>
            </a:extLst>
          </p:cNvPr>
          <p:cNvCxnSpPr>
            <a:cxnSpLocks/>
          </p:cNvCxnSpPr>
          <p:nvPr/>
        </p:nvCxnSpPr>
        <p:spPr>
          <a:xfrm>
            <a:off x="3064656" y="3396365"/>
            <a:ext cx="4992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A708406-1C33-6A4F-A983-3E1D70E0FB4D}"/>
              </a:ext>
            </a:extLst>
          </p:cNvPr>
          <p:cNvSpPr/>
          <p:nvPr/>
        </p:nvSpPr>
        <p:spPr>
          <a:xfrm>
            <a:off x="1200266" y="4425901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/>
              <a:t>十字路口的“困境”</a:t>
            </a:r>
            <a:endParaRPr lang="en-US" altLang="zh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94E6F2-B919-4445-A567-C2BC174E590F}"/>
              </a:ext>
            </a:extLst>
          </p:cNvPr>
          <p:cNvSpPr/>
          <p:nvPr/>
        </p:nvSpPr>
        <p:spPr>
          <a:xfrm>
            <a:off x="4564394" y="853862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>
                <a:latin typeface="Courier" pitchFamily="2" charset="0"/>
              </a:rPr>
              <a:t>void proc_A(void)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void proc_B(void)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A2116D-4EED-764B-96C4-3C81E2D92818}"/>
              </a:ext>
            </a:extLst>
          </p:cNvPr>
          <p:cNvSpPr/>
          <p:nvPr/>
        </p:nvSpPr>
        <p:spPr>
          <a:xfrm>
            <a:off x="5297729" y="4425901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dirty="0"/>
              <a:t>T1</a:t>
            </a:r>
            <a:r>
              <a:rPr lang="zh-CN" altLang="en-US" dirty="0"/>
              <a:t>时刻的死锁</a:t>
            </a:r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820F0-1F40-CF4F-ABF0-D776AD64C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D32A9-F5FA-754D-9DB1-F55FB50A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236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死锁产生的原因</a:t>
            </a:r>
            <a:endParaRPr lang="en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94E6F2-B919-4445-A567-C2BC174E590F}"/>
              </a:ext>
            </a:extLst>
          </p:cNvPr>
          <p:cNvSpPr/>
          <p:nvPr/>
        </p:nvSpPr>
        <p:spPr>
          <a:xfrm>
            <a:off x="5297729" y="900168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void proc_A(void)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CN" sz="1400" dirty="0">
                <a:latin typeface="Courier" pitchFamily="2" charset="0"/>
              </a:rPr>
              <a:t>void proc_B(void)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A2116D-4EED-764B-96C4-3C81E2D92818}"/>
              </a:ext>
            </a:extLst>
          </p:cNvPr>
          <p:cNvSpPr/>
          <p:nvPr/>
        </p:nvSpPr>
        <p:spPr>
          <a:xfrm>
            <a:off x="6031064" y="4513684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/>
              <a:t>T1</a:t>
            </a:r>
            <a:r>
              <a:rPr lang="zh-CN" altLang="en-US"/>
              <a:t>时刻的死锁</a:t>
            </a:r>
            <a:endParaRPr lang="en-US" altLang="zh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04B6E-CE71-014D-95C8-47C85402DA8D}"/>
              </a:ext>
            </a:extLst>
          </p:cNvPr>
          <p:cNvSpPr/>
          <p:nvPr/>
        </p:nvSpPr>
        <p:spPr>
          <a:xfrm>
            <a:off x="558592" y="1361050"/>
            <a:ext cx="3960440" cy="317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互斥访问</a:t>
            </a:r>
            <a:endParaRPr lang="en-US" altLang="zh-CN" sz="2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持有并等待</a:t>
            </a:r>
            <a:endParaRPr lang="en-US" altLang="zh-CN" sz="2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资源非抢占</a:t>
            </a:r>
            <a:endParaRPr lang="en-US" altLang="zh-CN" sz="2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循环等待</a:t>
            </a:r>
            <a:endParaRPr lang="en-US" altLang="zh-CN" sz="2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F8D53-5F63-D440-AC50-89607914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14D89-4CE8-4A48-BBF7-2544B36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152</a:t>
            </a:fld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ADB72-0B1E-1445-9DAD-D6C9F00FCD8A}"/>
              </a:ext>
            </a:extLst>
          </p:cNvPr>
          <p:cNvSpPr/>
          <p:nvPr/>
        </p:nvSpPr>
        <p:spPr>
          <a:xfrm>
            <a:off x="899592" y="457989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 dirty="0"/>
              <a:t>A</a:t>
            </a:r>
            <a:r>
              <a:rPr lang="zh-CN" altLang="en-CN" dirty="0"/>
              <a:t>等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等</a:t>
            </a:r>
            <a:r>
              <a:rPr lang="en-US" altLang="zh-CN" dirty="0"/>
              <a:t>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438478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检测死锁与恢复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51FD9-8C72-A842-AE25-4803AAC59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6" y="1245061"/>
            <a:ext cx="8229600" cy="1914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AF2981-0DB8-A14A-9F6B-EE00721F9E8A}"/>
              </a:ext>
            </a:extLst>
          </p:cNvPr>
          <p:cNvSpPr/>
          <p:nvPr/>
        </p:nvSpPr>
        <p:spPr>
          <a:xfrm>
            <a:off x="1979712" y="3150075"/>
            <a:ext cx="1338828" cy="562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/>
              <a:t>资源分配图</a:t>
            </a:r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4BBAD-BA7B-F443-83B0-9C1EF5D1794F}"/>
              </a:ext>
            </a:extLst>
          </p:cNvPr>
          <p:cNvSpPr/>
          <p:nvPr/>
        </p:nvSpPr>
        <p:spPr>
          <a:xfrm>
            <a:off x="363885" y="4248324"/>
            <a:ext cx="2954655" cy="562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/>
              <a:t>如何恢复？打破循环等待！</a:t>
            </a:r>
            <a:endParaRPr lang="en-US" altLang="zh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AA09DC-B39F-B24C-AE66-0591D4474F2C}"/>
              </a:ext>
            </a:extLst>
          </p:cNvPr>
          <p:cNvSpPr/>
          <p:nvPr/>
        </p:nvSpPr>
        <p:spPr>
          <a:xfrm>
            <a:off x="3666444" y="3694327"/>
            <a:ext cx="4294765" cy="167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直接</a:t>
            </a:r>
            <a:r>
              <a:rPr lang="en-US" altLang="zh-CN" dirty="0"/>
              <a:t>kill</a:t>
            </a:r>
            <a:r>
              <a:rPr lang="zh-CN" altLang="en-US" dirty="0"/>
              <a:t>所有循环中的线程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Kill</a:t>
            </a:r>
            <a:r>
              <a:rPr lang="zh-CN" altLang="en-US" dirty="0"/>
              <a:t>一个，看有没有环，有的话继续</a:t>
            </a:r>
            <a:r>
              <a:rPr lang="en-US" altLang="zh-CN" dirty="0"/>
              <a:t>kill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全部回滚到之前的某一状态</a:t>
            </a: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9E12B-FF10-F644-A1A8-682923C02A2E}"/>
              </a:ext>
            </a:extLst>
          </p:cNvPr>
          <p:cNvSpPr/>
          <p:nvPr/>
        </p:nvSpPr>
        <p:spPr>
          <a:xfrm>
            <a:off x="3204178" y="108025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找到环：循环等待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D2464-97BC-1B45-AD54-A1100D049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A275D-7C21-9041-97FC-D9D3EAE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5909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死锁避免：银行家算法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078BD-F7DC-564F-93C6-5083676195A6}"/>
              </a:ext>
            </a:extLst>
          </p:cNvPr>
          <p:cNvSpPr/>
          <p:nvPr/>
        </p:nvSpPr>
        <p:spPr>
          <a:xfrm>
            <a:off x="1079612" y="1141341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死锁避免：运行时检查是否会出现死锁</a:t>
            </a: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7734A-96D5-5A48-B72F-E7C52729FC6A}"/>
              </a:ext>
            </a:extLst>
          </p:cNvPr>
          <p:cNvSpPr/>
          <p:nvPr/>
        </p:nvSpPr>
        <p:spPr>
          <a:xfrm>
            <a:off x="616766" y="1705372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银行家算法的核心：</a:t>
            </a: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5259F-EAFC-3E44-9D42-D5C11B3E0752}"/>
              </a:ext>
            </a:extLst>
          </p:cNvPr>
          <p:cNvSpPr/>
          <p:nvPr/>
        </p:nvSpPr>
        <p:spPr>
          <a:xfrm>
            <a:off x="899592" y="2288878"/>
            <a:ext cx="6536457" cy="2461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CN" sz="2000" dirty="0"/>
              <a:t>所有</a:t>
            </a:r>
            <a:r>
              <a:rPr lang="zh-CN" altLang="en-US" sz="2000" dirty="0"/>
              <a:t>线程获取资源需要通过</a:t>
            </a:r>
            <a:r>
              <a:rPr lang="zh-CN" altLang="en-US" sz="2000" b="1" dirty="0"/>
              <a:t>管理者</a:t>
            </a:r>
            <a:r>
              <a:rPr lang="zh-CN" altLang="en-US" sz="2000" dirty="0"/>
              <a:t>同意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管理者</a:t>
            </a:r>
            <a:r>
              <a:rPr lang="zh-CN" altLang="en-US" sz="2000" b="1" dirty="0"/>
              <a:t>预演</a:t>
            </a:r>
            <a:r>
              <a:rPr lang="zh-CN" altLang="en-US" sz="2000" dirty="0"/>
              <a:t>会不会造成死锁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zh-CN" altLang="en-US" sz="2000" dirty="0"/>
              <a:t>如果会造成：阻塞线程，下次再给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zh-CN" altLang="en-US" sz="2000" dirty="0"/>
              <a:t>如果不会造成：给线程该资源</a:t>
            </a:r>
            <a:endParaRPr lang="en-US" altLang="zh-C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76D8A-96F4-0944-9269-5114212A0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1F19B-597C-9C4A-8216-32298C05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349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死锁避免：银行家算法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078BD-F7DC-564F-93C6-5083676195A6}"/>
              </a:ext>
            </a:extLst>
          </p:cNvPr>
          <p:cNvSpPr/>
          <p:nvPr/>
        </p:nvSpPr>
        <p:spPr>
          <a:xfrm>
            <a:off x="1079612" y="1141341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如何</a:t>
            </a:r>
            <a:r>
              <a:rPr lang="zh-CN" altLang="en-US" b="1"/>
              <a:t>预演判断</a:t>
            </a:r>
            <a:r>
              <a:rPr lang="zh-CN" altLang="en-US"/>
              <a:t>？将系统划分为两个状态</a:t>
            </a: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7734A-96D5-5A48-B72F-E7C52729FC6A}"/>
              </a:ext>
            </a:extLst>
          </p:cNvPr>
          <p:cNvSpPr/>
          <p:nvPr/>
        </p:nvSpPr>
        <p:spPr>
          <a:xfrm>
            <a:off x="827584" y="2399041"/>
            <a:ext cx="2232248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安全状态</a:t>
            </a:r>
            <a:endParaRPr lang="en-US" altLang="zh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DBF98-3BEF-6B47-8149-1D0863127C4A}"/>
              </a:ext>
            </a:extLst>
          </p:cNvPr>
          <p:cNvSpPr/>
          <p:nvPr/>
        </p:nvSpPr>
        <p:spPr>
          <a:xfrm>
            <a:off x="470003" y="3524669"/>
            <a:ext cx="2232248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非安全状态</a:t>
            </a:r>
            <a:endParaRPr lang="en-US" altLang="zh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3F2C9-1E2B-A949-8FEE-0C57081A3F50}"/>
              </a:ext>
            </a:extLst>
          </p:cNvPr>
          <p:cNvSpPr/>
          <p:nvPr/>
        </p:nvSpPr>
        <p:spPr>
          <a:xfrm>
            <a:off x="683568" y="1818012"/>
            <a:ext cx="5869632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对于一组线程</a:t>
            </a:r>
            <a:r>
              <a:rPr lang="en-US" altLang="zh-CN" dirty="0"/>
              <a:t> {P1, P2, ... , </a:t>
            </a:r>
            <a:r>
              <a:rPr lang="en-US" altLang="zh-CN" dirty="0" err="1"/>
              <a:t>Pn</a:t>
            </a:r>
            <a:r>
              <a:rPr lang="en-US" altLang="zh-CN" dirty="0"/>
              <a:t>}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C9DADB-159A-D641-A572-C12C675AD55C}"/>
              </a:ext>
            </a:extLst>
          </p:cNvPr>
          <p:cNvSpPr/>
          <p:nvPr/>
        </p:nvSpPr>
        <p:spPr>
          <a:xfrm>
            <a:off x="809603" y="2943908"/>
            <a:ext cx="7992888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能找出至少一个执行序列，如</a:t>
            </a:r>
            <a:r>
              <a:rPr lang="en-US" altLang="zh-CN" dirty="0"/>
              <a:t>P2-&gt;P1-&gt;P5...</a:t>
            </a:r>
            <a:r>
              <a:rPr lang="zh-CN" altLang="en-US" dirty="0"/>
              <a:t>让所有线程需求得到满足</a:t>
            </a:r>
            <a:endParaRPr lang="en-US" altLang="zh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93FC50-A69C-804D-8EBE-C2F8EBB1E9AE}"/>
              </a:ext>
            </a:extLst>
          </p:cNvPr>
          <p:cNvSpPr/>
          <p:nvPr/>
        </p:nvSpPr>
        <p:spPr>
          <a:xfrm>
            <a:off x="1259632" y="4069536"/>
            <a:ext cx="396044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不能找出这个序列，必定会导致死锁</a:t>
            </a:r>
            <a:endParaRPr lang="en-US" altLang="zh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1E2BF2-2B7B-3849-8DB3-D54BD89E3DEA}"/>
              </a:ext>
            </a:extLst>
          </p:cNvPr>
          <p:cNvSpPr/>
          <p:nvPr/>
        </p:nvSpPr>
        <p:spPr>
          <a:xfrm>
            <a:off x="1079612" y="4794670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银行家算法：保证系统一直处于</a:t>
            </a:r>
            <a:r>
              <a:rPr lang="zh-CN" altLang="en-US" b="1"/>
              <a:t>安全状态</a:t>
            </a:r>
            <a:r>
              <a:rPr lang="zh-CN" altLang="en-US"/>
              <a:t>，且按照这个序列执行</a:t>
            </a:r>
            <a:endParaRPr lang="en-US" altLang="zh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6BD4D-E7F7-B14F-9262-CDB44F5C7991}"/>
              </a:ext>
            </a:extLst>
          </p:cNvPr>
          <p:cNvSpPr/>
          <p:nvPr/>
        </p:nvSpPr>
        <p:spPr>
          <a:xfrm>
            <a:off x="5207929" y="4213909"/>
            <a:ext cx="2376264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安全性检查算法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EF973C-845D-A94A-BD44-33019434FEC3}"/>
              </a:ext>
            </a:extLst>
          </p:cNvPr>
          <p:cNvCxnSpPr>
            <a:cxnSpLocks/>
          </p:cNvCxnSpPr>
          <p:nvPr/>
        </p:nvCxnSpPr>
        <p:spPr>
          <a:xfrm flipH="1">
            <a:off x="5436097" y="4622098"/>
            <a:ext cx="288031" cy="19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53AE7-F5A4-6145-8BFA-BC2CC209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B238-BABC-0F4D-BB12-F2973A21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275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银行家算法：安全性检查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078BD-F7DC-564F-93C6-5083676195A6}"/>
              </a:ext>
            </a:extLst>
          </p:cNvPr>
          <p:cNvSpPr/>
          <p:nvPr/>
        </p:nvSpPr>
        <p:spPr>
          <a:xfrm>
            <a:off x="539552" y="1345332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四个数据结构：</a:t>
            </a:r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35AFD-3214-7544-AA7E-543B5094AFA0}"/>
              </a:ext>
            </a:extLst>
          </p:cNvPr>
          <p:cNvSpPr/>
          <p:nvPr/>
        </p:nvSpPr>
        <p:spPr>
          <a:xfrm>
            <a:off x="899592" y="2145341"/>
            <a:ext cx="6030416" cy="222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n-ea"/>
              </a:rPr>
              <a:t>全局可利用资源：Available[M]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n-ea"/>
              </a:rPr>
              <a:t>每</a:t>
            </a:r>
            <a:r>
              <a:rPr lang="zh-CN" altLang="en-US" dirty="0">
                <a:latin typeface="+mn-ea"/>
              </a:rPr>
              <a:t>线程</a:t>
            </a:r>
            <a:r>
              <a:rPr lang="en-CN" dirty="0">
                <a:latin typeface="+mn-ea"/>
              </a:rPr>
              <a:t>最大需求量：Max[N][M]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n-ea"/>
              </a:rPr>
              <a:t>已分配资源：Allocation[N][M]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n-ea"/>
              </a:rPr>
              <a:t>还需要的资源：Need[N][M]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E2105-7887-5A43-B8DD-7CD81A3B9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DE6508-EB25-574D-883A-56A3E97284D3}"/>
              </a:ext>
            </a:extLst>
          </p:cNvPr>
          <p:cNvSpPr/>
          <p:nvPr/>
        </p:nvSpPr>
        <p:spPr>
          <a:xfrm>
            <a:off x="4506085" y="1500966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+mn-ea"/>
              </a:rPr>
              <a:t>M</a:t>
            </a:r>
            <a:r>
              <a:rPr lang="zh-CN" altLang="en-US" dirty="0">
                <a:latin typeface="+mn-ea"/>
              </a:rPr>
              <a:t>个资源 </a:t>
            </a:r>
            <a:r>
              <a:rPr lang="en-US" altLang="zh-CN" dirty="0">
                <a:latin typeface="+mn-ea"/>
              </a:rPr>
              <a:t>N</a:t>
            </a:r>
            <a:r>
              <a:rPr lang="zh-CN" altLang="en-US" dirty="0">
                <a:latin typeface="+mn-ea"/>
              </a:rPr>
              <a:t>个线程</a:t>
            </a:r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961F4-2BED-C24B-A400-72DB977F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996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CC7091-7523-4842-97E4-7893A93E0C0A}"/>
              </a:ext>
            </a:extLst>
          </p:cNvPr>
          <p:cNvSpPr/>
          <p:nvPr/>
        </p:nvSpPr>
        <p:spPr>
          <a:xfrm>
            <a:off x="1079612" y="4213327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某时刻系统状态</a:t>
            </a: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838503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分配给能满足其全部需求的线程</a:t>
            </a: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43F3-19C3-FE41-9C09-F40C50486A8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</a:t>
            </a: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9D2DE-010B-0E45-B7E3-6898171F3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C7C74-2EAA-924E-A69A-896CBE86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786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CC7091-7523-4842-97E4-7893A93E0C0A}"/>
              </a:ext>
            </a:extLst>
          </p:cNvPr>
          <p:cNvSpPr/>
          <p:nvPr/>
        </p:nvSpPr>
        <p:spPr>
          <a:xfrm>
            <a:off x="1079612" y="4213327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模拟</a:t>
            </a:r>
            <a:r>
              <a:rPr lang="en-US" altLang="zh-CN"/>
              <a:t>P2</a:t>
            </a:r>
            <a:r>
              <a:rPr lang="zh-CN" altLang="en-US"/>
              <a:t>执行完成</a:t>
            </a: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838503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分配给能满足其全部需求的线程</a:t>
            </a: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43F3-19C3-FE41-9C09-F40C50486A8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3C8E0-62E6-CA4C-8727-1892AE25E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53198-0887-FC4E-A40E-FA0F426F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573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accent1"/>
                          </a:solidFill>
                          <a:effectLst/>
                        </a:rPr>
                        <a:t>5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CC7091-7523-4842-97E4-7893A93E0C0A}"/>
              </a:ext>
            </a:extLst>
          </p:cNvPr>
          <p:cNvSpPr/>
          <p:nvPr/>
        </p:nvSpPr>
        <p:spPr>
          <a:xfrm>
            <a:off x="1079612" y="4213327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模拟</a:t>
            </a:r>
            <a:r>
              <a:rPr lang="en-US" altLang="zh-CN"/>
              <a:t>P1</a:t>
            </a:r>
            <a:r>
              <a:rPr lang="zh-CN" altLang="en-US"/>
              <a:t>执行完成</a:t>
            </a: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838503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分配给能满足其全部需求的线程</a:t>
            </a: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43F3-19C3-FE41-9C09-F40C50486A8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  <a:r>
              <a:rPr lang="zh-CN" altLang="en-US"/>
              <a:t> </a:t>
            </a:r>
            <a:r>
              <a:rPr lang="en-US" altLang="zh-CN"/>
              <a:t>P1</a:t>
            </a:r>
            <a:r>
              <a:rPr lang="zh-CN" altLang="en-US"/>
              <a:t> </a:t>
            </a:r>
            <a:r>
              <a:rPr lang="en-US" altLang="zh-CN"/>
              <a:t>-&gt;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49E03-0AAB-5C42-82C3-64FFA193F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3038E-40D6-764B-8C91-0AEEE500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303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5094C-8F1F-4052-8DFA-BB95055F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C42E9-C5EF-4856-AAB5-14290359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寻址模式是表示内存地址的表达式</a:t>
            </a:r>
            <a:endParaRPr lang="en-US" altLang="zh-CN" dirty="0"/>
          </a:p>
          <a:p>
            <a:pPr lvl="1"/>
            <a:r>
              <a:rPr lang="zh-CN" altLang="en-US" dirty="0"/>
              <a:t>基地址模式（索引寻址）</a:t>
            </a:r>
            <a:endParaRPr lang="en-US" altLang="zh-CN" dirty="0"/>
          </a:p>
          <a:p>
            <a:pPr lvl="2"/>
            <a:r>
              <a:rPr lang="en-US" altLang="zh-CN" dirty="0"/>
              <a:t>[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b</a:t>
            </a:r>
            <a:r>
              <a:rPr lang="en-US" altLang="zh-CN" dirty="0"/>
              <a:t>]</a:t>
            </a:r>
          </a:p>
          <a:p>
            <a:pPr lvl="1"/>
            <a:r>
              <a:rPr lang="zh-CN" altLang="en-US" dirty="0"/>
              <a:t>基地址加偏移量模式（偏移量寻址）</a:t>
            </a:r>
            <a:endParaRPr lang="en-US" altLang="zh-CN" dirty="0"/>
          </a:p>
          <a:p>
            <a:pPr lvl="2"/>
            <a:r>
              <a:rPr lang="en-US" altLang="zh-CN" dirty="0"/>
              <a:t>[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b</a:t>
            </a:r>
            <a:r>
              <a:rPr lang="en-US" altLang="zh-CN" dirty="0"/>
              <a:t>, offset]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3E3132-F629-4B6F-9EA6-6810BD6D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1123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>
                          <a:solidFill>
                            <a:schemeClr val="accent1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CC7091-7523-4842-97E4-7893A93E0C0A}"/>
              </a:ext>
            </a:extLst>
          </p:cNvPr>
          <p:cNvSpPr/>
          <p:nvPr/>
        </p:nvSpPr>
        <p:spPr>
          <a:xfrm>
            <a:off x="1079612" y="4213327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模拟</a:t>
            </a:r>
            <a:r>
              <a:rPr lang="en-US" altLang="zh-CN"/>
              <a:t>P3</a:t>
            </a:r>
            <a:r>
              <a:rPr lang="zh-CN" altLang="en-US"/>
              <a:t>执行完成</a:t>
            </a: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838503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分配给能满足其全部需求的线程</a:t>
            </a: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43F3-19C3-FE41-9C09-F40C50486A8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  <a:r>
              <a:rPr lang="zh-CN" altLang="en-US"/>
              <a:t> </a:t>
            </a:r>
            <a:r>
              <a:rPr lang="en-US" altLang="zh-CN"/>
              <a:t>P1</a:t>
            </a:r>
            <a:r>
              <a:rPr lang="zh-CN" altLang="en-US"/>
              <a:t> </a:t>
            </a:r>
            <a:r>
              <a:rPr lang="en-US" altLang="zh-CN"/>
              <a:t>-&gt; P3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B8296-4838-9040-868D-F8F792F40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CE91A-D290-3542-AFAE-A5576446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650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269174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通过安全性检查：处于安全状态！</a:t>
            </a: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82FCD0-A300-4248-A4BC-17B90B5066F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  <a:r>
              <a:rPr lang="zh-CN" altLang="en-US"/>
              <a:t> </a:t>
            </a:r>
            <a:r>
              <a:rPr lang="en-US" altLang="zh-CN"/>
              <a:t>P1</a:t>
            </a:r>
            <a:r>
              <a:rPr lang="zh-CN" altLang="en-US"/>
              <a:t> </a:t>
            </a:r>
            <a:r>
              <a:rPr lang="en-US" altLang="zh-CN"/>
              <a:t>-&gt; P3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69C83-96BE-9342-83D4-2CE336D86620}"/>
              </a:ext>
            </a:extLst>
          </p:cNvPr>
          <p:cNvSpPr/>
          <p:nvPr/>
        </p:nvSpPr>
        <p:spPr>
          <a:xfrm>
            <a:off x="1220482" y="4783068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新来请求：</a:t>
            </a:r>
            <a:r>
              <a:rPr lang="en-US" altLang="zh-CN" dirty="0"/>
              <a:t>P1</a:t>
            </a:r>
            <a:r>
              <a:rPr lang="zh-CN" altLang="en-US" dirty="0"/>
              <a:t>请求资源，需要</a:t>
            </a:r>
            <a:r>
              <a:rPr lang="en-US" altLang="zh-CN" dirty="0"/>
              <a:t>A</a:t>
            </a:r>
            <a:r>
              <a:rPr lang="zh-CN" altLang="en-US" dirty="0"/>
              <a:t>资源</a:t>
            </a:r>
            <a:r>
              <a:rPr lang="en-US" altLang="zh-CN" dirty="0"/>
              <a:t>2</a:t>
            </a:r>
            <a:r>
              <a:rPr lang="zh-CN" altLang="en-US" dirty="0"/>
              <a:t>份，</a:t>
            </a:r>
            <a:r>
              <a:rPr lang="en-US" altLang="zh-CN" dirty="0"/>
              <a:t>B</a:t>
            </a:r>
            <a:r>
              <a:rPr lang="zh-CN" altLang="en-US" dirty="0"/>
              <a:t>资源</a:t>
            </a:r>
            <a:r>
              <a:rPr lang="en-US" altLang="zh-CN" dirty="0"/>
              <a:t>1</a:t>
            </a:r>
            <a:r>
              <a:rPr lang="zh-CN" altLang="en-US" dirty="0"/>
              <a:t>份</a:t>
            </a:r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BE247-BEB3-DA4F-B818-BAA0F406D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27BD9-DB59-5B4A-9CB8-CF7E85A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1192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3→1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1→0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039944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新来请求：</a:t>
            </a:r>
            <a:r>
              <a:rPr lang="en-US" altLang="zh-CN" dirty="0"/>
              <a:t>P1</a:t>
            </a:r>
            <a:r>
              <a:rPr lang="zh-CN" altLang="en-US" dirty="0"/>
              <a:t>请求资源，需要</a:t>
            </a:r>
            <a:r>
              <a:rPr lang="en-US" altLang="zh-CN" dirty="0"/>
              <a:t>A</a:t>
            </a:r>
            <a:r>
              <a:rPr lang="zh-CN" altLang="en-US" dirty="0"/>
              <a:t>资源</a:t>
            </a:r>
            <a:r>
              <a:rPr lang="en-US" altLang="zh-CN" dirty="0"/>
              <a:t>2</a:t>
            </a:r>
            <a:r>
              <a:rPr lang="zh-CN" altLang="en-US" dirty="0"/>
              <a:t>份，</a:t>
            </a:r>
            <a:r>
              <a:rPr lang="en-US" altLang="zh-CN" dirty="0"/>
              <a:t>B</a:t>
            </a:r>
            <a:r>
              <a:rPr lang="zh-CN" altLang="en-US" dirty="0"/>
              <a:t>资源</a:t>
            </a:r>
            <a:r>
              <a:rPr lang="en-US" altLang="zh-CN" dirty="0"/>
              <a:t>1</a:t>
            </a:r>
            <a:r>
              <a:rPr lang="zh-CN" altLang="en-US" dirty="0"/>
              <a:t>份</a:t>
            </a:r>
            <a:endParaRPr lang="en-US" altLang="zh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82FCD0-A300-4248-A4BC-17B90B5066F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  <a:r>
              <a:rPr lang="zh-CN" altLang="en-US"/>
              <a:t> </a:t>
            </a:r>
            <a:r>
              <a:rPr lang="en-US" altLang="zh-CN"/>
              <a:t>P1</a:t>
            </a:r>
            <a:r>
              <a:rPr lang="zh-CN" altLang="en-US"/>
              <a:t> </a:t>
            </a:r>
            <a:r>
              <a:rPr lang="en-US" altLang="zh-CN"/>
              <a:t>-&gt; P3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F06B9B-5990-994A-96DE-714CA4F17389}"/>
              </a:ext>
            </a:extLst>
          </p:cNvPr>
          <p:cNvSpPr/>
          <p:nvPr/>
        </p:nvSpPr>
        <p:spPr>
          <a:xfrm>
            <a:off x="1042628" y="4413449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 dirty="0"/>
              <a:t>假设</a:t>
            </a:r>
            <a:r>
              <a:rPr lang="zh-CN" altLang="en-US" dirty="0"/>
              <a:t>分配给它，运行安全检查：无法通过</a:t>
            </a:r>
            <a:endParaRPr lang="en-US" altLang="zh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0D527-B1C3-E549-BE4E-8390E161ACC1}"/>
              </a:ext>
            </a:extLst>
          </p:cNvPr>
          <p:cNvSpPr/>
          <p:nvPr/>
        </p:nvSpPr>
        <p:spPr>
          <a:xfrm>
            <a:off x="1079612" y="478028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</a:rPr>
              <a:t>采取行动：阻塞</a:t>
            </a:r>
            <a:r>
              <a:rPr lang="en-US" altLang="zh-CN">
                <a:solidFill>
                  <a:schemeClr val="accent1"/>
                </a:solidFill>
              </a:rPr>
              <a:t>P1</a:t>
            </a:r>
            <a:r>
              <a:rPr lang="zh-CN" altLang="en-US">
                <a:solidFill>
                  <a:schemeClr val="accent1"/>
                </a:solidFill>
              </a:rPr>
              <a:t>，保证系统维持在安全状态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AB207-87B4-2442-9975-36C440AE8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4A79A-8249-8F47-AA1A-FDA070F3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306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互斥锁实现：基于硬件原子指令</a:t>
            </a:r>
          </a:p>
        </p:txBody>
      </p:sp>
    </p:spTree>
    <p:extLst>
      <p:ext uri="{BB962C8B-B14F-4D97-AF65-F5344CB8AC3E}">
        <p14:creationId xmlns:p14="http://schemas.microsoft.com/office/powerpoint/2010/main" val="27081082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-1</a:t>
            </a:r>
            <a:r>
              <a:rPr lang="zh-CN" altLang="en-US" dirty="0"/>
              <a:t>：</a:t>
            </a:r>
            <a:r>
              <a:rPr lang="en-US" altLang="zh-CN" dirty="0"/>
              <a:t>Test-and-Set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1167517"/>
          </a:xfrm>
        </p:spPr>
        <p:txBody>
          <a:bodyPr/>
          <a:lstStyle/>
          <a:p>
            <a:r>
              <a:rPr lang="zh-CN" altLang="en-US" dirty="0"/>
              <a:t>历史</a:t>
            </a:r>
            <a:endParaRPr lang="en-US" altLang="zh-CN" dirty="0"/>
          </a:p>
          <a:p>
            <a:pPr lvl="1"/>
            <a:r>
              <a:rPr lang="en-US" altLang="zh-CN" dirty="0"/>
              <a:t>1960</a:t>
            </a:r>
            <a:r>
              <a:rPr lang="zh-CN" altLang="en-US" dirty="0"/>
              <a:t>年代初期，</a:t>
            </a:r>
            <a:r>
              <a:rPr lang="en-US" altLang="zh-CN" dirty="0"/>
              <a:t>Burroughs B5000</a:t>
            </a:r>
            <a:r>
              <a:rPr lang="zh-CN" altLang="en-US" dirty="0"/>
              <a:t>首先引入</a:t>
            </a:r>
          </a:p>
        </p:txBody>
      </p:sp>
      <p:sp>
        <p:nvSpPr>
          <p:cNvPr id="4" name="矩形 3"/>
          <p:cNvSpPr/>
          <p:nvPr/>
        </p:nvSpPr>
        <p:spPr>
          <a:xfrm>
            <a:off x="827584" y="2857500"/>
            <a:ext cx="76328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1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TestAndSet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new) {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2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old =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; // fetch old value at 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3    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 = new; // store 'new' into 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4     return old; // return the old value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5 }</a:t>
            </a:r>
            <a:endParaRPr lang="zh-CN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746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 Test-and-Set</a:t>
            </a:r>
            <a:r>
              <a:rPr lang="zh-CN" altLang="en-US" dirty="0"/>
              <a:t> 实现 </a:t>
            </a:r>
            <a:r>
              <a:rPr lang="en-US" altLang="zh-CN" dirty="0"/>
              <a:t>Spin 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45332"/>
            <a:ext cx="843528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typedef struct __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int flag;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} 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 void </a:t>
            </a:r>
            <a:r>
              <a:rPr lang="en-US" altLang="zh-CN" sz="1600" b="1" dirty="0" err="1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   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0 indicates that lock is available, 1 that it is held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    while (</a:t>
            </a:r>
            <a:r>
              <a:rPr lang="en-US" altLang="zh-CN" sz="1600" dirty="0" err="1">
                <a:solidFill>
                  <a:srgbClr val="FF26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TestAndSet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(&amp;lock-&gt;flag, 1) == 1)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spin-wait (do nothing)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15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16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17 }</a:t>
            </a:r>
            <a:endParaRPr lang="zh-CN" altLang="en-US" sz="4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3587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-2</a:t>
            </a:r>
            <a:r>
              <a:rPr lang="zh-CN" altLang="en-US" dirty="0"/>
              <a:t>：</a:t>
            </a:r>
            <a:r>
              <a:rPr lang="en-US" altLang="zh-CN" dirty="0"/>
              <a:t>Compare-and-swap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172071"/>
          </a:xfrm>
        </p:spPr>
        <p:txBody>
          <a:bodyPr/>
          <a:lstStyle/>
          <a:p>
            <a:r>
              <a:rPr lang="zh-CN" altLang="en-US" dirty="0"/>
              <a:t>另一个原子的硬件原语</a:t>
            </a:r>
            <a:endParaRPr lang="en-US" altLang="zh-CN" dirty="0"/>
          </a:p>
          <a:p>
            <a:pPr lvl="1"/>
            <a:r>
              <a:rPr lang="en-US" altLang="zh-CN" dirty="0"/>
              <a:t>Compare-and-swap (on SPARC)</a:t>
            </a:r>
          </a:p>
          <a:p>
            <a:pPr lvl="1"/>
            <a:r>
              <a:rPr lang="en-US" altLang="zh-CN" dirty="0"/>
              <a:t>Compare-and-exchange (on x86)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7780" y="3361556"/>
            <a:ext cx="8568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1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CompareAndSwap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expected,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new)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2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actual =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3     if (actual == expected)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4        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 = new;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5     return actual;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6 }</a:t>
            </a:r>
            <a:endParaRPr lang="zh-CN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569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 Compare-and-swap</a:t>
            </a:r>
            <a:r>
              <a:rPr lang="zh-CN" altLang="en-US" dirty="0"/>
              <a:t> 实现 </a:t>
            </a:r>
            <a:r>
              <a:rPr lang="en-US" altLang="zh-CN" dirty="0"/>
              <a:t>Spin 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45332"/>
            <a:ext cx="843528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typedef struct __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int flag;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} 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 void </a:t>
            </a:r>
            <a:r>
              <a:rPr lang="en-US" altLang="zh-CN" sz="1600" b="1" dirty="0" err="1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   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0 indicates that lock is available, 1 that it is held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    while (</a:t>
            </a:r>
            <a:r>
              <a:rPr lang="en-US" altLang="zh-CN" sz="1600" dirty="0" err="1">
                <a:solidFill>
                  <a:srgbClr val="FF26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CompareAndSwap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(&amp;lock-&gt;flag, 0, 1) == 1)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spin-wait (do nothing)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15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16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17 }</a:t>
            </a:r>
            <a:endParaRPr lang="zh-CN" altLang="en-US" sz="4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3528" y="3577580"/>
            <a:ext cx="6696744" cy="1008112"/>
          </a:xfrm>
          <a:prstGeom prst="roundRect">
            <a:avLst>
              <a:gd name="adj" fmla="val 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3740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53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89368-DE0F-4D48-B4B1-F22C5C4DA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16651-A8EB-6148-A14A-959D2F24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4657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549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BC64B-6A61-2F4E-B3CC-4928D0385440}"/>
              </a:ext>
            </a:extLst>
          </p:cNvPr>
          <p:cNvSpPr/>
          <p:nvPr/>
        </p:nvSpPr>
        <p:spPr>
          <a:xfrm>
            <a:off x="1877947" y="1663885"/>
            <a:ext cx="47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通过遵循竞争者到达的顺序来传递锁。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CDA76-202C-B548-8AA8-C57EC7D29BCD}"/>
              </a:ext>
            </a:extLst>
          </p:cNvPr>
          <p:cNvSpPr/>
          <p:nvPr/>
        </p:nvSpPr>
        <p:spPr>
          <a:xfrm>
            <a:off x="935811" y="2226193"/>
            <a:ext cx="7272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</a:t>
            </a:r>
            <a:r>
              <a:rPr lang="en-CN" altLang="zh-CN">
                <a:latin typeface="Courier" pitchFamily="2" charset="0"/>
              </a:rPr>
              <a:t>wner</a:t>
            </a:r>
            <a:r>
              <a:rPr lang="zh-CN" altLang="en-US">
                <a:latin typeface="Courier" pitchFamily="2" charset="0"/>
              </a:rPr>
              <a:t>：表示当前在吃的食客</a:t>
            </a:r>
            <a:r>
              <a:rPr lang="en-US" altLang="zh-CN">
                <a:latin typeface="Courier" pitchFamily="2" charset="0"/>
              </a:rPr>
              <a:t>	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next</a:t>
            </a:r>
            <a:r>
              <a:rPr lang="zh-CN" altLang="en-US">
                <a:latin typeface="Courier" pitchFamily="2" charset="0"/>
              </a:rPr>
              <a:t>：表示目前放号的最新值</a:t>
            </a:r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F78BE-AE31-A443-AFF1-64DA6E688A27}"/>
              </a:ext>
            </a:extLst>
          </p:cNvPr>
          <p:cNvSpPr/>
          <p:nvPr/>
        </p:nvSpPr>
        <p:spPr>
          <a:xfrm>
            <a:off x="2149577" y="3231440"/>
            <a:ext cx="504056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0D2D4-981D-624C-B226-4C2A2B7AA597}"/>
              </a:ext>
            </a:extLst>
          </p:cNvPr>
          <p:cNvSpPr/>
          <p:nvPr/>
        </p:nvSpPr>
        <p:spPr>
          <a:xfrm>
            <a:off x="3058329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187DED-2B2D-E545-91FE-3614FCF52DED}"/>
              </a:ext>
            </a:extLst>
          </p:cNvPr>
          <p:cNvSpPr/>
          <p:nvPr/>
        </p:nvSpPr>
        <p:spPr>
          <a:xfrm>
            <a:off x="3967081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2718C-AC3E-5F4D-B8F7-9FEA23AD40A1}"/>
              </a:ext>
            </a:extLst>
          </p:cNvPr>
          <p:cNvSpPr/>
          <p:nvPr/>
        </p:nvSpPr>
        <p:spPr>
          <a:xfrm>
            <a:off x="4907202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F6008D-8825-0146-B584-D6473D56B68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914788" y="3735496"/>
            <a:ext cx="244442" cy="777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6231F25-ABB6-704F-BF09-B6D99C9DBF90}"/>
              </a:ext>
            </a:extLst>
          </p:cNvPr>
          <p:cNvSpPr/>
          <p:nvPr/>
        </p:nvSpPr>
        <p:spPr>
          <a:xfrm>
            <a:off x="5166817" y="4469575"/>
            <a:ext cx="3005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zh-CN" altLang="en-US">
                <a:latin typeface="Courier" pitchFamily="2" charset="0"/>
              </a:rPr>
              <a:t>拿号 </a:t>
            </a:r>
            <a:r>
              <a:rPr lang="en-US" altLang="zh-CN">
                <a:latin typeface="Courier" pitchFamily="2" charset="0"/>
              </a:rPr>
              <a:t>=&gt; 6</a:t>
            </a:r>
            <a:r>
              <a:rPr lang="zh-CN" altLang="en-US">
                <a:latin typeface="Courier" pitchFamily="2" charset="0"/>
              </a:rPr>
              <a:t>号</a:t>
            </a:r>
            <a:endParaRPr lang="en-US" altLang="zh-CN">
              <a:latin typeface="Courier" pitchFamily="2" charset="0"/>
            </a:endParaRPr>
          </a:p>
          <a:p>
            <a:pPr algn="ctr"/>
            <a:r>
              <a:rPr lang="en-US" altLang="zh-CN">
                <a:latin typeface="Courier" pitchFamily="2" charset="0"/>
              </a:rPr>
              <a:t>my_ticket =  a</a:t>
            </a:r>
            <a:r>
              <a:rPr lang="en-CN" altLang="zh-CN">
                <a:latin typeface="Courier" pitchFamily="2" charset="0"/>
              </a:rPr>
              <a:t>tmoic_FAA(&amp;next, 1)</a:t>
            </a:r>
            <a:endParaRPr lang="en-US" altLang="zh-CN">
              <a:latin typeface="Courier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C3C6F6-667A-D442-84FE-218ADF16CCBB}"/>
              </a:ext>
            </a:extLst>
          </p:cNvPr>
          <p:cNvSpPr/>
          <p:nvPr/>
        </p:nvSpPr>
        <p:spPr>
          <a:xfrm>
            <a:off x="5580378" y="3164615"/>
            <a:ext cx="3005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2.</a:t>
            </a:r>
            <a:r>
              <a:rPr lang="zh-CN" altLang="en-US">
                <a:latin typeface="Courier" pitchFamily="2" charset="0"/>
              </a:rPr>
              <a:t>等待叫号</a:t>
            </a:r>
            <a:endParaRPr lang="en-US" altLang="zh-CN">
              <a:latin typeface="Courier" pitchFamily="2" charset="0"/>
            </a:endParaRPr>
          </a:p>
          <a:p>
            <a:pPr algn="ctr"/>
            <a:r>
              <a:rPr lang="en-US">
                <a:latin typeface="Courier" pitchFamily="2" charset="0"/>
              </a:rPr>
              <a:t>while(owner != my_ticket); </a:t>
            </a:r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2C33D2-3D90-6940-816B-9DC4BA7D319B}"/>
              </a:ext>
            </a:extLst>
          </p:cNvPr>
          <p:cNvSpPr/>
          <p:nvPr/>
        </p:nvSpPr>
        <p:spPr>
          <a:xfrm>
            <a:off x="1436882" y="4510612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owner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=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3</a:t>
            </a:r>
          </a:p>
          <a:p>
            <a:pPr algn="ctr"/>
            <a:r>
              <a:rPr lang="en-US">
                <a:latin typeface="Courier" pitchFamily="2" charset="0"/>
              </a:rPr>
              <a:t>next =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6</a:t>
            </a:r>
            <a:endParaRPr lang="en-CN">
              <a:solidFill>
                <a:schemeClr val="accent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9BBE63-FBF4-A045-827C-9193860FC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9" name="Picture 8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AD48F3FF-09FC-AD49-95B1-894164444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73" y="4310745"/>
            <a:ext cx="808679" cy="995027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D8233D-019A-6E49-B7FE-68A2983D8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7" y="2963016"/>
            <a:ext cx="1073696" cy="536848"/>
          </a:xfrm>
          <a:prstGeom prst="rect">
            <a:avLst/>
          </a:prstGeom>
        </p:spPr>
      </p:pic>
      <p:pic>
        <p:nvPicPr>
          <p:cNvPr id="23" name="Picture 22" descr="A picture containing window, food&#10;&#10;Description automatically generated">
            <a:extLst>
              <a:ext uri="{FF2B5EF4-FFF2-40B4-BE49-F238E27FC236}">
                <a16:creationId xmlns:a16="http://schemas.microsoft.com/office/drawing/2014/main" id="{01B560AB-BC5E-6E42-AE14-A86BBD89C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71" y="2637983"/>
            <a:ext cx="762601" cy="48149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2B3E04E-80CF-F342-BD91-625A813006E8}"/>
              </a:ext>
            </a:extLst>
          </p:cNvPr>
          <p:cNvSpPr/>
          <p:nvPr/>
        </p:nvSpPr>
        <p:spPr>
          <a:xfrm>
            <a:off x="-11997" y="346061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假设只有一桌</a:t>
            </a:r>
            <a:r>
              <a:rPr lang="en-US" altLang="zh-CN">
                <a:solidFill>
                  <a:srgbClr val="C00000"/>
                </a:solidFill>
                <a:latin typeface="Courier" pitchFamily="2" charset="0"/>
              </a:rPr>
              <a:t>...</a:t>
            </a:r>
            <a:endParaRPr lang="en-C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FAC6D-961D-0740-B372-64CF9C9F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7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04AE4E-5A9B-4D81-B9EA-722DC954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条件码与分支指令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04C516F-E5D0-4658-802D-249A9D7DD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A2022C-D8D6-4C04-85B6-8FB00270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5174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0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BC64B-6A61-2F4E-B3CC-4928D0385440}"/>
              </a:ext>
            </a:extLst>
          </p:cNvPr>
          <p:cNvSpPr/>
          <p:nvPr/>
        </p:nvSpPr>
        <p:spPr>
          <a:xfrm>
            <a:off x="1877947" y="1663885"/>
            <a:ext cx="47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通过遵循竞争者到达的</a:t>
            </a:r>
            <a:r>
              <a:rPr lang="zh-CN" altLang="en-US" b="1" dirty="0">
                <a:latin typeface="Courier" pitchFamily="2" charset="0"/>
              </a:rPr>
              <a:t>顺序</a:t>
            </a:r>
            <a:r>
              <a:rPr lang="zh-CN" altLang="en-US" dirty="0">
                <a:latin typeface="Courier" pitchFamily="2" charset="0"/>
              </a:rPr>
              <a:t>来传递锁。</a:t>
            </a:r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F78BE-AE31-A443-AFF1-64DA6E688A27}"/>
              </a:ext>
            </a:extLst>
          </p:cNvPr>
          <p:cNvSpPr/>
          <p:nvPr/>
        </p:nvSpPr>
        <p:spPr>
          <a:xfrm>
            <a:off x="2149577" y="3231440"/>
            <a:ext cx="504056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0D2D4-981D-624C-B226-4C2A2B7AA597}"/>
              </a:ext>
            </a:extLst>
          </p:cNvPr>
          <p:cNvSpPr/>
          <p:nvPr/>
        </p:nvSpPr>
        <p:spPr>
          <a:xfrm>
            <a:off x="3058329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187DED-2B2D-E545-91FE-3614FCF52DED}"/>
              </a:ext>
            </a:extLst>
          </p:cNvPr>
          <p:cNvSpPr/>
          <p:nvPr/>
        </p:nvSpPr>
        <p:spPr>
          <a:xfrm>
            <a:off x="3967081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2718C-AC3E-5F4D-B8F7-9FEA23AD40A1}"/>
              </a:ext>
            </a:extLst>
          </p:cNvPr>
          <p:cNvSpPr/>
          <p:nvPr/>
        </p:nvSpPr>
        <p:spPr>
          <a:xfrm>
            <a:off x="4907202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6</a:t>
            </a:r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19BD4B-EF9A-874B-B5F3-76037D67367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401605" y="3735496"/>
            <a:ext cx="1827607" cy="777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1DBA792-1B6A-224B-85D0-A0FB881FF4A7}"/>
              </a:ext>
            </a:extLst>
          </p:cNvPr>
          <p:cNvSpPr/>
          <p:nvPr/>
        </p:nvSpPr>
        <p:spPr>
          <a:xfrm>
            <a:off x="1198081" y="4203872"/>
            <a:ext cx="2407048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Courier" pitchFamily="2" charset="0"/>
              </a:rPr>
              <a:t>吃完了，买单</a:t>
            </a:r>
            <a:endParaRPr lang="en-US" altLang="zh-CN">
              <a:latin typeface="Courier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52E1AB-075B-074A-B213-5015F1DDBD5F}"/>
              </a:ext>
            </a:extLst>
          </p:cNvPr>
          <p:cNvSpPr/>
          <p:nvPr/>
        </p:nvSpPr>
        <p:spPr>
          <a:xfrm>
            <a:off x="6194610" y="4511483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owner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=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3</a:t>
            </a:r>
          </a:p>
          <a:p>
            <a:pPr algn="ctr"/>
            <a:r>
              <a:rPr lang="en-US">
                <a:latin typeface="Courier" pitchFamily="2" charset="0"/>
              </a:rPr>
              <a:t>next = 7</a:t>
            </a:r>
            <a:endParaRPr lang="en-C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DA9F58-99D8-DF46-B3CB-44F0982F4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19" name="Picture 18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026E42FD-9BA0-F54A-85A7-C09C64F1A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27" y="4299202"/>
            <a:ext cx="808679" cy="995027"/>
          </a:xfrm>
          <a:prstGeom prst="rect">
            <a:avLst/>
          </a:prstGeom>
        </p:spPr>
      </p:pic>
      <p:pic>
        <p:nvPicPr>
          <p:cNvPr id="20" name="Picture 19" descr="A picture containing window, food&#10;&#10;Description automatically generated">
            <a:extLst>
              <a:ext uri="{FF2B5EF4-FFF2-40B4-BE49-F238E27FC236}">
                <a16:creationId xmlns:a16="http://schemas.microsoft.com/office/drawing/2014/main" id="{BBC6EB5B-B158-A046-8656-79C1D482C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20" y="2629929"/>
            <a:ext cx="762601" cy="481493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10D93E-B031-C94F-A667-E0F53C247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7" y="2963016"/>
            <a:ext cx="1073696" cy="5368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E2F0EC6-9C66-3E46-9D77-7F8E7C9DF845}"/>
              </a:ext>
            </a:extLst>
          </p:cNvPr>
          <p:cNvSpPr/>
          <p:nvPr/>
        </p:nvSpPr>
        <p:spPr>
          <a:xfrm>
            <a:off x="-11997" y="346061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假设只有一桌</a:t>
            </a:r>
            <a:r>
              <a:rPr lang="en-US" altLang="zh-CN">
                <a:solidFill>
                  <a:srgbClr val="C00000"/>
                </a:solidFill>
                <a:latin typeface="Courier" pitchFamily="2" charset="0"/>
              </a:rPr>
              <a:t>...</a:t>
            </a:r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BF2E8-ED0B-5344-9A4C-FAD37CB52481}"/>
              </a:ext>
            </a:extLst>
          </p:cNvPr>
          <p:cNvSpPr/>
          <p:nvPr/>
        </p:nvSpPr>
        <p:spPr>
          <a:xfrm>
            <a:off x="5441660" y="3881097"/>
            <a:ext cx="1701107" cy="468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Courier" pitchFamily="2" charset="0"/>
              </a:rPr>
              <a:t>owner += 1 </a:t>
            </a:r>
            <a:endParaRPr lang="en-C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E03D6-AF84-5F45-B1BA-EBC4F236337A}"/>
              </a:ext>
            </a:extLst>
          </p:cNvPr>
          <p:cNvCxnSpPr>
            <a:cxnSpLocks/>
          </p:cNvCxnSpPr>
          <p:nvPr/>
        </p:nvCxnSpPr>
        <p:spPr>
          <a:xfrm flipH="1" flipV="1">
            <a:off x="3369666" y="3809150"/>
            <a:ext cx="1154800" cy="490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E2B8B6-A8B0-C14A-B9DA-825F74795353}"/>
              </a:ext>
            </a:extLst>
          </p:cNvPr>
          <p:cNvSpPr/>
          <p:nvPr/>
        </p:nvSpPr>
        <p:spPr>
          <a:xfrm>
            <a:off x="4914790" y="3602095"/>
            <a:ext cx="2407048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latin typeface="Courier" pitchFamily="2" charset="0"/>
              </a:rPr>
              <a:t>2.</a:t>
            </a:r>
            <a:r>
              <a:rPr lang="zh-CN" altLang="en-US">
                <a:latin typeface="Courier" pitchFamily="2" charset="0"/>
              </a:rPr>
              <a:t> 叫下个人进来</a:t>
            </a:r>
            <a:endParaRPr lang="en-US" altLang="zh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D21871-8632-244A-B1F3-8C068EE66A35}"/>
              </a:ext>
            </a:extLst>
          </p:cNvPr>
          <p:cNvSpPr/>
          <p:nvPr/>
        </p:nvSpPr>
        <p:spPr>
          <a:xfrm>
            <a:off x="3682154" y="2722607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urier" pitchFamily="2" charset="0"/>
              </a:rPr>
              <a:t>while(owner != my_ticket); </a:t>
            </a:r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ED80CD-0BA7-834E-A35D-4EBD0830D51C}"/>
              </a:ext>
            </a:extLst>
          </p:cNvPr>
          <p:cNvSpPr/>
          <p:nvPr/>
        </p:nvSpPr>
        <p:spPr>
          <a:xfrm>
            <a:off x="935811" y="2226193"/>
            <a:ext cx="7272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</a:t>
            </a:r>
            <a:r>
              <a:rPr lang="en-CN" altLang="zh-CN">
                <a:latin typeface="Courier" pitchFamily="2" charset="0"/>
              </a:rPr>
              <a:t>wner</a:t>
            </a:r>
            <a:r>
              <a:rPr lang="zh-CN" altLang="en-US">
                <a:latin typeface="Courier" pitchFamily="2" charset="0"/>
              </a:rPr>
              <a:t>：表示当前在吃的食客</a:t>
            </a:r>
            <a:r>
              <a:rPr lang="en-US" altLang="zh-CN">
                <a:latin typeface="Courier" pitchFamily="2" charset="0"/>
              </a:rPr>
              <a:t>	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next</a:t>
            </a:r>
            <a:r>
              <a:rPr lang="zh-CN" altLang="en-US">
                <a:latin typeface="Courier" pitchFamily="2" charset="0"/>
              </a:rPr>
              <a:t>：表示目前放号的最新值</a:t>
            </a:r>
            <a:endParaRPr lang="en-C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630A-44AB-6D45-9CFE-4866164E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070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119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BC64B-6A61-2F4E-B3CC-4928D0385440}"/>
              </a:ext>
            </a:extLst>
          </p:cNvPr>
          <p:cNvSpPr/>
          <p:nvPr/>
        </p:nvSpPr>
        <p:spPr>
          <a:xfrm>
            <a:off x="1877947" y="1663885"/>
            <a:ext cx="47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通过遵循竞争者到达的顺序来传递锁。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CDA76-202C-B548-8AA8-C57EC7D29BCD}"/>
              </a:ext>
            </a:extLst>
          </p:cNvPr>
          <p:cNvSpPr/>
          <p:nvPr/>
        </p:nvSpPr>
        <p:spPr>
          <a:xfrm>
            <a:off x="935811" y="2226193"/>
            <a:ext cx="7272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</a:t>
            </a:r>
            <a:r>
              <a:rPr lang="en-CN" altLang="zh-CN">
                <a:latin typeface="Courier" pitchFamily="2" charset="0"/>
              </a:rPr>
              <a:t>wner</a:t>
            </a:r>
            <a:r>
              <a:rPr lang="zh-CN" altLang="en-US">
                <a:latin typeface="Courier" pitchFamily="2" charset="0"/>
              </a:rPr>
              <a:t>：表示当前的持有者</a:t>
            </a:r>
            <a:r>
              <a:rPr lang="en-US" altLang="zh-CN">
                <a:latin typeface="Courier" pitchFamily="2" charset="0"/>
              </a:rPr>
              <a:t>	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next</a:t>
            </a:r>
            <a:r>
              <a:rPr lang="zh-CN" altLang="en-US">
                <a:latin typeface="Courier" pitchFamily="2" charset="0"/>
              </a:rPr>
              <a:t>：表示目前放号的最新值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BA594-C889-5645-8F62-634599991A01}"/>
              </a:ext>
            </a:extLst>
          </p:cNvPr>
          <p:cNvSpPr/>
          <p:nvPr/>
        </p:nvSpPr>
        <p:spPr>
          <a:xfrm>
            <a:off x="683568" y="2857500"/>
            <a:ext cx="2123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altLang="zh-CN">
                <a:latin typeface="Courier" pitchFamily="2" charset="0"/>
              </a:rPr>
              <a:t>lock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7F362A-8CD3-5846-8EB3-9BC332ABD149}"/>
              </a:ext>
            </a:extLst>
          </p:cNvPr>
          <p:cNvSpPr/>
          <p:nvPr/>
        </p:nvSpPr>
        <p:spPr>
          <a:xfrm>
            <a:off x="6336704" y="2873261"/>
            <a:ext cx="2123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Courier" pitchFamily="2" charset="0"/>
              </a:rPr>
              <a:t>unl</a:t>
            </a:r>
            <a:r>
              <a:rPr lang="en-CN" altLang="zh-CN">
                <a:latin typeface="Courier" pitchFamily="2" charset="0"/>
              </a:rPr>
              <a:t>ock</a:t>
            </a:r>
            <a:r>
              <a:rPr lang="zh-CN" altLang="en-CN" dirty="0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3174E3-01AC-C14D-9368-48BBEBE4D8C5}"/>
              </a:ext>
            </a:extLst>
          </p:cNvPr>
          <p:cNvSpPr/>
          <p:nvPr/>
        </p:nvSpPr>
        <p:spPr>
          <a:xfrm>
            <a:off x="467342" y="3384667"/>
            <a:ext cx="59048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atin typeface="Courier" pitchFamily="2" charset="0"/>
              </a:rPr>
              <a:t>my_ticket</a:t>
            </a:r>
            <a:r>
              <a:rPr lang="en-US" altLang="zh-CN" sz="1600" dirty="0">
                <a:latin typeface="Courier" pitchFamily="2" charset="0"/>
              </a:rPr>
              <a:t> = </a:t>
            </a:r>
            <a:r>
              <a:rPr lang="en-US" altLang="zh-CN" sz="1600" dirty="0" err="1">
                <a:latin typeface="Courier" pitchFamily="2" charset="0"/>
              </a:rPr>
              <a:t>atomic_FAA</a:t>
            </a:r>
            <a:r>
              <a:rPr lang="en-US" altLang="zh-CN" sz="1600" dirty="0">
                <a:latin typeface="Courier" pitchFamily="2" charset="0"/>
              </a:rPr>
              <a:t>(</a:t>
            </a:r>
            <a:r>
              <a:rPr lang="zh-CN" altLang="en-US" sz="1600" dirty="0">
                <a:latin typeface="Courier" pitchFamily="2" charset="0"/>
              </a:rPr>
              <a:t> </a:t>
            </a:r>
            <a:r>
              <a:rPr lang="en-US" altLang="zh-CN" sz="1600" dirty="0">
                <a:latin typeface="Courier" pitchFamily="2" charset="0"/>
              </a:rPr>
              <a:t>&amp;lock-&gt;next, 1);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1600" dirty="0">
                <a:latin typeface="Courier" pitchFamily="2" charset="0"/>
              </a:rPr>
              <a:t>while(lock-&gt;owner !=</a:t>
            </a:r>
            <a:r>
              <a:rPr lang="zh-CN" alt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my_ticket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	/* waiting */;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B3B4E-258E-2B46-BBAA-A5866741BC87}"/>
              </a:ext>
            </a:extLst>
          </p:cNvPr>
          <p:cNvSpPr/>
          <p:nvPr/>
        </p:nvSpPr>
        <p:spPr>
          <a:xfrm>
            <a:off x="5988274" y="3460563"/>
            <a:ext cx="2967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lock-&gt;owner ++;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BF34E-5774-CC44-BFCF-7EBE9D8B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FB1D3-E713-E14B-B6CD-0F5E1EA4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04750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信号量的实现</a:t>
            </a:r>
          </a:p>
        </p:txBody>
      </p:sp>
    </p:spTree>
    <p:extLst>
      <p:ext uri="{BB962C8B-B14F-4D97-AF65-F5344CB8AC3E}">
        <p14:creationId xmlns:p14="http://schemas.microsoft.com/office/powerpoint/2010/main" val="20113458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信号量的使用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847654" y="1361104"/>
            <a:ext cx="5288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producer(void)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produce_new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buffer_add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1CB56D-2A50-EC49-BB9D-46342C582C8D}"/>
              </a:ext>
            </a:extLst>
          </p:cNvPr>
          <p:cNvSpPr/>
          <p:nvPr/>
        </p:nvSpPr>
        <p:spPr>
          <a:xfrm>
            <a:off x="908614" y="3347226"/>
            <a:ext cx="5227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consumer(void)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buffer_remove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latin typeface="Courier" pitchFamily="2" charset="0"/>
              </a:rPr>
              <a:t>handle_msg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4477A-A1CF-3344-84EB-70166AC121D2}"/>
              </a:ext>
            </a:extLst>
          </p:cNvPr>
          <p:cNvSpPr/>
          <p:nvPr/>
        </p:nvSpPr>
        <p:spPr>
          <a:xfrm>
            <a:off x="6271433" y="1889761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 dirty="0" err="1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50C3-1122-E94D-8703-4343893FEDB4}"/>
              </a:ext>
            </a:extLst>
          </p:cNvPr>
          <p:cNvSpPr/>
          <p:nvPr/>
        </p:nvSpPr>
        <p:spPr>
          <a:xfrm>
            <a:off x="6273809" y="2482860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7D6F5A-9460-1445-BBDD-48CE7C945E4D}"/>
              </a:ext>
            </a:extLst>
          </p:cNvPr>
          <p:cNvSpPr/>
          <p:nvPr/>
        </p:nvSpPr>
        <p:spPr>
          <a:xfrm>
            <a:off x="6287415" y="353562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A4F1A-B21D-3D41-B357-1D55D057E5CE}"/>
              </a:ext>
            </a:extLst>
          </p:cNvPr>
          <p:cNvSpPr/>
          <p:nvPr/>
        </p:nvSpPr>
        <p:spPr>
          <a:xfrm>
            <a:off x="6271433" y="4235384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173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4319F6-DC92-F047-A2F4-7C9D7BE314A1}"/>
              </a:ext>
            </a:extLst>
          </p:cNvPr>
          <p:cNvSpPr txBox="1"/>
          <p:nvPr/>
        </p:nvSpPr>
        <p:spPr>
          <a:xfrm>
            <a:off x="4237997" y="308336"/>
            <a:ext cx="4852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为什么信号量没有</a:t>
            </a:r>
            <a:r>
              <a:rPr lang="en-US" altLang="zh-CN" dirty="0">
                <a:latin typeface="Courier" pitchFamily="2" charset="0"/>
              </a:rPr>
              <a:t>lost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notification</a:t>
            </a:r>
            <a:r>
              <a:rPr lang="zh-CN" altLang="en-US" dirty="0">
                <a:latin typeface="Courier" pitchFamily="2" charset="0"/>
              </a:rPr>
              <a:t>的问题呢？因为</a:t>
            </a:r>
            <a:r>
              <a:rPr lang="en-US" altLang="zh-CN" dirty="0">
                <a:latin typeface="Courier" pitchFamily="2" charset="0"/>
              </a:rPr>
              <a:t>counter</a:t>
            </a:r>
            <a:r>
              <a:rPr lang="zh-CN" altLang="en-US" dirty="0">
                <a:latin typeface="Courier" pitchFamily="2" charset="0"/>
              </a:rPr>
              <a:t>会记录下</a:t>
            </a:r>
            <a:r>
              <a:rPr lang="en-US" altLang="zh-CN" dirty="0">
                <a:latin typeface="Courier" pitchFamily="2" charset="0"/>
              </a:rPr>
              <a:t>notification</a:t>
            </a:r>
            <a:endParaRPr lang="en-CN" altLang="zh-CN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0505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-1</a:t>
            </a:r>
            <a:r>
              <a:rPr lang="zh-CN" altLang="en-US" dirty="0"/>
              <a:t>：忙等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174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67816" y="1058455"/>
            <a:ext cx="66084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while(S-&gt;value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en-CN">
                <a:latin typeface="Courier" pitchFamily="2" charset="0"/>
              </a:rPr>
              <a:t>= 0) {</a:t>
            </a:r>
          </a:p>
          <a:p>
            <a:r>
              <a:rPr lang="en-CN">
                <a:latin typeface="Courier" pitchFamily="2" charset="0"/>
              </a:rPr>
              <a:t>	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 	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CN">
                <a:latin typeface="Courier" pitchFamily="2" charset="0"/>
              </a:rPr>
              <a:t>}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unlock(S-&gt;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416A24-A9F1-6244-AE93-FEAC410C2CBA}"/>
              </a:ext>
            </a:extLst>
          </p:cNvPr>
          <p:cNvSpPr/>
          <p:nvPr/>
        </p:nvSpPr>
        <p:spPr>
          <a:xfrm>
            <a:off x="5264276" y="205351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Busy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looping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，无意义等待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7B1883BB-51BD-894E-BD73-541F2E4C6196}"/>
              </a:ext>
            </a:extLst>
          </p:cNvPr>
          <p:cNvSpPr/>
          <p:nvPr/>
        </p:nvSpPr>
        <p:spPr>
          <a:xfrm>
            <a:off x="4139952" y="2672834"/>
            <a:ext cx="410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此时已经取得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sem_lock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，防止同时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-1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1576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-2</a:t>
            </a:r>
            <a:r>
              <a:rPr lang="zh-CN" altLang="en-US" dirty="0"/>
              <a:t>：条件变量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175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67816" y="1058455"/>
            <a:ext cx="761655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lock(S-&gt;sem_lock );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while(S-&gt;value == 0) </a:t>
            </a:r>
            <a:r>
              <a:rPr lang="en-CN">
                <a:latin typeface="Courier" pitchFamily="2" charset="0"/>
              </a:rPr>
              <a:t>{</a:t>
            </a:r>
          </a:p>
          <a:p>
            <a:r>
              <a:rPr lang="en-CN">
                <a:latin typeface="Courier" pitchFamily="2" charset="0"/>
              </a:rPr>
              <a:t>		cond_wait(S-&gt;sem_cond,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S-&gt;sem_lock);</a:t>
            </a:r>
          </a:p>
          <a:p>
            <a:r>
              <a:rPr lang="en-CN">
                <a:latin typeface="Courier" pitchFamily="2" charset="0"/>
              </a:rPr>
              <a:t>	}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lock(S-&gt;sem_lock);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cond_signal(s-&gt;sem_cond);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3E8785-A90D-4741-A742-F62816956728}"/>
              </a:ext>
            </a:extLst>
          </p:cNvPr>
          <p:cNvSpPr/>
          <p:nvPr/>
        </p:nvSpPr>
        <p:spPr>
          <a:xfrm>
            <a:off x="5354725" y="157121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 dirty="0">
                <a:solidFill>
                  <a:srgbClr val="FF0000"/>
                </a:solidFill>
                <a:latin typeface="Courier" pitchFamily="2" charset="0"/>
              </a:rPr>
              <a:t>使用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条件变量避免无意义等待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3CA5B1-82A7-EC4F-92C3-1C6F4EE0A0E6}"/>
              </a:ext>
            </a:extLst>
          </p:cNvPr>
          <p:cNvSpPr/>
          <p:nvPr/>
        </p:nvSpPr>
        <p:spPr>
          <a:xfrm>
            <a:off x="5220072" y="4281027"/>
            <a:ext cx="378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每次都要signal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，很可能无人等待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3896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-3</a:t>
            </a:r>
            <a:r>
              <a:rPr lang="zh-CN" altLang="en-US" dirty="0"/>
              <a:t>：减少</a:t>
            </a:r>
            <a:r>
              <a:rPr lang="en-US" altLang="zh-CN" dirty="0"/>
              <a:t>signal</a:t>
            </a:r>
            <a:r>
              <a:rPr lang="zh-CN" altLang="en-US" dirty="0"/>
              <a:t>次数</a:t>
            </a:r>
            <a:endParaRPr lang="en-CN" b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0B72-07EC-B449-AEBD-18A16E90E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176</a:t>
            </a:fld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B2BFD4-7544-3143-AE3A-1D70924D878C}"/>
              </a:ext>
            </a:extLst>
          </p:cNvPr>
          <p:cNvSpPr/>
          <p:nvPr/>
        </p:nvSpPr>
        <p:spPr>
          <a:xfrm>
            <a:off x="251520" y="913686"/>
            <a:ext cx="76885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	lock(S-&gt;sem_lock );</a:t>
            </a:r>
          </a:p>
          <a:p>
            <a:r>
              <a:rPr lang="en-CN">
                <a:latin typeface="Courier" pitchFamily="2" charset="0"/>
              </a:rPr>
              <a:t> 	S-&gt;value --; 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while(S-&gt;value &lt; 0) </a:t>
            </a:r>
            <a:r>
              <a:rPr lang="en-CN">
                <a:latin typeface="Courier" pitchFamily="2" charset="0"/>
              </a:rPr>
              <a:t>{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zh-CN" altLang="en-US" dirty="0">
                <a:latin typeface="Courier" pitchFamily="2" charset="0"/>
              </a:rPr>
              <a:t>  </a:t>
            </a:r>
            <a:r>
              <a:rPr lang="en-CN">
                <a:latin typeface="Courier" pitchFamily="2" charset="0"/>
              </a:rPr>
              <a:t>cond_wait(S-&gt;sem_cond,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S-&gt;sem_lock);</a:t>
            </a:r>
          </a:p>
          <a:p>
            <a:r>
              <a:rPr lang="en-CN">
                <a:latin typeface="Courier" pitchFamily="2" charset="0"/>
              </a:rPr>
              <a:t>	}</a:t>
            </a:r>
          </a:p>
          <a:p>
            <a:r>
              <a:rPr lang="en-CN">
                <a:latin typeface="Courier" pitchFamily="2" charset="0"/>
              </a:rPr>
              <a:t> 	unlock(S-&gt;sem_lock);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void signal(sem_t *S) {</a:t>
            </a:r>
          </a:p>
          <a:p>
            <a:r>
              <a:rPr lang="en-CN">
                <a:latin typeface="Courier" pitchFamily="2" charset="0"/>
              </a:rPr>
              <a:t>	lock(S-&gt;sem_lock);</a:t>
            </a:r>
          </a:p>
          <a:p>
            <a:r>
              <a:rPr lang="en-CN">
                <a:latin typeface="Courier" pitchFamily="2" charset="0"/>
              </a:rPr>
              <a:t>	S-&gt;value ++;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if (S-&gt;value &lt; 0)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zh-CN" altLang="en-US" dirty="0">
                <a:latin typeface="Courier" pitchFamily="2" charset="0"/>
              </a:rPr>
              <a:t>  </a:t>
            </a:r>
            <a:r>
              <a:rPr lang="en-CN">
                <a:latin typeface="Courier" pitchFamily="2" charset="0"/>
              </a:rPr>
              <a:t>cond_signal(s-&gt;sem_cond);</a:t>
            </a:r>
          </a:p>
          <a:p>
            <a:r>
              <a:rPr lang="en-CN">
                <a:latin typeface="Courier" pitchFamily="2" charset="0"/>
              </a:rPr>
              <a:t>	unlock(S-&gt;sem_lock);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2972F-69F0-B747-97A0-4D388B6FBFAA}"/>
              </a:ext>
            </a:extLst>
          </p:cNvPr>
          <p:cNvSpPr/>
          <p:nvPr/>
        </p:nvSpPr>
        <p:spPr>
          <a:xfrm>
            <a:off x="6128162" y="1665176"/>
            <a:ext cx="189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会有什么问题</a:t>
            </a:r>
            <a:r>
              <a:rPr lang="zh-CN" altLang="en-US" dirty="0">
                <a:latin typeface="Courier" pitchFamily="2" charset="0"/>
              </a:rPr>
              <a:t>？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BCBB1-0EA5-504C-B974-3889AB74066A}"/>
              </a:ext>
            </a:extLst>
          </p:cNvPr>
          <p:cNvSpPr/>
          <p:nvPr/>
        </p:nvSpPr>
        <p:spPr>
          <a:xfrm>
            <a:off x="5755580" y="2373928"/>
            <a:ext cx="2376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比如S-&gt;value = 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40EF3-C01C-F94A-B656-13345FF09238}"/>
              </a:ext>
            </a:extLst>
          </p:cNvPr>
          <p:cNvSpPr/>
          <p:nvPr/>
        </p:nvSpPr>
        <p:spPr>
          <a:xfrm>
            <a:off x="5755580" y="2721896"/>
            <a:ext cx="2691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signal 后S-&gt;value = -2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D79F5-661E-5441-869E-EC748E175E8C}"/>
              </a:ext>
            </a:extLst>
          </p:cNvPr>
          <p:cNvSpPr/>
          <p:nvPr/>
        </p:nvSpPr>
        <p:spPr>
          <a:xfrm>
            <a:off x="5725708" y="3080003"/>
            <a:ext cx="3418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/>
              <a:t>还是不满足上面while的条件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FAC16F-852C-2546-8ADE-2E090DF758AA}"/>
              </a:ext>
            </a:extLst>
          </p:cNvPr>
          <p:cNvSpPr/>
          <p:nvPr/>
        </p:nvSpPr>
        <p:spPr>
          <a:xfrm>
            <a:off x="5364088" y="3926292"/>
            <a:ext cx="3418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思考：</a:t>
            </a:r>
            <a:r>
              <a:rPr lang="en-CN"/>
              <a:t>需要</a:t>
            </a:r>
            <a:r>
              <a:rPr lang="en-CN">
                <a:highlight>
                  <a:srgbClr val="FFFF00"/>
                </a:highlight>
              </a:rPr>
              <a:t>额外的计数器</a:t>
            </a:r>
            <a:r>
              <a:rPr lang="en-CN"/>
              <a:t>用于单独记录有多少可以唤醒的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ED1481-08BF-1041-A0CF-FC579197F7C5}"/>
              </a:ext>
            </a:extLst>
          </p:cNvPr>
          <p:cNvSpPr/>
          <p:nvPr/>
        </p:nvSpPr>
        <p:spPr>
          <a:xfrm>
            <a:off x="5364088" y="4646826"/>
            <a:ext cx="4110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改进：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加入条件判断是否需要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wake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33DEA4-1880-1C45-A338-EC532C820957}"/>
              </a:ext>
            </a:extLst>
          </p:cNvPr>
          <p:cNvSpPr/>
          <p:nvPr/>
        </p:nvSpPr>
        <p:spPr>
          <a:xfrm>
            <a:off x="5455442" y="1221368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value减到负数代表有人等待</a:t>
            </a:r>
          </a:p>
        </p:txBody>
      </p:sp>
    </p:spTree>
    <p:extLst>
      <p:ext uri="{BB962C8B-B14F-4D97-AF65-F5344CB8AC3E}">
        <p14:creationId xmlns:p14="http://schemas.microsoft.com/office/powerpoint/2010/main" val="15835376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653B2-51DE-4342-9B4C-4D542858C80C}"/>
              </a:ext>
            </a:extLst>
          </p:cNvPr>
          <p:cNvSpPr/>
          <p:nvPr/>
        </p:nvSpPr>
        <p:spPr>
          <a:xfrm>
            <a:off x="341784" y="2485549"/>
            <a:ext cx="84604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wait(sem_t *S) {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S-&gt;value --;</a:t>
            </a:r>
          </a:p>
          <a:p>
            <a:r>
              <a:rPr lang="en-CN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if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(S-&gt;value &lt; 0) {</a:t>
            </a:r>
          </a:p>
          <a:p>
            <a:r>
              <a:rPr lang="en-CN">
                <a:latin typeface="Courier" pitchFamily="2" charset="0"/>
              </a:rPr>
              <a:t>                do {</a:t>
            </a:r>
          </a:p>
          <a:p>
            <a:r>
              <a:rPr lang="en-CN">
                <a:latin typeface="Courier" pitchFamily="2" charset="0"/>
              </a:rPr>
              <a:t>                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cond_wait</a:t>
            </a:r>
            <a:r>
              <a:rPr lang="en-CN">
                <a:latin typeface="Courier" pitchFamily="2" charset="0"/>
              </a:rPr>
              <a:t>(S-&gt;sem_cond, S-&gt;sem_lock);</a:t>
            </a:r>
          </a:p>
          <a:p>
            <a:r>
              <a:rPr lang="en-CN">
                <a:latin typeface="Courier" pitchFamily="2" charset="0"/>
              </a:rPr>
              <a:t>                } while (S-&gt;wakeup == 0);</a:t>
            </a:r>
          </a:p>
          <a:p>
            <a:r>
              <a:rPr lang="en-CN">
                <a:latin typeface="Courier" pitchFamily="2" charset="0"/>
              </a:rPr>
              <a:t>       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 S-&gt;wakeup --;</a:t>
            </a:r>
          </a:p>
          <a:p>
            <a:r>
              <a:rPr lang="en-CN">
                <a:latin typeface="Courier" pitchFamily="2" charset="0"/>
              </a:rPr>
              <a:t>        }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10C11-ED43-724E-AEAB-70D37A4F37B8}"/>
              </a:ext>
            </a:extLst>
          </p:cNvPr>
          <p:cNvSpPr/>
          <p:nvPr/>
        </p:nvSpPr>
        <p:spPr>
          <a:xfrm>
            <a:off x="766580" y="1478237"/>
            <a:ext cx="7548861" cy="88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新增一个变量 </a:t>
            </a:r>
            <a:r>
              <a:rPr lang="en-US" altLang="zh-CN" dirty="0">
                <a:highlight>
                  <a:srgbClr val="FFFF00"/>
                </a:highlight>
                <a:latin typeface="Courier" pitchFamily="2" charset="0"/>
              </a:rPr>
              <a:t>wakeup</a:t>
            </a:r>
            <a:r>
              <a:rPr lang="zh-CN" altLang="en-US" dirty="0">
                <a:latin typeface="Courier" pitchFamily="2" charset="0"/>
              </a:rPr>
              <a:t>：等待时可以唤醒的数量</a:t>
            </a:r>
            <a:endParaRPr lang="en-US" altLang="zh-CN" dirty="0"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某一时刻真实的资源数：</a:t>
            </a:r>
            <a:r>
              <a:rPr lang="en-US" altLang="zh-CN" dirty="0">
                <a:latin typeface="Courier" pitchFamily="2" charset="0"/>
              </a:rPr>
              <a:t>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&lt;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0 ? wakeup : value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wakeup</a:t>
            </a:r>
            <a:endParaRPr lang="en-CN" altLang="zh-CN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1BD09-9785-6840-B87D-18A24B22677F}"/>
              </a:ext>
            </a:extLst>
          </p:cNvPr>
          <p:cNvSpPr/>
          <p:nvPr/>
        </p:nvSpPr>
        <p:spPr>
          <a:xfrm>
            <a:off x="2411760" y="3649588"/>
            <a:ext cx="6390456" cy="792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4D351-70F5-1546-B80F-37362E9BA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97FD-DDCC-7F43-8A23-CCA26400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177</a:t>
            </a:fld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356999-2D3A-A04F-B658-2EBCE07CC4EB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105631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信号量的实现</a:t>
            </a:r>
            <a:r>
              <a:rPr lang="en-US" altLang="zh-CN" dirty="0"/>
              <a:t>-4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F32BB-D34D-3D46-99A0-6EA0A0669F3F}"/>
              </a:ext>
            </a:extLst>
          </p:cNvPr>
          <p:cNvSpPr/>
          <p:nvPr/>
        </p:nvSpPr>
        <p:spPr>
          <a:xfrm>
            <a:off x="770992" y="1108905"/>
            <a:ext cx="760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介绍一种使用条件变量的实现：</a:t>
            </a:r>
            <a:r>
              <a:rPr lang="zh-CN" altLang="en-US" b="1" dirty="0">
                <a:latin typeface="Courier" pitchFamily="2" charset="0"/>
              </a:rPr>
              <a:t>条件变量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互斥锁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+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zh-CN" altLang="en-US" b="1" dirty="0">
                <a:latin typeface="Courier" pitchFamily="2" charset="0"/>
              </a:rPr>
              <a:t>计数器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信号量</a:t>
            </a:r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E30F7-20C8-4843-86A9-790264BE84A0}"/>
              </a:ext>
            </a:extLst>
          </p:cNvPr>
          <p:cNvSpPr/>
          <p:nvPr/>
        </p:nvSpPr>
        <p:spPr>
          <a:xfrm>
            <a:off x="689635" y="1478237"/>
            <a:ext cx="7702751" cy="88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新增一个变量 </a:t>
            </a:r>
            <a:r>
              <a:rPr lang="en-US" altLang="zh-CN" dirty="0">
                <a:solidFill>
                  <a:srgbClr val="000000"/>
                </a:solidFill>
                <a:highlight>
                  <a:srgbClr val="FFFF00"/>
                </a:highlight>
                <a:latin typeface="Courier" pitchFamily="2" charset="0"/>
              </a:rPr>
              <a:t>wakeup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：等待时可以唤醒的数量</a:t>
            </a:r>
            <a:endParaRPr lang="en-US" altLang="zh-CN" dirty="0">
              <a:solidFill>
                <a:srgbClr val="000000"/>
              </a:solidFill>
              <a:latin typeface="Courier" pitchFamily="2" charset="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某一时刻真实的资源数：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value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&lt;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0 ? wakeup : value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wakeup</a:t>
            </a:r>
            <a:endParaRPr lang="en-CN" altLang="zh-CN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5A78B5-3988-3B44-B666-2F272BC71941}"/>
              </a:ext>
            </a:extLst>
          </p:cNvPr>
          <p:cNvSpPr/>
          <p:nvPr/>
        </p:nvSpPr>
        <p:spPr>
          <a:xfrm>
            <a:off x="1085528" y="2711639"/>
            <a:ext cx="65344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signal(</a:t>
            </a:r>
            <a:r>
              <a:rPr lang="en-CN" altLang="zh-CN">
                <a:latin typeface="Courier" pitchFamily="2" charset="0"/>
              </a:rPr>
              <a:t>sem_t *S</a:t>
            </a:r>
            <a:r>
              <a:rPr lang="en-CN">
                <a:latin typeface="Courier" pitchFamily="2" charset="0"/>
              </a:rPr>
              <a:t>) {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S-&gt;value ++;</a:t>
            </a:r>
          </a:p>
          <a:p>
            <a:r>
              <a:rPr lang="en-CN">
                <a:latin typeface="Courier" pitchFamily="2" charset="0"/>
              </a:rPr>
              <a:t>        if (S-&gt;value &lt;= 0) {</a:t>
            </a:r>
          </a:p>
          <a:p>
            <a:r>
              <a:rPr lang="en-CN">
                <a:latin typeface="Courier" pitchFamily="2" charset="0"/>
              </a:rPr>
              <a:t>                </a:t>
            </a:r>
            <a:r>
              <a:rPr lang="en-CN">
                <a:solidFill>
                  <a:schemeClr val="accent3"/>
                </a:solidFill>
                <a:latin typeface="Courier" pitchFamily="2" charset="0"/>
              </a:rPr>
              <a:t>S-&gt;wakeup ++;</a:t>
            </a:r>
          </a:p>
          <a:p>
            <a:r>
              <a:rPr lang="en-CN">
                <a:latin typeface="Courier" pitchFamily="2" charset="0"/>
              </a:rPr>
              <a:t>        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cond_signal</a:t>
            </a:r>
            <a:r>
              <a:rPr lang="en-CN">
                <a:latin typeface="Courier" pitchFamily="2" charset="0"/>
              </a:rPr>
              <a:t>(S-&gt;sem_cond);                </a:t>
            </a:r>
          </a:p>
          <a:p>
            <a:r>
              <a:rPr lang="en-CN">
                <a:latin typeface="Courier" pitchFamily="2" charset="0"/>
              </a:rPr>
              <a:t>        }</a:t>
            </a:r>
          </a:p>
          <a:p>
            <a:r>
              <a:rPr lang="en-CN">
                <a:latin typeface="Courier" pitchFamily="2" charset="0"/>
              </a:rPr>
              <a:t>        </a:t>
            </a:r>
            <a:r>
              <a:rPr lang="en-CN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(S-&gt;sem_lock);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7AF180-E36C-6B4F-806F-CDE689BD9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8C323-0682-5E49-BBD5-C164BCAC5B82}"/>
              </a:ext>
            </a:extLst>
          </p:cNvPr>
          <p:cNvSpPr/>
          <p:nvPr/>
        </p:nvSpPr>
        <p:spPr>
          <a:xfrm>
            <a:off x="1979712" y="3577580"/>
            <a:ext cx="4968552" cy="11456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2C606-6730-5443-8517-E1867A764024}"/>
              </a:ext>
            </a:extLst>
          </p:cNvPr>
          <p:cNvSpPr/>
          <p:nvPr/>
        </p:nvSpPr>
        <p:spPr>
          <a:xfrm>
            <a:off x="7406188" y="38196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有人等待</a:t>
            </a:r>
            <a:endParaRPr lang="en-C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D149B9-FF0E-6544-BB43-6E3671EC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38867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读写锁的实现</a:t>
            </a:r>
          </a:p>
        </p:txBody>
      </p:sp>
    </p:spTree>
    <p:extLst>
      <p:ext uri="{BB962C8B-B14F-4D97-AF65-F5344CB8AC3E}">
        <p14:creationId xmlns:p14="http://schemas.microsoft.com/office/powerpoint/2010/main" val="82600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BA46E-F136-6799-9162-A90FCBED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</a:t>
            </a:r>
            <a:r>
              <a:rPr kumimoji="1" lang="zh-CN" altLang="en-US" dirty="0"/>
              <a:t>更新：顺序执行和跳转执行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4F9E21-D68A-D4C2-F146-47D59A85B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0" y="1333500"/>
            <a:ext cx="7519200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A90BE6-AC16-F0C9-01F1-06BBA372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175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8D7B6-0B22-C34C-BD3F-53E15F61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读写锁的偏向性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BBD7B-9815-5745-B6D9-30FEFDDC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考虑这种情况：</a:t>
            </a:r>
            <a:endParaRPr lang="en-US" altLang="zh-CN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urier" pitchFamily="2" charset="0"/>
              </a:rPr>
              <a:t>t0</a:t>
            </a:r>
            <a:r>
              <a:rPr lang="zh-CN" altLang="en-US" dirty="0">
                <a:latin typeface="Courier" pitchFamily="2" charset="0"/>
              </a:rPr>
              <a:t>：有读者在临界区</a:t>
            </a:r>
            <a:endParaRPr lang="en-US" altLang="zh-CN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urier" pitchFamily="2" charset="0"/>
              </a:rPr>
              <a:t>t1</a:t>
            </a:r>
            <a:r>
              <a:rPr lang="zh-CN" altLang="en-US" dirty="0">
                <a:latin typeface="Courier" pitchFamily="2" charset="0"/>
              </a:rPr>
              <a:t>：有新的写者在等待</a:t>
            </a:r>
            <a:endParaRPr lang="en-US" altLang="zh-CN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urier" pitchFamily="2" charset="0"/>
              </a:rPr>
              <a:t>t2</a:t>
            </a:r>
            <a:r>
              <a:rPr lang="zh-CN" altLang="en-US" dirty="0">
                <a:latin typeface="Courier" pitchFamily="2" charset="0"/>
              </a:rPr>
              <a:t>：另一个读者能否进入临界区？</a:t>
            </a:r>
            <a:endParaRPr lang="en-US" altLang="zh-CN" dirty="0">
              <a:latin typeface="Courier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不能：</a:t>
            </a:r>
            <a:r>
              <a:rPr lang="zh-CN" altLang="en-CN" dirty="0"/>
              <a:t>偏向</a:t>
            </a:r>
            <a:r>
              <a:rPr lang="zh-CN" altLang="en-US" dirty="0"/>
              <a:t>写者的读写锁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后序读者必须等待写者进入后才进入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能：偏向读者的读写锁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后序读者可以直接进入临界区</a:t>
            </a:r>
            <a:endParaRPr lang="en-C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4F939A-9DD3-444B-B33A-1BE742CA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F2FC3-9D7B-7440-94C5-D83007B7E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49F533-3044-E545-8AE3-C7C12898A9CE}"/>
              </a:ext>
            </a:extLst>
          </p:cNvPr>
          <p:cNvSpPr/>
          <p:nvPr/>
        </p:nvSpPr>
        <p:spPr>
          <a:xfrm>
            <a:off x="5580112" y="37215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更加公平</a:t>
            </a:r>
            <a:endParaRPr lang="en-CN" altLang="zh-CN" b="1" dirty="0">
              <a:solidFill>
                <a:schemeClr val="accent1"/>
              </a:solidFill>
            </a:endParaRPr>
          </a:p>
        </p:txBody>
      </p:sp>
      <p:sp>
        <p:nvSpPr>
          <p:cNvPr id="7" name="Rectangle 55">
            <a:extLst>
              <a:ext uri="{FF2B5EF4-FFF2-40B4-BE49-F238E27FC236}">
                <a16:creationId xmlns:a16="http://schemas.microsoft.com/office/drawing/2014/main" id="{445E4FBF-E351-9644-8BA8-29FC6437E41E}"/>
              </a:ext>
            </a:extLst>
          </p:cNvPr>
          <p:cNvSpPr/>
          <p:nvPr/>
        </p:nvSpPr>
        <p:spPr>
          <a:xfrm>
            <a:off x="5580112" y="46615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更好的并行性</a:t>
            </a:r>
            <a:endParaRPr lang="en-CN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971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D1909-FBA9-1E4E-A133-3AEDCF0C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98056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偏向读者</a:t>
            </a:r>
            <a:br>
              <a:rPr kumimoji="1" lang="en-US" altLang="zh-CN" dirty="0"/>
            </a:br>
            <a:r>
              <a:rPr kumimoji="1" lang="zh-CN" altLang="en-US" dirty="0"/>
              <a:t>的读写锁</a:t>
            </a:r>
            <a:br>
              <a:rPr kumimoji="1" lang="en-US" altLang="zh-CN" dirty="0"/>
            </a:br>
            <a:r>
              <a:rPr kumimoji="1" lang="zh-CN" altLang="en-US" dirty="0"/>
              <a:t>实现示例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D908A4-7B82-DF49-895D-319B5652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3D04D1-BF96-CC4D-89BC-1498737D3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120DC-D9F3-7E44-8CCD-24F1CA30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1664"/>
            <a:ext cx="5985541" cy="50255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EED302-D910-C847-BC7A-26AE6879C464}"/>
              </a:ext>
            </a:extLst>
          </p:cNvPr>
          <p:cNvSpPr/>
          <p:nvPr/>
        </p:nvSpPr>
        <p:spPr>
          <a:xfrm>
            <a:off x="323528" y="2353444"/>
            <a:ext cx="2160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Reader</a:t>
            </a:r>
            <a:r>
              <a:rPr lang="zh-CN" altLang="en-US" dirty="0"/>
              <a:t>计数器：</a:t>
            </a:r>
            <a:endParaRPr lang="en-US" altLang="zh-CN" dirty="0"/>
          </a:p>
          <a:p>
            <a:r>
              <a:rPr lang="zh-CN" altLang="en-US" dirty="0"/>
              <a:t>表示有多少读者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F5930-435B-D440-BB6D-C4D588EBE3D2}"/>
              </a:ext>
            </a:extLst>
          </p:cNvPr>
          <p:cNvSpPr/>
          <p:nvPr/>
        </p:nvSpPr>
        <p:spPr>
          <a:xfrm>
            <a:off x="3441048" y="2349061"/>
            <a:ext cx="5483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第一个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最后一个</a:t>
            </a:r>
            <a:r>
              <a:rPr lang="en-US" altLang="zh-CN" dirty="0">
                <a:solidFill>
                  <a:srgbClr val="FF0000"/>
                </a:solidFill>
              </a:rPr>
              <a:t>reader</a:t>
            </a:r>
            <a:r>
              <a:rPr lang="zh-CN" altLang="en-US" dirty="0">
                <a:solidFill>
                  <a:srgbClr val="FF0000"/>
                </a:solidFill>
              </a:rPr>
              <a:t>负责获取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释放写锁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82E49-BD4B-BC48-8633-36181E1E1FB5}"/>
              </a:ext>
            </a:extLst>
          </p:cNvPr>
          <p:cNvSpPr/>
          <p:nvPr/>
        </p:nvSpPr>
        <p:spPr>
          <a:xfrm>
            <a:off x="6732240" y="3933659"/>
            <a:ext cx="2634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只有当完全没有读者时</a:t>
            </a:r>
            <a:r>
              <a:rPr lang="zh-CN" altLang="en-US" dirty="0">
                <a:solidFill>
                  <a:srgbClr val="FF0000"/>
                </a:solidFill>
              </a:rPr>
              <a:t>，写者才能进入临界区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56677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63424-15F3-984A-9BEA-79EE1B55B795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3670951" y="1494182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0BD254-79C1-8446-974C-5B1AC99AEA76}"/>
              </a:ext>
            </a:extLst>
          </p:cNvPr>
          <p:cNvSpPr txBox="1"/>
          <p:nvPr/>
        </p:nvSpPr>
        <p:spPr>
          <a:xfrm>
            <a:off x="2768004" y="2103983"/>
            <a:ext cx="2951714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获取读者锁，更新读计数器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CN"/>
              <a:t>如果</a:t>
            </a:r>
            <a:r>
              <a:rPr lang="zh-CN" altLang="en-US"/>
              <a:t>没有读者在，拿写锁避免写者进入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释放读者锁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35A76-21D4-0840-81EB-AA21F0A42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6E9BA-987E-414A-9B67-4F961434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182</a:t>
            </a:fld>
            <a:endParaRPr lang="zh-CN" alt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3A95213-AA08-564A-9831-84428324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26" y="2624330"/>
            <a:ext cx="262300" cy="306757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B7F2D777-6B95-B841-94E7-44E6E4517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866" y="3837065"/>
            <a:ext cx="262300" cy="306757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F6F236BE-49E4-A941-B104-70EAA000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150" y="3455299"/>
            <a:ext cx="262300" cy="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54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6323533" y="204567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12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58CD-4856-E542-87BB-DDB1DB4FC158}"/>
              </a:ext>
            </a:extLst>
          </p:cNvPr>
          <p:cNvSpPr/>
          <p:nvPr/>
        </p:nvSpPr>
        <p:spPr>
          <a:xfrm>
            <a:off x="3238808" y="2617829"/>
            <a:ext cx="2403222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尝试拿写锁，等待</a:t>
            </a:r>
            <a:endParaRPr lang="en-US" altLang="zh-C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7D034-4919-924E-A073-4727FEE77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FFFC85-01C5-D042-A957-BD4D27AF4985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777B8-A926-6B4B-BA5C-6C596FAF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183</a:t>
            </a:fld>
            <a:endParaRPr lang="zh-CN" altLang="en-US"/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011FA924-9DF7-8845-9BC7-9223E093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699100"/>
            <a:ext cx="262300" cy="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797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6323533" y="204567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12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79C08-90FF-8F4D-9B84-B739BA624BF4}"/>
              </a:ext>
            </a:extLst>
          </p:cNvPr>
          <p:cNvSpPr/>
          <p:nvPr/>
        </p:nvSpPr>
        <p:spPr>
          <a:xfrm>
            <a:off x="3844127" y="2709079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F4304E-7EEB-F24D-A735-FE33B1B3C6C5}"/>
              </a:ext>
            </a:extLst>
          </p:cNvPr>
          <p:cNvSpPr txBox="1"/>
          <p:nvPr/>
        </p:nvSpPr>
        <p:spPr>
          <a:xfrm>
            <a:off x="3279350" y="3546502"/>
            <a:ext cx="3884938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获取读者锁，更新读计数器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有读者在，无需再次获取写锁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/>
              <a:t>释放读者锁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6ADA0-DCA1-254F-A2B1-6AE887C83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B4D442-84F4-9F46-B414-E560D55EAF76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929F5-FEF1-684C-969E-AE1208B8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184</a:t>
            </a:fld>
            <a:endParaRPr lang="zh-CN" alt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D79DB51A-2D7F-C642-99E0-FDB803B9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12" y="3613584"/>
            <a:ext cx="262300" cy="306757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C3156794-1A36-CC49-8301-551ED913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41676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744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6323533" y="204567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79C08-90FF-8F4D-9B84-B739BA624BF4}"/>
              </a:ext>
            </a:extLst>
          </p:cNvPr>
          <p:cNvSpPr/>
          <p:nvPr/>
        </p:nvSpPr>
        <p:spPr>
          <a:xfrm>
            <a:off x="6340466" y="280249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6ADA0-DCA1-254F-A2B1-6AE887C83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26E6F-F004-BE4B-A071-02399890FD1A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*读</a:t>
            </a:r>
            <a:r>
              <a:rPr lang="en-US" altLang="zh-CN" sz="1400" dirty="0"/>
              <a:t>/</a:t>
            </a:r>
            <a:r>
              <a:rPr lang="zh-CN" altLang="en-US" sz="1400" dirty="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A0140-E426-6A49-8B7C-F49F8D9B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8056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5203869" y="2457051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905" y="2726132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79C08-90FF-8F4D-9B84-B739BA624BF4}"/>
              </a:ext>
            </a:extLst>
          </p:cNvPr>
          <p:cNvSpPr/>
          <p:nvPr/>
        </p:nvSpPr>
        <p:spPr>
          <a:xfrm>
            <a:off x="6335803" y="280249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490964-41FB-D748-B5C9-2FDFE8C99EAD}"/>
              </a:ext>
            </a:extLst>
          </p:cNvPr>
          <p:cNvSpPr txBox="1"/>
          <p:nvPr/>
        </p:nvSpPr>
        <p:spPr>
          <a:xfrm>
            <a:off x="3279350" y="3546502"/>
            <a:ext cx="3812930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获取读者锁，减少计数器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还有其他读者在，无需释放写锁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释放读者锁</a:t>
            </a: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35E12-D055-C946-8A15-316B66B98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596754-31D7-5741-9A2D-55C8A70DB7F8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BF02-7E52-3945-B9DD-AC31C0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186</a:t>
            </a:fld>
            <a:endParaRPr lang="zh-CN" alt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7A68EFDA-4AE4-EB45-A7A9-E0EAC61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51" y="3632778"/>
            <a:ext cx="262300" cy="306757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B6DCBAC5-94C0-5E40-89AA-B0E97D09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41676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3324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5203869" y="2457051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63" y="265822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490964-41FB-D748-B5C9-2FDFE8C99EAD}"/>
              </a:ext>
            </a:extLst>
          </p:cNvPr>
          <p:cNvSpPr txBox="1"/>
          <p:nvPr/>
        </p:nvSpPr>
        <p:spPr>
          <a:xfrm>
            <a:off x="3279350" y="3546502"/>
            <a:ext cx="554112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获取读者锁，减少计数器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无其他读者在，释放写锁      ，写者进入临界区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释放读者锁</a:t>
            </a:r>
            <a:endParaRPr lang="en-US" altLang="zh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F747F-929F-084A-BAFD-5E58852E2718}"/>
              </a:ext>
            </a:extLst>
          </p:cNvPr>
          <p:cNvSpPr txBox="1"/>
          <p:nvPr/>
        </p:nvSpPr>
        <p:spPr>
          <a:xfrm>
            <a:off x="2866502" y="1078790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此时写者可以进入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C82F7-F3C6-D340-9F62-8253DAAF5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852DC5-2C6B-384F-8AB0-1117B35FB66D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E60BB-76FD-C84B-AC35-AE21F55D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187</a:t>
            </a:fld>
            <a:endParaRPr lang="zh-CN" altLang="en-US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07A4E845-009B-A540-BDFA-5CEA8263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47" y="3652399"/>
            <a:ext cx="262300" cy="306757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4068C51-E8B4-2D46-8F51-C935F09A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41676"/>
            <a:ext cx="262300" cy="306757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8D491EDF-530E-734A-95F6-BFB35BEB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00" y="4058756"/>
            <a:ext cx="262300" cy="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50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079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6291700" y="208293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686EB-CCC0-044E-8775-C39C93F3464B}"/>
              </a:ext>
            </a:extLst>
          </p:cNvPr>
          <p:cNvSpPr/>
          <p:nvPr/>
        </p:nvSpPr>
        <p:spPr>
          <a:xfrm>
            <a:off x="3779912" y="1721639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C6F8A5-4120-E445-975B-F340D0C2D16B}"/>
              </a:ext>
            </a:extLst>
          </p:cNvPr>
          <p:cNvSpPr txBox="1"/>
          <p:nvPr/>
        </p:nvSpPr>
        <p:spPr>
          <a:xfrm>
            <a:off x="2924917" y="2392111"/>
            <a:ext cx="2951714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获取读者锁，更新读计数器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CN" dirty="0"/>
              <a:t>如果</a:t>
            </a:r>
            <a:r>
              <a:rPr lang="zh-CN" altLang="en-US" dirty="0"/>
              <a:t>没有读者在，尝试拿写锁避免写者进入，等待。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B687-06CF-AF4A-9A18-71BFC68A1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B293C5-418A-404C-8223-42EB1D2DE131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04EB-041E-634C-AC13-4B9836E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188</a:t>
            </a:fld>
            <a:endParaRPr lang="zh-CN" altLang="en-US"/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765435BE-6EF7-0849-B295-BCB9D4CE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79" y="4124954"/>
            <a:ext cx="262300" cy="316569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A5A67862-4408-134B-8BA0-8E9C141A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17" y="2879786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16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079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6291700" y="208293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686EB-CCC0-044E-8775-C39C93F3464B}"/>
              </a:ext>
            </a:extLst>
          </p:cNvPr>
          <p:cNvSpPr/>
          <p:nvPr/>
        </p:nvSpPr>
        <p:spPr>
          <a:xfrm>
            <a:off x="3779912" y="1721639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C6F8A5-4120-E445-975B-F340D0C2D16B}"/>
              </a:ext>
            </a:extLst>
          </p:cNvPr>
          <p:cNvSpPr txBox="1"/>
          <p:nvPr/>
        </p:nvSpPr>
        <p:spPr>
          <a:xfrm>
            <a:off x="2916430" y="3055011"/>
            <a:ext cx="2951714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尝试拿读者锁，上面的读者还没释放，等待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82DA32-F555-CC4A-90F6-24992839836F}"/>
              </a:ext>
            </a:extLst>
          </p:cNvPr>
          <p:cNvSpPr/>
          <p:nvPr/>
        </p:nvSpPr>
        <p:spPr>
          <a:xfrm>
            <a:off x="3779912" y="2461207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721DB-088D-514E-B64D-A430D3A20C5A}"/>
              </a:ext>
            </a:extLst>
          </p:cNvPr>
          <p:cNvSpPr txBox="1"/>
          <p:nvPr/>
        </p:nvSpPr>
        <p:spPr>
          <a:xfrm>
            <a:off x="5151146" y="3983400"/>
            <a:ext cx="380793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/>
              <a:t>注意：</a:t>
            </a:r>
            <a:r>
              <a:rPr lang="zh-CN" altLang="en-CN" sz="1600" dirty="0"/>
              <a:t>读者</a:t>
            </a:r>
            <a:r>
              <a:rPr lang="zh-CN" altLang="en-US" sz="1600" dirty="0"/>
              <a:t>锁还有阻塞其他读者的语义，</a:t>
            </a:r>
            <a:br>
              <a:rPr lang="en-US" altLang="zh-CN" sz="1600" dirty="0"/>
            </a:br>
            <a:r>
              <a:rPr lang="zh-CN" altLang="en-US" sz="1600" dirty="0"/>
              <a:t>因此不能用原子操作来替代</a:t>
            </a:r>
            <a:endParaRPr lang="en-CN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C6CB0-A0C3-5E4B-ACAB-2AE676548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473644-7C93-E34E-BCA9-3F3A36D9437B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9DF8B-C452-A840-A881-71A2D0B6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189</a:t>
            </a:fld>
            <a:endParaRPr lang="zh-CN" altLang="en-US"/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2B3237E5-84B0-2A4F-872F-C65B3422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534985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4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9D173-3694-68AE-E60C-9E19D095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控制流跳转：标签与分支指令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4ACAF26-D51E-1474-1D53-D0BC2F34F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746" y="1226218"/>
            <a:ext cx="5338508" cy="435065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796399-3BA2-FA22-4B93-C749260F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A42ED52-E864-B9D9-5A32-6EA3C18C7DDE}"/>
              </a:ext>
            </a:extLst>
          </p:cNvPr>
          <p:cNvSpPr/>
          <p:nvPr/>
        </p:nvSpPr>
        <p:spPr>
          <a:xfrm>
            <a:off x="2267744" y="4009628"/>
            <a:ext cx="432048" cy="43204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4C503D-083C-EF4D-C02C-18538A5DF3BC}"/>
              </a:ext>
            </a:extLst>
          </p:cNvPr>
          <p:cNvSpPr/>
          <p:nvPr/>
        </p:nvSpPr>
        <p:spPr>
          <a:xfrm>
            <a:off x="2267744" y="4793250"/>
            <a:ext cx="432048" cy="43204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47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223662442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UNIX</a:t>
            </a:r>
            <a:r>
              <a:rPr lang="zh-CN" altLang="en-US" dirty="0"/>
              <a:t>文件系统的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OPEN, READ, WRITE, SEEK, CLOSE</a:t>
            </a:r>
          </a:p>
          <a:p>
            <a:r>
              <a:rPr lang="en-US" altLang="zh-CN" sz="2000" dirty="0"/>
              <a:t>FSYNC</a:t>
            </a:r>
          </a:p>
          <a:p>
            <a:r>
              <a:rPr lang="en-US" altLang="zh-CN" sz="2000" dirty="0"/>
              <a:t>STAT, CHMOD, CHOWN</a:t>
            </a:r>
          </a:p>
          <a:p>
            <a:r>
              <a:rPr lang="en-US" altLang="zh-CN" sz="2000" dirty="0"/>
              <a:t>RENAME, LINK, UNLINK, SYMLINK</a:t>
            </a:r>
          </a:p>
          <a:p>
            <a:r>
              <a:rPr lang="en-US" altLang="zh-CN" sz="2000" dirty="0"/>
              <a:t>MKDIR, CHDIR, CHROOT</a:t>
            </a:r>
          </a:p>
          <a:p>
            <a:r>
              <a:rPr lang="en-US" altLang="zh-CN" sz="2000" dirty="0"/>
              <a:t>MOUNT, UNMOUNT</a:t>
            </a:r>
          </a:p>
          <a:p>
            <a:r>
              <a:rPr lang="en-US" altLang="zh-CN" sz="2000" dirty="0"/>
              <a:t>….</a:t>
            </a:r>
            <a:endParaRPr lang="zh-CN" altLang="en-US" sz="2000" dirty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E315FA61-8901-B549-B657-C9EAE3269AB0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191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334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：记录文件多个磁盘块的位置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389E2-1B5B-2341-AD0A-8FFD754E1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引入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index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node</a:t>
            </a:r>
          </a:p>
          <a:p>
            <a:pPr lvl="1"/>
            <a:r>
              <a:rPr kumimoji="1" lang="zh-CN" altLang="en-US" sz="1800" dirty="0"/>
              <a:t>记录多个磁盘块号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头部记录文件</a:t>
            </a:r>
            <a:r>
              <a:rPr kumimoji="1" lang="en-US" altLang="zh-CN" sz="1800" dirty="0"/>
              <a:t>size</a:t>
            </a:r>
            <a:r>
              <a:rPr kumimoji="1" lang="zh-CN" altLang="en-US" sz="1800" dirty="0"/>
              <a:t>信息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每个文件对应一个</a:t>
            </a:r>
            <a:r>
              <a:rPr kumimoji="1" lang="en-US" altLang="zh-CN" sz="1800" dirty="0"/>
              <a:t>inode</a:t>
            </a:r>
          </a:p>
          <a:p>
            <a:pPr lvl="1"/>
            <a:r>
              <a:rPr kumimoji="1" lang="zh-CN" altLang="en-US" sz="1800" dirty="0"/>
              <a:t>称为文件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元数据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Metadata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en-US" sz="2000" dirty="0"/>
              <a:t>文件读写操作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给定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和文件内偏移（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根据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计算出对应的磁盘块号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若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超出</a:t>
            </a:r>
            <a:r>
              <a:rPr kumimoji="1" lang="en-US" altLang="zh-CN" sz="1800" dirty="0"/>
              <a:t>size</a:t>
            </a:r>
            <a:r>
              <a:rPr kumimoji="1" lang="zh-CN" altLang="en-US" sz="1800" dirty="0"/>
              <a:t>则返回错误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D89145-34EE-2646-B466-5076FBC1A01C}"/>
              </a:ext>
            </a:extLst>
          </p:cNvPr>
          <p:cNvSpPr/>
          <p:nvPr/>
        </p:nvSpPr>
        <p:spPr bwMode="auto">
          <a:xfrm>
            <a:off x="6546864" y="2077581"/>
            <a:ext cx="533400" cy="39687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100" dirty="0">
                <a:solidFill>
                  <a:schemeClr val="tx1"/>
                </a:solidFill>
                <a:cs typeface="宋体" charset="0"/>
              </a:rPr>
              <a:t>size</a:t>
            </a:r>
            <a:endParaRPr lang="zh-CN" altLang="en-US" sz="1100" dirty="0">
              <a:solidFill>
                <a:schemeClr val="tx1"/>
              </a:solidFill>
              <a:cs typeface="宋体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BAB58E-AA9F-304F-B185-5997D3EE41AA}"/>
              </a:ext>
            </a:extLst>
          </p:cNvPr>
          <p:cNvSpPr/>
          <p:nvPr/>
        </p:nvSpPr>
        <p:spPr bwMode="auto">
          <a:xfrm>
            <a:off x="6546864" y="2474455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08081B-05C9-CF43-8167-C7C848038679}"/>
              </a:ext>
            </a:extLst>
          </p:cNvPr>
          <p:cNvSpPr/>
          <p:nvPr/>
        </p:nvSpPr>
        <p:spPr bwMode="auto">
          <a:xfrm>
            <a:off x="6546864" y="2664955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5B4BC9-454A-2049-8A9E-889F4BECBA39}"/>
              </a:ext>
            </a:extLst>
          </p:cNvPr>
          <p:cNvSpPr/>
          <p:nvPr/>
        </p:nvSpPr>
        <p:spPr bwMode="auto">
          <a:xfrm>
            <a:off x="6546864" y="28475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E7F903-450C-A643-85CD-6C6BE348E2FF}"/>
              </a:ext>
            </a:extLst>
          </p:cNvPr>
          <p:cNvSpPr/>
          <p:nvPr/>
        </p:nvSpPr>
        <p:spPr bwMode="auto">
          <a:xfrm>
            <a:off x="6546864" y="30380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6588EA-86C0-E240-8DC9-3A475A68B3E5}"/>
              </a:ext>
            </a:extLst>
          </p:cNvPr>
          <p:cNvSpPr/>
          <p:nvPr/>
        </p:nvSpPr>
        <p:spPr bwMode="auto">
          <a:xfrm>
            <a:off x="6546864" y="32285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18D4DE-11A3-CA4A-AC60-8525D3F9575C}"/>
              </a:ext>
            </a:extLst>
          </p:cNvPr>
          <p:cNvSpPr/>
          <p:nvPr/>
        </p:nvSpPr>
        <p:spPr bwMode="auto">
          <a:xfrm>
            <a:off x="6546864" y="3416372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1ADBF1FF-59A1-AF4A-83FD-118BC82C049C}"/>
              </a:ext>
            </a:extLst>
          </p:cNvPr>
          <p:cNvSpPr/>
          <p:nvPr/>
        </p:nvSpPr>
        <p:spPr>
          <a:xfrm>
            <a:off x="6333544" y="2077581"/>
            <a:ext cx="144016" cy="1529291"/>
          </a:xfrm>
          <a:prstGeom prst="leftBrace">
            <a:avLst>
              <a:gd name="adj1" fmla="val 84288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3ADED3-B29B-A442-BE47-EB79CE3E8FE6}"/>
              </a:ext>
            </a:extLst>
          </p:cNvPr>
          <p:cNvSpPr/>
          <p:nvPr/>
        </p:nvSpPr>
        <p:spPr bwMode="auto">
          <a:xfrm>
            <a:off x="8061736" y="1679257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1241EC-90BD-BB4F-B91B-1AE2DD38AFED}"/>
              </a:ext>
            </a:extLst>
          </p:cNvPr>
          <p:cNvSpPr/>
          <p:nvPr/>
        </p:nvSpPr>
        <p:spPr bwMode="auto">
          <a:xfrm>
            <a:off x="8061736" y="2377934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214F37-EEDF-3C4F-85D1-D972BE3B6655}"/>
              </a:ext>
            </a:extLst>
          </p:cNvPr>
          <p:cNvSpPr/>
          <p:nvPr/>
        </p:nvSpPr>
        <p:spPr bwMode="auto">
          <a:xfrm>
            <a:off x="8061736" y="3145484"/>
            <a:ext cx="533400" cy="55033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F1EC2D-2374-724F-BB48-CCCC693442F6}"/>
              </a:ext>
            </a:extLst>
          </p:cNvPr>
          <p:cNvSpPr/>
          <p:nvPr/>
        </p:nvSpPr>
        <p:spPr bwMode="auto">
          <a:xfrm>
            <a:off x="8061736" y="3906697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cxnSp>
        <p:nvCxnSpPr>
          <p:cNvPr id="19" name="肘形连接符 110">
            <a:extLst>
              <a:ext uri="{FF2B5EF4-FFF2-40B4-BE49-F238E27FC236}">
                <a16:creationId xmlns:a16="http://schemas.microsoft.com/office/drawing/2014/main" id="{CF49F586-F0A1-8145-BA47-54860EE4638E}"/>
              </a:ext>
            </a:extLst>
          </p:cNvPr>
          <p:cNvCxnSpPr>
            <a:cxnSpLocks noChangeShapeType="1"/>
            <a:stCxn id="11" idx="3"/>
            <a:endCxn id="18" idx="1"/>
          </p:cNvCxnSpPr>
          <p:nvPr/>
        </p:nvCxnSpPr>
        <p:spPr bwMode="auto">
          <a:xfrm>
            <a:off x="7080264" y="3511622"/>
            <a:ext cx="981472" cy="66958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" name="肘形连接符 110">
            <a:extLst>
              <a:ext uri="{FF2B5EF4-FFF2-40B4-BE49-F238E27FC236}">
                <a16:creationId xmlns:a16="http://schemas.microsoft.com/office/drawing/2014/main" id="{30732D6B-0371-244F-9F43-ADC300D1340B}"/>
              </a:ext>
            </a:extLst>
          </p:cNvPr>
          <p:cNvCxnSpPr>
            <a:cxnSpLocks noChangeShapeType="1"/>
            <a:stCxn id="6" idx="3"/>
            <a:endCxn id="15" idx="1"/>
          </p:cNvCxnSpPr>
          <p:nvPr/>
        </p:nvCxnSpPr>
        <p:spPr bwMode="auto">
          <a:xfrm flipV="1">
            <a:off x="7080264" y="1953762"/>
            <a:ext cx="981472" cy="61594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肘形连接符 110">
            <a:extLst>
              <a:ext uri="{FF2B5EF4-FFF2-40B4-BE49-F238E27FC236}">
                <a16:creationId xmlns:a16="http://schemas.microsoft.com/office/drawing/2014/main" id="{F22B7DAC-1788-2E40-9FFB-69B8C2ECD5AF}"/>
              </a:ext>
            </a:extLst>
          </p:cNvPr>
          <p:cNvCxnSpPr>
            <a:cxnSpLocks noChangeShapeType="1"/>
            <a:stCxn id="7" idx="3"/>
            <a:endCxn id="16" idx="1"/>
          </p:cNvCxnSpPr>
          <p:nvPr/>
        </p:nvCxnSpPr>
        <p:spPr bwMode="auto">
          <a:xfrm flipV="1">
            <a:off x="7080264" y="2652439"/>
            <a:ext cx="981472" cy="10776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肘形连接符 110">
            <a:extLst>
              <a:ext uri="{FF2B5EF4-FFF2-40B4-BE49-F238E27FC236}">
                <a16:creationId xmlns:a16="http://schemas.microsoft.com/office/drawing/2014/main" id="{ED59072C-72EE-C845-9E0C-DEF37A3144E8}"/>
              </a:ext>
            </a:extLst>
          </p:cNvPr>
          <p:cNvCxnSpPr>
            <a:cxnSpLocks noChangeShapeType="1"/>
            <a:stCxn id="10" idx="3"/>
            <a:endCxn id="17" idx="1"/>
          </p:cNvCxnSpPr>
          <p:nvPr/>
        </p:nvCxnSpPr>
        <p:spPr bwMode="auto">
          <a:xfrm>
            <a:off x="7080264" y="3323768"/>
            <a:ext cx="981472" cy="9688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283E575-F5BD-4446-9DEA-AC6C47AEFBEA}"/>
              </a:ext>
            </a:extLst>
          </p:cNvPr>
          <p:cNvSpPr txBox="1"/>
          <p:nvPr/>
        </p:nvSpPr>
        <p:spPr>
          <a:xfrm>
            <a:off x="7944948" y="2787764"/>
            <a:ext cx="766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...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06473B-0E0C-3743-9C35-FC33421485D3}"/>
              </a:ext>
            </a:extLst>
          </p:cNvPr>
          <p:cNvSpPr txBox="1"/>
          <p:nvPr/>
        </p:nvSpPr>
        <p:spPr>
          <a:xfrm>
            <a:off x="5508104" y="2646719"/>
            <a:ext cx="91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inode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104272-47BD-E847-9E98-61707F7FC713}"/>
              </a:ext>
            </a:extLst>
          </p:cNvPr>
          <p:cNvSpPr txBox="1"/>
          <p:nvPr/>
        </p:nvSpPr>
        <p:spPr>
          <a:xfrm>
            <a:off x="5004048" y="4576400"/>
            <a:ext cx="399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>
                <a:solidFill>
                  <a:schemeClr val="accent3"/>
                </a:solidFill>
              </a:rPr>
              <a:t>最简</a:t>
            </a:r>
            <a:r>
              <a:rPr kumimoji="1" lang="en-US" altLang="zh-CN" dirty="0">
                <a:solidFill>
                  <a:schemeClr val="accent3"/>
                </a:solidFill>
              </a:rPr>
              <a:t>inode</a:t>
            </a:r>
            <a:r>
              <a:rPr kumimoji="1" lang="zh-CN" altLang="en-US" dirty="0">
                <a:solidFill>
                  <a:schemeClr val="accent3"/>
                </a:solidFill>
              </a:rPr>
              <a:t>，接下来进一步扩展</a:t>
            </a:r>
          </a:p>
        </p:txBody>
      </p:sp>
    </p:spTree>
    <p:extLst>
      <p:ext uri="{BB962C8B-B14F-4D97-AF65-F5344CB8AC3E}">
        <p14:creationId xmlns:p14="http://schemas.microsoft.com/office/powerpoint/2010/main" val="5428730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7A1C22B-B6CD-6F48-A4BE-5E047B46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026" y="1201316"/>
            <a:ext cx="4395478" cy="25530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文件系统的存储布局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193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E6CA3B-4653-1B4B-9D37-823476A0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inode</a:t>
            </a:r>
            <a:r>
              <a:rPr kumimoji="1" lang="zh-CN" altLang="en-US" sz="2000" dirty="0"/>
              <a:t>表：记录所有</a:t>
            </a:r>
            <a:r>
              <a:rPr kumimoji="1" lang="en-US" altLang="zh-CN" sz="2000" dirty="0"/>
              <a:t>inode</a:t>
            </a:r>
          </a:p>
          <a:p>
            <a:pPr lvl="1"/>
            <a:r>
              <a:rPr kumimoji="1" lang="zh-CN" altLang="en-US" sz="1800" dirty="0"/>
              <a:t>可以看成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的大数组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每个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使用作为索引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此时，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号即为文件名</a:t>
            </a:r>
            <a:endParaRPr kumimoji="1" lang="en-US" altLang="zh-CN" sz="1800" dirty="0"/>
          </a:p>
          <a:p>
            <a:r>
              <a:rPr kumimoji="1" lang="en-US" altLang="zh-CN" sz="2000" dirty="0"/>
              <a:t>inode</a:t>
            </a:r>
            <a:r>
              <a:rPr kumimoji="1" lang="zh-CN" altLang="en-US" sz="2000" dirty="0"/>
              <a:t>分配信息（位图）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记录哪些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已分配，哪些空闲</a:t>
            </a:r>
            <a:endParaRPr kumimoji="1" lang="en-US" altLang="zh-CN" sz="1800" dirty="0"/>
          </a:p>
          <a:p>
            <a:r>
              <a:rPr kumimoji="1" lang="zh-CN" altLang="en-US" sz="2000" dirty="0"/>
              <a:t>超级块：</a:t>
            </a:r>
            <a:r>
              <a:rPr kumimoji="1" lang="en-US" altLang="zh-CN" sz="2000" dirty="0"/>
              <a:t>Super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Block</a:t>
            </a:r>
          </a:p>
          <a:p>
            <a:pPr lvl="1"/>
            <a:r>
              <a:rPr kumimoji="1" lang="zh-CN" altLang="en-US" sz="1800" dirty="0"/>
              <a:t>记录磁盘块的大小、其他信息的起始磁盘块位置，等等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是整个文件系统的元数据</a:t>
            </a:r>
            <a:endParaRPr kumimoji="1" lang="en-US" altLang="zh-CN" sz="1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0135EF-4428-7945-9887-A6AE65EC4CCD}"/>
              </a:ext>
            </a:extLst>
          </p:cNvPr>
          <p:cNvSpPr/>
          <p:nvPr/>
        </p:nvSpPr>
        <p:spPr>
          <a:xfrm>
            <a:off x="5004048" y="2569468"/>
            <a:ext cx="288032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847EAF-3DBD-9C4B-A161-2F7EB7533F9F}"/>
              </a:ext>
            </a:extLst>
          </p:cNvPr>
          <p:cNvSpPr/>
          <p:nvPr/>
        </p:nvSpPr>
        <p:spPr>
          <a:xfrm>
            <a:off x="5940152" y="2569468"/>
            <a:ext cx="576064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21B8C4-9FFA-944D-B160-1760842826F1}"/>
              </a:ext>
            </a:extLst>
          </p:cNvPr>
          <p:cNvSpPr/>
          <p:nvPr/>
        </p:nvSpPr>
        <p:spPr>
          <a:xfrm>
            <a:off x="6553200" y="2569468"/>
            <a:ext cx="89912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1147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7A1C22B-B6CD-6F48-A4BE-5E047B46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74345"/>
            <a:ext cx="3632626" cy="21099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inode</a:t>
            </a:r>
            <a:r>
              <a:rPr kumimoji="1" lang="zh-CN" altLang="en-US" dirty="0"/>
              <a:t>文件系统的基本操作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194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E6CA3B-4653-1B4B-9D37-823476A0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7499176" cy="4152633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加载文件系统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首先读取超级块，然后找到其他信息</a:t>
            </a:r>
            <a:endParaRPr kumimoji="1" lang="en-US" altLang="zh-CN" sz="1800" dirty="0"/>
          </a:p>
          <a:p>
            <a:r>
              <a:rPr kumimoji="1" lang="zh-CN" altLang="en-US" sz="2000" dirty="0"/>
              <a:t>创建新文件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根据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分配信息找到空闲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，将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对应的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1</a:t>
            </a:r>
          </a:p>
          <a:p>
            <a:pPr lvl="1"/>
            <a:r>
              <a:rPr kumimoji="1" lang="zh-CN" altLang="en-US" sz="1800" dirty="0"/>
              <a:t>返回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在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表中的索引，作为文件名</a:t>
            </a:r>
            <a:endParaRPr kumimoji="1" lang="en-US" altLang="zh-CN" sz="1800" dirty="0"/>
          </a:p>
          <a:p>
            <a:r>
              <a:rPr kumimoji="1" lang="zh-CN" altLang="en-US" sz="2000" dirty="0"/>
              <a:t>查找文件（根据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号）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表中根据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号定位该</a:t>
            </a:r>
            <a:r>
              <a:rPr kumimoji="1" lang="en-US" altLang="zh-CN" sz="1800" dirty="0"/>
              <a:t>inode</a:t>
            </a:r>
          </a:p>
          <a:p>
            <a:r>
              <a:rPr kumimoji="1" lang="zh-CN" altLang="en-US" sz="2000" dirty="0"/>
              <a:t>删除文件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分配表中，将该</a:t>
            </a:r>
            <a:r>
              <a:rPr kumimoji="1" lang="en-US" altLang="zh-CN" sz="1800" dirty="0"/>
              <a:t>inode</a:t>
            </a:r>
            <a:r>
              <a:rPr kumimoji="1" lang="zh-CN" altLang="en-US" sz="1800" dirty="0"/>
              <a:t>对应的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350120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EDC0-7066-804F-9EAC-8DC87A6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单级</a:t>
            </a:r>
            <a:r>
              <a:rPr kumimoji="1" lang="en-US" altLang="zh-CN" dirty="0"/>
              <a:t>inode</a:t>
            </a:r>
            <a:r>
              <a:rPr kumimoji="1" lang="zh-CN" altLang="en-US" dirty="0"/>
              <a:t>过大的问题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FA5FE-B197-AB44-B729-802D1655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一个</a:t>
            </a:r>
            <a:r>
              <a:rPr kumimoji="1" lang="en-US" altLang="zh-CN" sz="2400" dirty="0"/>
              <a:t>4GB</a:t>
            </a:r>
            <a:r>
              <a:rPr kumimoji="1" lang="zh-CN" altLang="en-US" sz="2400" dirty="0"/>
              <a:t>的文件，对应</a:t>
            </a:r>
            <a:r>
              <a:rPr kumimoji="1" lang="en-US" altLang="zh-CN" sz="2400" dirty="0"/>
              <a:t>inode</a:t>
            </a:r>
            <a:r>
              <a:rPr kumimoji="1" lang="zh-CN" altLang="en-US" sz="2400" dirty="0"/>
              <a:t>有多大？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假设磁盘块号（块指针）为</a:t>
            </a:r>
            <a:r>
              <a:rPr kumimoji="1" lang="en-US" altLang="zh-CN" sz="2000" dirty="0"/>
              <a:t>8-Byte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64-bit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inode</a:t>
            </a:r>
            <a:r>
              <a:rPr kumimoji="1" lang="zh-CN" altLang="en-US" sz="2000" dirty="0"/>
              <a:t>大小：</a:t>
            </a:r>
            <a:r>
              <a:rPr kumimoji="1" lang="en-US" altLang="zh-CN" sz="2000" dirty="0"/>
              <a:t>4GB/4KB</a:t>
            </a:r>
            <a:r>
              <a:rPr kumimoji="1" lang="zh-CN" altLang="en-US" sz="2000" dirty="0"/>
              <a:t> * </a:t>
            </a:r>
            <a:r>
              <a:rPr kumimoji="1" lang="en-US" altLang="zh-CN" sz="2000" dirty="0"/>
              <a:t>8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8MB</a:t>
            </a:r>
          </a:p>
          <a:p>
            <a:pPr lvl="1"/>
            <a:r>
              <a:rPr kumimoji="1" lang="zh-CN" altLang="en-US" sz="2000" dirty="0"/>
              <a:t>若文件大小为</a:t>
            </a:r>
            <a:r>
              <a:rPr kumimoji="1" lang="en-US" altLang="zh-CN" sz="2000" dirty="0"/>
              <a:t>4TB</a:t>
            </a:r>
            <a:r>
              <a:rPr kumimoji="1" lang="zh-CN" altLang="en-US" sz="2000" dirty="0"/>
              <a:t>，则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大小为</a:t>
            </a:r>
            <a:r>
              <a:rPr kumimoji="1" lang="en-US" altLang="zh-CN" sz="2000" dirty="0"/>
              <a:t>8GB</a:t>
            </a:r>
            <a:r>
              <a:rPr kumimoji="1" lang="zh-CN" altLang="en-US" sz="2000" dirty="0"/>
              <a:t>！</a:t>
            </a:r>
            <a:endParaRPr kumimoji="1" lang="en-US" altLang="zh-CN" sz="2000" dirty="0"/>
          </a:p>
          <a:p>
            <a:r>
              <a:rPr kumimoji="1" lang="en-US" altLang="zh-CN" sz="2400" dirty="0"/>
              <a:t>inode</a:t>
            </a:r>
            <a:r>
              <a:rPr kumimoji="1" lang="zh-CN" altLang="en-US" sz="2400" dirty="0"/>
              <a:t>表的假设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一个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记录的所有块指针在磁盘上的空间是连续的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多个</a:t>
            </a:r>
            <a:r>
              <a:rPr kumimoji="1" lang="en-US" altLang="zh-CN" sz="2000" dirty="0"/>
              <a:t>inode</a:t>
            </a:r>
            <a:r>
              <a:rPr kumimoji="1" lang="zh-CN" altLang="en-US" sz="2000" dirty="0"/>
              <a:t>在磁盘上的空间是连续的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48C18-941E-3743-B1B1-3D0ACA5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033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EDC0-7066-804F-9EAC-8DC87A6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</a:t>
            </a:r>
            <a:r>
              <a:rPr kumimoji="1" lang="en-US" altLang="zh-CN" dirty="0"/>
              <a:t>inode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48C18-941E-3743-B1B1-3D0ACA5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0FF1D-FC8B-714B-AC5C-D4AE93C5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041347"/>
            <a:ext cx="5171600" cy="30151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8273C8-9606-A74B-976E-CE53F28D6B2E}"/>
              </a:ext>
            </a:extLst>
          </p:cNvPr>
          <p:cNvSpPr txBox="1"/>
          <p:nvPr/>
        </p:nvSpPr>
        <p:spPr>
          <a:xfrm>
            <a:off x="457200" y="1256164"/>
            <a:ext cx="8229600" cy="77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引入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索引块</a:t>
            </a:r>
            <a:r>
              <a:rPr kumimoji="1" lang="zh-CN" altLang="en-US" sz="1800" dirty="0"/>
              <a:t>：指向数据块</a:t>
            </a:r>
            <a:r>
              <a:rPr kumimoji="1" lang="zh-CN" altLang="en-US" dirty="0"/>
              <a:t>；以及</a:t>
            </a:r>
            <a:r>
              <a:rPr kumimoji="1" lang="zh-CN" altLang="en-US" b="1" dirty="0">
                <a:solidFill>
                  <a:schemeClr val="accent1"/>
                </a:solidFill>
              </a:rPr>
              <a:t>二级索引块</a:t>
            </a:r>
            <a:r>
              <a:rPr kumimoji="1" lang="zh-CN" altLang="en-US" dirty="0"/>
              <a:t>：指向索引块；</a:t>
            </a:r>
            <a:r>
              <a:rPr kumimoji="1" lang="en-US" altLang="zh-CN" dirty="0"/>
              <a:t>...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索引块（包括二级索引块）不在</a:t>
            </a:r>
            <a:r>
              <a:rPr lang="en-US" altLang="zh-CN" dirty="0"/>
              <a:t>inode</a:t>
            </a:r>
            <a:r>
              <a:rPr lang="zh-CN" altLang="en-US" dirty="0"/>
              <a:t>表的存储区域，而是在数据区域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E91291BB-2476-244F-AFB1-902E2CBA784E}"/>
              </a:ext>
            </a:extLst>
          </p:cNvPr>
          <p:cNvSpPr/>
          <p:nvPr/>
        </p:nvSpPr>
        <p:spPr>
          <a:xfrm rot="5400000">
            <a:off x="4735408" y="3308940"/>
            <a:ext cx="177240" cy="3672408"/>
          </a:xfrm>
          <a:prstGeom prst="rightBrace">
            <a:avLst>
              <a:gd name="adj1" fmla="val 56532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8C23E2-6C4E-FE4F-ADC8-99B91345C8C2}"/>
              </a:ext>
            </a:extLst>
          </p:cNvPr>
          <p:cNvSpPr txBox="1"/>
          <p:nvPr/>
        </p:nvSpPr>
        <p:spPr>
          <a:xfrm>
            <a:off x="3923928" y="5332245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磁盘的数据区域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29F3D2-862B-F84B-B6DE-C855A62FE802}"/>
              </a:ext>
            </a:extLst>
          </p:cNvPr>
          <p:cNvSpPr txBox="1"/>
          <p:nvPr/>
        </p:nvSpPr>
        <p:spPr>
          <a:xfrm>
            <a:off x="1272018" y="5304172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磁盘的</a:t>
            </a:r>
            <a:r>
              <a:rPr lang="en-US" altLang="zh-CN" sz="1400" b="1" dirty="0">
                <a:solidFill>
                  <a:schemeClr val="accent1"/>
                </a:solidFill>
              </a:rPr>
              <a:t>inode</a:t>
            </a:r>
            <a:r>
              <a:rPr lang="zh-CN" altLang="en-US" sz="1400" b="1" dirty="0">
                <a:solidFill>
                  <a:schemeClr val="accent1"/>
                </a:solidFill>
              </a:rPr>
              <a:t>表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554F885-A208-0E47-A254-60051D00478E}"/>
              </a:ext>
            </a:extLst>
          </p:cNvPr>
          <p:cNvSpPr/>
          <p:nvPr/>
        </p:nvSpPr>
        <p:spPr>
          <a:xfrm rot="5400000">
            <a:off x="2155506" y="4699723"/>
            <a:ext cx="177240" cy="925016"/>
          </a:xfrm>
          <a:prstGeom prst="rightBrace">
            <a:avLst>
              <a:gd name="adj1" fmla="val 37890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353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772F7-B624-9646-A860-2023ACC6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目录文件与目录项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D5FE8-7C3A-2E4D-ACD6-62AF4EBE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887F61-F744-254B-A521-50C713C93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6"/>
          <a:stretch/>
        </p:blipFill>
        <p:spPr>
          <a:xfrm>
            <a:off x="4427985" y="2269854"/>
            <a:ext cx="4608512" cy="21237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EAF46C-2A89-DE40-8C1A-86CAB599C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313"/>
            <a:ext cx="5915000" cy="4308821"/>
          </a:xfrm>
        </p:spPr>
        <p:txBody>
          <a:bodyPr>
            <a:noAutofit/>
          </a:bodyPr>
          <a:lstStyle/>
          <a:p>
            <a:r>
              <a:rPr lang="zh-CN" altLang="en-US" sz="2000" dirty="0">
                <a:ea typeface="Microsoft YaHei" panose="020B0503020204020204" pitchFamily="34" charset="-122"/>
              </a:rPr>
              <a:t>目录中的每条映射称为一个</a:t>
            </a:r>
            <a:r>
              <a:rPr lang="zh-CN" altLang="en-US" sz="2000" dirty="0">
                <a:solidFill>
                  <a:schemeClr val="accent1"/>
                </a:solidFill>
                <a:ea typeface="Microsoft YaHei" panose="020B0503020204020204" pitchFamily="34" charset="-122"/>
              </a:rPr>
              <a:t>目录项</a:t>
            </a:r>
            <a:endParaRPr lang="en-US" altLang="zh-CN" sz="2000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每一条目录项记录了一个</a:t>
            </a:r>
            <a:r>
              <a:rPr lang="en-US" altLang="zh-CN" sz="1600" dirty="0">
                <a:ea typeface="Microsoft YaHei" panose="020B0503020204020204" pitchFamily="34" charset="-122"/>
              </a:rPr>
              <a:t>inode</a:t>
            </a:r>
            <a:r>
              <a:rPr lang="zh-CN" altLang="en-US" sz="1600" dirty="0">
                <a:ea typeface="Microsoft YaHei" panose="020B0503020204020204" pitchFamily="34" charset="-122"/>
              </a:rPr>
              <a:t>号与文件名字符串的映射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一个目录可以记录很多目录项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ea typeface="Microsoft YaHei" panose="020B0503020204020204" pitchFamily="34" charset="-122"/>
              </a:rPr>
              <a:t>目录文件的大小（占用空间）</a:t>
            </a:r>
            <a:endParaRPr lang="en-US" altLang="zh-CN" sz="20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与其记录的文件大小无关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2"/>
            <a:r>
              <a:rPr lang="en-US" altLang="zh-CN" sz="1600" dirty="0">
                <a:ea typeface="Microsoft YaHei" panose="020B0503020204020204" pitchFamily="34" charset="-122"/>
              </a:rPr>
              <a:t>Q</a:t>
            </a:r>
            <a:r>
              <a:rPr lang="zh-CN" altLang="en-US" sz="1600" dirty="0">
                <a:ea typeface="Microsoft YaHei" panose="020B0503020204020204" pitchFamily="34" charset="-122"/>
              </a:rPr>
              <a:t>：与什么因素有关？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“目录” </a:t>
            </a:r>
            <a:r>
              <a:rPr lang="en-US" altLang="zh-CN" sz="1600" dirty="0">
                <a:ea typeface="Microsoft YaHei" panose="020B0503020204020204" pitchFamily="34" charset="-122"/>
              </a:rPr>
              <a:t>VS.</a:t>
            </a:r>
            <a:r>
              <a:rPr lang="zh-CN" altLang="en-US" sz="1600" dirty="0">
                <a:ea typeface="Microsoft YaHei" panose="020B0503020204020204" pitchFamily="34" charset="-122"/>
              </a:rPr>
              <a:t> “文件夹”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r>
              <a:rPr lang="zh-CN" altLang="en-US" sz="1800" dirty="0">
                <a:ea typeface="Microsoft YaHei" panose="020B0503020204020204" pitchFamily="34" charset="-122"/>
              </a:rPr>
              <a:t>目录支持查找操作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给定一个目录文件和字符串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在目录文件中查找字符串，并返回对应的</a:t>
            </a:r>
            <a:r>
              <a:rPr lang="en-US" altLang="zh-CN" sz="1600" dirty="0">
                <a:ea typeface="Microsoft YaHei" panose="020B0503020204020204" pitchFamily="34" charset="-122"/>
              </a:rPr>
              <a:t>inode</a:t>
            </a:r>
          </a:p>
        </p:txBody>
      </p:sp>
    </p:spTree>
    <p:extLst>
      <p:ext uri="{BB962C8B-B14F-4D97-AF65-F5344CB8AC3E}">
        <p14:creationId xmlns:p14="http://schemas.microsoft.com/office/powerpoint/2010/main" val="15397896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0EF6C-D4CA-434A-BEFD-4B67821E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目录的递归与根目录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FA19DC-DC23-2F46-9212-E235725FF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000" dirty="0"/>
              <a:t>目录中可以记录子目录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因为目录本身也是一个文件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通过“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”来分割父目录和子目录</a:t>
            </a:r>
            <a:endParaRPr kumimoji="1" lang="en-US" altLang="zh-CN" sz="1800" dirty="0"/>
          </a:p>
          <a:p>
            <a:r>
              <a:rPr kumimoji="1" lang="zh-CN" altLang="en-US" sz="2000" dirty="0"/>
              <a:t>最顶端的目录没有目录名（文件名）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被称为“根目录”（</a:t>
            </a:r>
            <a:r>
              <a:rPr kumimoji="1" lang="en-US" altLang="zh-CN" sz="1800" dirty="0"/>
              <a:t>root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根目录没有文件名，在“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”的前面什么都没有</a:t>
            </a:r>
            <a:endParaRPr kumimoji="1" lang="en-US" altLang="zh-CN" sz="1800" dirty="0"/>
          </a:p>
          <a:p>
            <a:r>
              <a:rPr kumimoji="1" lang="zh-CN" altLang="en-US" sz="2000" dirty="0"/>
              <a:t>绝对路径和相对路径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绝对路径：如“</a:t>
            </a:r>
            <a:r>
              <a:rPr kumimoji="1" lang="en-US" altLang="zh-CN" sz="1800" dirty="0"/>
              <a:t>/home/</a:t>
            </a:r>
            <a:r>
              <a:rPr kumimoji="1" lang="en-US" altLang="zh-CN" sz="1800" dirty="0" err="1"/>
              <a:t>xiayb</a:t>
            </a:r>
            <a:r>
              <a:rPr kumimoji="1" lang="en-US" altLang="zh-CN" sz="1800" dirty="0"/>
              <a:t>/</a:t>
            </a:r>
            <a:r>
              <a:rPr kumimoji="1" lang="en-US" altLang="zh-CN" sz="1800" dirty="0" err="1"/>
              <a:t>test.md</a:t>
            </a:r>
            <a:r>
              <a:rPr kumimoji="1" lang="zh-CN" altLang="en-US" sz="1800" dirty="0"/>
              <a:t>”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相对路径：如“</a:t>
            </a:r>
            <a:r>
              <a:rPr kumimoji="1" lang="en-US" altLang="zh-CN" sz="1800" dirty="0"/>
              <a:t>./</a:t>
            </a:r>
            <a:r>
              <a:rPr kumimoji="1" lang="en-US" altLang="zh-CN" sz="1800" dirty="0" err="1"/>
              <a:t>test.md</a:t>
            </a:r>
            <a:r>
              <a:rPr kumimoji="1" lang="zh-CN" altLang="en-US" sz="1800" dirty="0"/>
              <a:t>”或“</a:t>
            </a:r>
            <a:r>
              <a:rPr kumimoji="1" lang="en-US" altLang="zh-CN" sz="1800" dirty="0" err="1"/>
              <a:t>xiayb</a:t>
            </a:r>
            <a:r>
              <a:rPr kumimoji="1" lang="en-US" altLang="zh-CN" sz="1800" dirty="0"/>
              <a:t>/</a:t>
            </a:r>
            <a:r>
              <a:rPr kumimoji="1" lang="en-US" altLang="zh-CN" sz="1800" dirty="0" err="1"/>
              <a:t>test.md</a:t>
            </a:r>
            <a:r>
              <a:rPr kumimoji="1" lang="zh-CN" altLang="en-US" sz="1800" dirty="0"/>
              <a:t>”</a:t>
            </a:r>
            <a:endParaRPr kumimoji="1" lang="en-US" altLang="zh-CN" sz="1800" dirty="0"/>
          </a:p>
          <a:p>
            <a:pPr lvl="1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17793A-52D1-9B4D-A66A-B4FEC648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0349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71F52-3EFA-124C-A7BC-035134A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文件的查找过程：</a:t>
            </a:r>
            <a:r>
              <a:rPr kumimoji="1" lang="en" altLang="zh-CN" dirty="0"/>
              <a:t>/</a:t>
            </a:r>
            <a:r>
              <a:rPr kumimoji="1" lang="en" altLang="zh-CN" dirty="0" err="1"/>
              <a:t>os</a:t>
            </a:r>
            <a:r>
              <a:rPr kumimoji="1" lang="en" altLang="zh-CN" dirty="0"/>
              <a:t>-book/</a:t>
            </a:r>
            <a:r>
              <a:rPr kumimoji="1" lang="en" altLang="zh-CN" dirty="0" err="1"/>
              <a:t>fs.tex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870C3-F8F0-CA43-9CA9-C4E63738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CA7A2-3499-744F-866C-9C670629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201316"/>
            <a:ext cx="6870023" cy="3453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EBB761-6A02-C647-BE70-8DF21B5273D8}"/>
              </a:ext>
            </a:extLst>
          </p:cNvPr>
          <p:cNvSpPr txBox="1"/>
          <p:nvPr/>
        </p:nvSpPr>
        <p:spPr>
          <a:xfrm>
            <a:off x="107504" y="5123714"/>
            <a:ext cx="7632848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/>
              <a:t>注意：</a:t>
            </a:r>
            <a:r>
              <a:rPr kumimoji="1" lang="en-US" altLang="zh-CN" sz="1200" dirty="0"/>
              <a:t>inode</a:t>
            </a:r>
            <a:r>
              <a:rPr kumimoji="1" lang="zh-CN" altLang="en-US" sz="1200" dirty="0"/>
              <a:t>在这里并没有</a:t>
            </a:r>
            <a:r>
              <a:rPr kumimoji="1" lang="en-US" altLang="zh-CN" sz="1200" dirty="0"/>
              <a:t>size</a:t>
            </a:r>
            <a:r>
              <a:rPr kumimoji="1" lang="zh-CN" altLang="en-US" sz="1200" dirty="0"/>
              <a:t>等其他信息，只记录了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number</a:t>
            </a:r>
            <a:r>
              <a:rPr kumimoji="1" lang="zh-CN" altLang="en-US" sz="1200" dirty="0"/>
              <a:t>（最后一个指向索引块）；</a:t>
            </a:r>
            <a:r>
              <a:rPr kumimoji="1" lang="zh-CN" altLang="en-US" sz="1200" dirty="0">
                <a:latin typeface="+mn-ea"/>
              </a:rPr>
              <a:t>根目录是</a:t>
            </a:r>
            <a:r>
              <a:rPr kumimoji="1" lang="en-US" altLang="zh-CN" sz="1200" dirty="0">
                <a:latin typeface="+mn-ea"/>
              </a:rPr>
              <a:t>1</a:t>
            </a:r>
            <a:r>
              <a:rPr kumimoji="1" lang="zh-CN" altLang="en-US" sz="1200" dirty="0">
                <a:latin typeface="+mn-ea"/>
              </a:rPr>
              <a:t>号</a:t>
            </a:r>
            <a:r>
              <a:rPr kumimoji="1" lang="en-US" altLang="zh-CN" sz="1200" dirty="0" err="1">
                <a:latin typeface="+mn-ea"/>
              </a:rPr>
              <a:t>inode</a:t>
            </a:r>
            <a:r>
              <a:rPr kumimoji="1" lang="zh-CN" altLang="en-US" sz="1200" dirty="0">
                <a:latin typeface="+mn-ea"/>
              </a:rPr>
              <a:t>；</a:t>
            </a:r>
            <a:r>
              <a:rPr kumimoji="1" lang="zh-CN" altLang="en-US" sz="1200" dirty="0"/>
              <a:t>块分配信息是从</a:t>
            </a:r>
            <a:r>
              <a:rPr kumimoji="1" lang="en-US" altLang="zh-CN" sz="1200" dirty="0"/>
              <a:t>29</a:t>
            </a:r>
            <a:r>
              <a:rPr kumimoji="1" lang="zh-CN" altLang="en-US" sz="1200" dirty="0"/>
              <a:t>号块开始计算，即只考虑数据块；没有画出来的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可忽略。</a:t>
            </a:r>
          </a:p>
        </p:txBody>
      </p:sp>
    </p:spTree>
    <p:extLst>
      <p:ext uri="{BB962C8B-B14F-4D97-AF65-F5344CB8AC3E}">
        <p14:creationId xmlns:p14="http://schemas.microsoft.com/office/powerpoint/2010/main" val="128162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521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E3B91772-CFE7-46FD-87D4-591B5400C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条件码（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Code,</a:t>
            </a:r>
            <a:r>
              <a:rPr lang="zh-CN" altLang="en-US" dirty="0"/>
              <a:t> </a:t>
            </a:r>
            <a:r>
              <a:rPr lang="en-US" altLang="zh-CN" dirty="0"/>
              <a:t>CC</a:t>
            </a:r>
            <a:r>
              <a:rPr lang="zh-CN" altLang="en-US" dirty="0"/>
              <a:t>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615F5E2-E9AD-4415-9397-DC90B1B65B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条件码是一组</a:t>
            </a:r>
            <a:r>
              <a:rPr lang="zh-CN" altLang="en-US" sz="2400" dirty="0">
                <a:solidFill>
                  <a:srgbClr val="C00000"/>
                </a:solidFill>
              </a:rPr>
              <a:t>标志位</a:t>
            </a:r>
            <a:r>
              <a:rPr lang="zh-CN" altLang="en-US" sz="2400" dirty="0"/>
              <a:t>的统称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2200" dirty="0"/>
              <a:t>条件码由</a:t>
            </a:r>
            <a:r>
              <a:rPr lang="en-US" altLang="zh-CN" sz="2200" dirty="0">
                <a:solidFill>
                  <a:srgbClr val="C00000"/>
                </a:solidFill>
              </a:rPr>
              <a:t>PSTATE</a:t>
            </a:r>
            <a:r>
              <a:rPr lang="zh-CN" altLang="en-US" sz="2200" dirty="0"/>
              <a:t>寄存器维护</a:t>
            </a:r>
            <a:endParaRPr lang="en-US" altLang="zh-CN" sz="2200" dirty="0"/>
          </a:p>
          <a:p>
            <a:pPr lvl="1">
              <a:lnSpc>
                <a:spcPct val="140000"/>
              </a:lnSpc>
            </a:pPr>
            <a:r>
              <a:rPr lang="en-US" altLang="zh-CN" sz="2200" dirty="0"/>
              <a:t>N</a:t>
            </a:r>
            <a:r>
              <a:rPr lang="zh-CN" altLang="en-US" sz="2200" dirty="0"/>
              <a:t>（</a:t>
            </a:r>
            <a:r>
              <a:rPr lang="en-US" altLang="zh-CN" sz="2200" dirty="0"/>
              <a:t>Negative</a:t>
            </a:r>
            <a:r>
              <a:rPr lang="zh-CN" altLang="en-US" sz="2200" dirty="0"/>
              <a:t>）、</a:t>
            </a:r>
            <a:r>
              <a:rPr lang="en-US" altLang="zh-CN" sz="2200" dirty="0"/>
              <a:t>Z</a:t>
            </a:r>
            <a:r>
              <a:rPr lang="zh-CN" altLang="en-US" sz="2200" dirty="0"/>
              <a:t>（</a:t>
            </a:r>
            <a:r>
              <a:rPr lang="en-US" altLang="zh-CN" sz="2200" dirty="0"/>
              <a:t>Zero</a:t>
            </a:r>
            <a:r>
              <a:rPr lang="zh-CN" altLang="en-US" sz="2200" dirty="0"/>
              <a:t>）、</a:t>
            </a:r>
            <a:r>
              <a:rPr lang="en-US" altLang="zh-CN" sz="2200" dirty="0"/>
              <a:t>C</a:t>
            </a:r>
            <a:r>
              <a:rPr lang="zh-CN" altLang="en-US" sz="2200" dirty="0"/>
              <a:t>（</a:t>
            </a:r>
            <a:r>
              <a:rPr lang="en-US" altLang="zh-CN" sz="2200" dirty="0"/>
              <a:t>Carry</a:t>
            </a:r>
            <a:r>
              <a:rPr lang="zh-CN" altLang="en-US" sz="2200" dirty="0"/>
              <a:t>）、</a:t>
            </a:r>
            <a:r>
              <a:rPr lang="en-US" altLang="zh-CN" sz="2200" dirty="0"/>
              <a:t>V</a:t>
            </a:r>
            <a:r>
              <a:rPr lang="zh-CN" altLang="en-US" sz="2200" dirty="0"/>
              <a:t>（</a:t>
            </a:r>
            <a:r>
              <a:rPr lang="en-US" altLang="zh-CN" sz="2200" dirty="0"/>
              <a:t>Overﬂow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>
              <a:lnSpc>
                <a:spcPct val="140000"/>
              </a:lnSpc>
            </a:pPr>
            <a:r>
              <a:rPr lang="zh-CN" altLang="en-US" sz="2400" dirty="0"/>
              <a:t>条件码保留之前相关指令的执行状态，这种指令包括：</a:t>
            </a:r>
            <a:endParaRPr lang="en-US" altLang="zh-CN" sz="2400" dirty="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dirty="0"/>
              <a:t>带有</a:t>
            </a:r>
            <a:r>
              <a:rPr lang="en-US" altLang="zh-CN" sz="2000" b="1" dirty="0">
                <a:solidFill>
                  <a:srgbClr val="C00000"/>
                </a:solidFill>
              </a:rPr>
              <a:t>s</a:t>
            </a:r>
            <a:r>
              <a:rPr lang="zh-CN" altLang="en-US" sz="2000" dirty="0"/>
              <a:t>后缀的算术或逻辑运算指令（如</a:t>
            </a:r>
            <a:r>
              <a:rPr lang="en-US" altLang="zh-CN" sz="2000" dirty="0"/>
              <a:t>sub</a:t>
            </a:r>
            <a:r>
              <a:rPr lang="en-US" altLang="zh-CN" sz="2000" b="1" dirty="0">
                <a:solidFill>
                  <a:schemeClr val="accent1"/>
                </a:solidFill>
              </a:rPr>
              <a:t>s</a:t>
            </a:r>
            <a:r>
              <a:rPr lang="zh-CN" altLang="en-US" sz="2000" dirty="0"/>
              <a:t>、</a:t>
            </a:r>
            <a:r>
              <a:rPr lang="en-US" altLang="zh-CN" sz="2000" dirty="0"/>
              <a:t>add</a:t>
            </a:r>
            <a:r>
              <a:rPr lang="en-US" altLang="zh-CN" sz="2000" b="1" dirty="0">
                <a:solidFill>
                  <a:schemeClr val="accent1"/>
                </a:solidFill>
              </a:rPr>
              <a:t>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dirty="0"/>
              <a:t>比较指令</a:t>
            </a:r>
            <a:endParaRPr lang="en-US" altLang="zh-CN" sz="2000" dirty="0"/>
          </a:p>
          <a:p>
            <a:pPr lvl="2">
              <a:lnSpc>
                <a:spcPct val="140000"/>
              </a:lnSpc>
            </a:pPr>
            <a:r>
              <a:rPr lang="en-US" altLang="zh-CN" sz="2100" dirty="0" err="1"/>
              <a:t>cmp</a:t>
            </a:r>
            <a:r>
              <a:rPr lang="zh-CN" altLang="en-US" sz="2100" dirty="0"/>
              <a:t>：操作数之差；例如 </a:t>
            </a:r>
            <a:r>
              <a:rPr lang="en-US" altLang="zh-CN" sz="2100" dirty="0" err="1"/>
              <a:t>cmp</a:t>
            </a:r>
            <a:r>
              <a:rPr lang="en-US" altLang="zh-CN" sz="2100" dirty="0"/>
              <a:t> x0, x1</a:t>
            </a:r>
          </a:p>
          <a:p>
            <a:pPr lvl="2">
              <a:lnSpc>
                <a:spcPct val="140000"/>
              </a:lnSpc>
            </a:pPr>
            <a:r>
              <a:rPr lang="en-US" altLang="zh-CN" sz="2100" dirty="0" err="1"/>
              <a:t>cmn</a:t>
            </a:r>
            <a:r>
              <a:rPr lang="zh-CN" altLang="en-US" sz="2100" dirty="0"/>
              <a:t>：操作数之和；例如 </a:t>
            </a:r>
            <a:r>
              <a:rPr lang="en-US" altLang="zh-CN" sz="2100" dirty="0" err="1"/>
              <a:t>cmn</a:t>
            </a:r>
            <a:r>
              <a:rPr lang="en-US" altLang="zh-CN" sz="2100" dirty="0"/>
              <a:t> x0, x1</a:t>
            </a:r>
          </a:p>
          <a:p>
            <a:pPr lvl="2">
              <a:lnSpc>
                <a:spcPct val="140000"/>
              </a:lnSpc>
            </a:pPr>
            <a:r>
              <a:rPr lang="en-US" altLang="zh-CN" sz="2100" dirty="0" err="1"/>
              <a:t>tst</a:t>
            </a:r>
            <a:r>
              <a:rPr lang="zh-CN" altLang="en-US" sz="2100" dirty="0"/>
              <a:t>   ：操作数相与；例如 </a:t>
            </a:r>
            <a:r>
              <a:rPr lang="en-US" altLang="zh-CN" sz="2100" dirty="0" err="1"/>
              <a:t>tst</a:t>
            </a:r>
            <a:r>
              <a:rPr lang="en-US" altLang="zh-CN" sz="2100" dirty="0"/>
              <a:t> </a:t>
            </a:r>
            <a:r>
              <a:rPr lang="zh-CN" altLang="en-US" sz="2100" dirty="0"/>
              <a:t>   </a:t>
            </a:r>
            <a:r>
              <a:rPr lang="en-US" altLang="zh-CN" sz="2100" dirty="0"/>
              <a:t>x0, x1</a:t>
            </a:r>
          </a:p>
          <a:p>
            <a:pPr lvl="2">
              <a:lnSpc>
                <a:spcPct val="140000"/>
              </a:lnSpc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36866" name="灯片编号占位符 5">
            <a:extLst>
              <a:ext uri="{FF2B5EF4-FFF2-40B4-BE49-F238E27FC236}">
                <a16:creationId xmlns:a16="http://schemas.microsoft.com/office/drawing/2014/main" id="{57514E59-7287-49EC-BF47-1A9F3D05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B7B85B-0AC6-4FAE-A1B2-88826DD53283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71F52-3EFA-124C-A7BC-035134A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文件的查找过程：</a:t>
            </a:r>
            <a:r>
              <a:rPr kumimoji="1" lang="en" altLang="zh-CN" dirty="0"/>
              <a:t>/</a:t>
            </a:r>
            <a:r>
              <a:rPr kumimoji="1" lang="en" altLang="zh-CN" dirty="0" err="1"/>
              <a:t>os</a:t>
            </a:r>
            <a:r>
              <a:rPr kumimoji="1" lang="en" altLang="zh-CN" dirty="0"/>
              <a:t>-book/</a:t>
            </a:r>
            <a:r>
              <a:rPr kumimoji="1" lang="en" altLang="zh-CN" dirty="0" err="1"/>
              <a:t>fs.tex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870C3-F8F0-CA43-9CA9-C4E63738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CA7A2-3499-744F-866C-9C670629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201316"/>
            <a:ext cx="6870023" cy="3453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EBB761-6A02-C647-BE70-8DF21B5273D8}"/>
              </a:ext>
            </a:extLst>
          </p:cNvPr>
          <p:cNvSpPr txBox="1"/>
          <p:nvPr/>
        </p:nvSpPr>
        <p:spPr>
          <a:xfrm>
            <a:off x="107504" y="5123714"/>
            <a:ext cx="7632848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/>
              <a:t>注意：</a:t>
            </a:r>
            <a:r>
              <a:rPr kumimoji="1" lang="en-US" altLang="zh-CN" sz="1200" dirty="0"/>
              <a:t>inode</a:t>
            </a:r>
            <a:r>
              <a:rPr kumimoji="1" lang="zh-CN" altLang="en-US" sz="1200" dirty="0"/>
              <a:t>在这里并没有</a:t>
            </a:r>
            <a:r>
              <a:rPr kumimoji="1" lang="en-US" altLang="zh-CN" sz="1200" dirty="0"/>
              <a:t>size</a:t>
            </a:r>
            <a:r>
              <a:rPr kumimoji="1" lang="zh-CN" altLang="en-US" sz="1200" dirty="0"/>
              <a:t>等其他信息，只记录了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number</a:t>
            </a:r>
            <a:r>
              <a:rPr kumimoji="1" lang="zh-CN" altLang="en-US" sz="1200" dirty="0"/>
              <a:t>（最后一个指向索引块）；</a:t>
            </a:r>
            <a:r>
              <a:rPr kumimoji="1" lang="zh-CN" altLang="en-US" sz="1200" dirty="0">
                <a:latin typeface="+mn-ea"/>
              </a:rPr>
              <a:t>根目录是</a:t>
            </a:r>
            <a:r>
              <a:rPr kumimoji="1" lang="en-US" altLang="zh-CN" sz="1200" dirty="0">
                <a:latin typeface="+mn-ea"/>
              </a:rPr>
              <a:t>1</a:t>
            </a:r>
            <a:r>
              <a:rPr kumimoji="1" lang="zh-CN" altLang="en-US" sz="1200" dirty="0">
                <a:latin typeface="+mn-ea"/>
              </a:rPr>
              <a:t>号</a:t>
            </a:r>
            <a:r>
              <a:rPr kumimoji="1" lang="en-US" altLang="zh-CN" sz="1200" dirty="0" err="1">
                <a:latin typeface="+mn-ea"/>
              </a:rPr>
              <a:t>inode</a:t>
            </a:r>
            <a:r>
              <a:rPr kumimoji="1" lang="zh-CN" altLang="en-US" sz="1200" dirty="0">
                <a:latin typeface="+mn-ea"/>
              </a:rPr>
              <a:t>；</a:t>
            </a:r>
            <a:r>
              <a:rPr kumimoji="1" lang="zh-CN" altLang="en-US" sz="1200" dirty="0"/>
              <a:t>块分配信息是从</a:t>
            </a:r>
            <a:r>
              <a:rPr kumimoji="1" lang="en-US" altLang="zh-CN" sz="1200" dirty="0"/>
              <a:t>29</a:t>
            </a:r>
            <a:r>
              <a:rPr kumimoji="1" lang="zh-CN" altLang="en-US" sz="1200" dirty="0"/>
              <a:t>号块开始计算，即只考虑数据块；没有画出来的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可忽略。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66AB17A-046F-BC4B-B1C7-D2DC91B51F39}"/>
              </a:ext>
            </a:extLst>
          </p:cNvPr>
          <p:cNvSpPr/>
          <p:nvPr/>
        </p:nvSpPr>
        <p:spPr>
          <a:xfrm>
            <a:off x="4257762" y="2813723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405CAEC-35A3-9046-AC15-3CCFA74B23E5}"/>
              </a:ext>
            </a:extLst>
          </p:cNvPr>
          <p:cNvSpPr/>
          <p:nvPr/>
        </p:nvSpPr>
        <p:spPr>
          <a:xfrm>
            <a:off x="4256207" y="1417340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E047DDA-3D99-BD4F-BEA1-31553FB4CC86}"/>
              </a:ext>
            </a:extLst>
          </p:cNvPr>
          <p:cNvSpPr/>
          <p:nvPr/>
        </p:nvSpPr>
        <p:spPr>
          <a:xfrm>
            <a:off x="6084168" y="463698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BAE565E-E918-7642-B1B0-24580682584C}"/>
              </a:ext>
            </a:extLst>
          </p:cNvPr>
          <p:cNvSpPr/>
          <p:nvPr/>
        </p:nvSpPr>
        <p:spPr>
          <a:xfrm>
            <a:off x="5999318" y="356473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4</a:t>
            </a:r>
            <a:endParaRPr kumimoji="1" lang="zh-CN" altLang="en-US" sz="10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027BF84-180D-6343-AE6F-505022A9595E}"/>
              </a:ext>
            </a:extLst>
          </p:cNvPr>
          <p:cNvSpPr/>
          <p:nvPr/>
        </p:nvSpPr>
        <p:spPr>
          <a:xfrm>
            <a:off x="4283968" y="464485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5</a:t>
            </a:r>
            <a:endParaRPr kumimoji="1" lang="zh-CN" altLang="en-US" sz="10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02ACDB-60D3-2D40-82DE-DE94AAAAA4A0}"/>
              </a:ext>
            </a:extLst>
          </p:cNvPr>
          <p:cNvSpPr/>
          <p:nvPr/>
        </p:nvSpPr>
        <p:spPr>
          <a:xfrm>
            <a:off x="4716016" y="414080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6</a:t>
            </a:r>
            <a:endParaRPr kumimoji="1" lang="zh-CN" altLang="en-US" sz="10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EAC6E3E-22D0-094F-B44C-2675796F4262}"/>
              </a:ext>
            </a:extLst>
          </p:cNvPr>
          <p:cNvSpPr/>
          <p:nvPr/>
        </p:nvSpPr>
        <p:spPr>
          <a:xfrm>
            <a:off x="6647390" y="1417340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7</a:t>
            </a:r>
            <a:endParaRPr kumimoji="1" lang="zh-CN" altLang="en-US" sz="10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8C2505-963D-944A-B356-C40B443D75A0}"/>
              </a:ext>
            </a:extLst>
          </p:cNvPr>
          <p:cNvSpPr/>
          <p:nvPr/>
        </p:nvSpPr>
        <p:spPr>
          <a:xfrm>
            <a:off x="6948264" y="220942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8</a:t>
            </a:r>
            <a:endParaRPr kumimoji="1" lang="zh-CN" altLang="en-US" sz="10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07AAB7-21D4-9B41-9E5C-D8648C6B6DCD}"/>
              </a:ext>
            </a:extLst>
          </p:cNvPr>
          <p:cNvSpPr/>
          <p:nvPr/>
        </p:nvSpPr>
        <p:spPr>
          <a:xfrm>
            <a:off x="2415304" y="463698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9</a:t>
            </a:r>
            <a:endParaRPr kumimoji="1" lang="zh-CN" altLang="en-US" sz="10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063AF44-9758-3A4F-BA16-CBF68282E5D8}"/>
              </a:ext>
            </a:extLst>
          </p:cNvPr>
          <p:cNvGrpSpPr/>
          <p:nvPr/>
        </p:nvGrpSpPr>
        <p:grpSpPr>
          <a:xfrm>
            <a:off x="1763688" y="3778796"/>
            <a:ext cx="520805" cy="230832"/>
            <a:chOff x="1763688" y="3778796"/>
            <a:chExt cx="520805" cy="23083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2127A8C-6FDF-B94E-A10E-6826AB1A816F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1E4811D-86C7-F24A-BD8D-0B0727C96109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10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CFB26C-1DE2-C84A-91F4-AA2DA46DF95B}"/>
              </a:ext>
            </a:extLst>
          </p:cNvPr>
          <p:cNvGrpSpPr/>
          <p:nvPr/>
        </p:nvGrpSpPr>
        <p:grpSpPr>
          <a:xfrm>
            <a:off x="5353623" y="1474540"/>
            <a:ext cx="520805" cy="230832"/>
            <a:chOff x="1763688" y="3778796"/>
            <a:chExt cx="520805" cy="23083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F21783D-999F-344C-AD16-70CBA32A6F0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8E8700E-054C-0746-85D6-4E83D955FC00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4274843-D7AE-1B42-9F9E-AD9A4FB59C8A}"/>
              </a:ext>
            </a:extLst>
          </p:cNvPr>
          <p:cNvGrpSpPr/>
          <p:nvPr/>
        </p:nvGrpSpPr>
        <p:grpSpPr>
          <a:xfrm>
            <a:off x="5580112" y="1906588"/>
            <a:ext cx="520805" cy="230832"/>
            <a:chOff x="1763688" y="3778796"/>
            <a:chExt cx="520805" cy="23083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3DC4E8B-7313-CD48-99C7-BC29A36BC26E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46B52C7-1B52-EC4B-A4F8-DBD4927CF19D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12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19B37D5-A656-634A-A14B-22871F70B23E}"/>
              </a:ext>
            </a:extLst>
          </p:cNvPr>
          <p:cNvGrpSpPr/>
          <p:nvPr/>
        </p:nvGrpSpPr>
        <p:grpSpPr>
          <a:xfrm>
            <a:off x="5059307" y="4642892"/>
            <a:ext cx="520805" cy="230832"/>
            <a:chOff x="1763688" y="3778796"/>
            <a:chExt cx="520805" cy="2308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2E803F3-8170-D64C-B918-F82A84168C89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554E9B9-09CB-3946-861D-878E88959606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13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DDA47E-D34C-C53B-EE38-AB94BA19F307}"/>
              </a:ext>
            </a:extLst>
          </p:cNvPr>
          <p:cNvGrpSpPr/>
          <p:nvPr/>
        </p:nvGrpSpPr>
        <p:grpSpPr>
          <a:xfrm>
            <a:off x="5563363" y="2567551"/>
            <a:ext cx="520805" cy="230832"/>
            <a:chOff x="1748893" y="3778796"/>
            <a:chExt cx="520805" cy="230832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E75245D-9FF1-4CDD-9B10-518C38864F2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33EDD86-C7ED-FF45-0527-9F4899307E9C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14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B0CFA3-792D-953F-C633-BD9B49D52BBE}"/>
              </a:ext>
            </a:extLst>
          </p:cNvPr>
          <p:cNvGrpSpPr/>
          <p:nvPr/>
        </p:nvGrpSpPr>
        <p:grpSpPr>
          <a:xfrm>
            <a:off x="3203666" y="4644858"/>
            <a:ext cx="520805" cy="230832"/>
            <a:chOff x="1748893" y="3778796"/>
            <a:chExt cx="520805" cy="23083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46CF97C-C33B-0F23-2AAC-7EFF9D408034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5005E3-5048-4C8F-9943-C97B6E3112C6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15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2DDAE7D-18DD-33BE-DB36-CAEB9EBFCC02}"/>
              </a:ext>
            </a:extLst>
          </p:cNvPr>
          <p:cNvGrpSpPr/>
          <p:nvPr/>
        </p:nvGrpSpPr>
        <p:grpSpPr>
          <a:xfrm>
            <a:off x="3331115" y="4009628"/>
            <a:ext cx="520805" cy="230832"/>
            <a:chOff x="1748893" y="3778796"/>
            <a:chExt cx="520805" cy="23083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A187298-5F6C-79F8-3A77-EA158F9BDA8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BDFDF6-5E09-A3DE-269D-C157FB4DEFD7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16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B335E6A-0AAD-71F8-ADF0-0DCEF4C256F3}"/>
              </a:ext>
            </a:extLst>
          </p:cNvPr>
          <p:cNvGrpSpPr/>
          <p:nvPr/>
        </p:nvGrpSpPr>
        <p:grpSpPr>
          <a:xfrm>
            <a:off x="6855095" y="4642892"/>
            <a:ext cx="520805" cy="230832"/>
            <a:chOff x="1748893" y="3778796"/>
            <a:chExt cx="520805" cy="2308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3D6BC46-B475-EBCD-A144-697EFF4B046A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698C2F1-2416-A7B5-DC5E-09E2143FE2AA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17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D636BF6-3A48-491E-2BB4-F212CC458B86}"/>
              </a:ext>
            </a:extLst>
          </p:cNvPr>
          <p:cNvSpPr txBox="1"/>
          <p:nvPr/>
        </p:nvSpPr>
        <p:spPr>
          <a:xfrm>
            <a:off x="-7109" y="4496516"/>
            <a:ext cx="212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~ </a:t>
            </a:r>
            <a:r>
              <a:rPr kumimoji="1" lang="zh-CN" altLang="en-US" sz="1400" dirty="0"/>
              <a:t>     找到文件的</a:t>
            </a:r>
            <a:r>
              <a:rPr kumimoji="1" lang="en-US" altLang="zh-CN" sz="1400" dirty="0" err="1"/>
              <a:t>inode</a:t>
            </a:r>
            <a:endParaRPr kumimoji="1" lang="en-US" altLang="zh-CN" sz="14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13B42DF-2477-2BBA-AB02-DBA0ECE6F798}"/>
              </a:ext>
            </a:extLst>
          </p:cNvPr>
          <p:cNvGrpSpPr/>
          <p:nvPr/>
        </p:nvGrpSpPr>
        <p:grpSpPr>
          <a:xfrm>
            <a:off x="245474" y="4517625"/>
            <a:ext cx="520805" cy="230832"/>
            <a:chOff x="1763688" y="3778796"/>
            <a:chExt cx="520805" cy="23083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C399C31-71D7-7C12-4364-0CD79A3B8F00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2F4BBF2-56F0-34A5-3080-2B721C8D7F0C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5D5BFAC-F372-9055-2CB2-B06989EF60E8}"/>
              </a:ext>
            </a:extLst>
          </p:cNvPr>
          <p:cNvGrpSpPr/>
          <p:nvPr/>
        </p:nvGrpSpPr>
        <p:grpSpPr>
          <a:xfrm>
            <a:off x="-104533" y="4517625"/>
            <a:ext cx="520805" cy="230832"/>
            <a:chOff x="1763688" y="3778796"/>
            <a:chExt cx="520805" cy="23083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C547554-5ED0-A06F-D9E9-6893A15DEFB5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AC8D7E1-E4B4-8662-4A15-E9C1CE791AB0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421B830A-CBD2-494C-6021-D3CC894C7913}"/>
              </a:ext>
            </a:extLst>
          </p:cNvPr>
          <p:cNvSpPr txBox="1"/>
          <p:nvPr/>
        </p:nvSpPr>
        <p:spPr>
          <a:xfrm>
            <a:off x="0" y="482415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~ </a:t>
            </a:r>
            <a:r>
              <a:rPr kumimoji="1" lang="zh-CN" altLang="en-US" sz="1400" dirty="0"/>
              <a:t>     读取文件内容</a:t>
            </a:r>
            <a:endParaRPr kumimoji="1" lang="en-US" altLang="zh-CN" sz="1400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890472C-0508-3B31-3E6C-7C65CA44C8D5}"/>
              </a:ext>
            </a:extLst>
          </p:cNvPr>
          <p:cNvGrpSpPr/>
          <p:nvPr/>
        </p:nvGrpSpPr>
        <p:grpSpPr>
          <a:xfrm>
            <a:off x="252583" y="4845265"/>
            <a:ext cx="520805" cy="230832"/>
            <a:chOff x="1763688" y="3778796"/>
            <a:chExt cx="520805" cy="230832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A787842-798A-1581-3964-C9E5726E8BDD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0F939F5-6784-2AB3-E997-A19620838FA4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17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EDAD4F3-0832-7C0C-46A4-0A90AA705D9E}"/>
              </a:ext>
            </a:extLst>
          </p:cNvPr>
          <p:cNvGrpSpPr/>
          <p:nvPr/>
        </p:nvGrpSpPr>
        <p:grpSpPr>
          <a:xfrm>
            <a:off x="-97424" y="4845265"/>
            <a:ext cx="520805" cy="230832"/>
            <a:chOff x="1763688" y="3778796"/>
            <a:chExt cx="520805" cy="23083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51F3990-FF7F-FB57-99BD-28362F809524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52839BA-D039-0405-0EDC-595A7E897C4E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12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99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0" grpId="0"/>
      <p:bldP spid="55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（硬）链接：</a:t>
            </a:r>
            <a:r>
              <a:rPr lang="en-US" altLang="zh-CN" dirty="0">
                <a:ea typeface="Microsoft YaHei" panose="020B0503020204020204" pitchFamily="34" charset="-122"/>
              </a:rPr>
              <a:t>Link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26773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ea typeface="Microsoft YaHei" panose="020B0503020204020204" pitchFamily="34" charset="-122"/>
              </a:rPr>
              <a:t>LINK</a:t>
            </a:r>
          </a:p>
          <a:p>
            <a:pPr lvl="1"/>
            <a:r>
              <a:rPr lang="en-US" altLang="zh-CN" sz="1800" dirty="0">
                <a:ea typeface="Microsoft YaHei" panose="020B0503020204020204" pitchFamily="34" charset="-122"/>
              </a:rPr>
              <a:t>LINK("</a:t>
            </a:r>
            <a:r>
              <a:rPr lang="en-US" altLang="zh-CN" sz="1800" dirty="0">
                <a:solidFill>
                  <a:srgbClr val="0096FF"/>
                </a:solidFill>
                <a:ea typeface="Microsoft YaHei" panose="020B0503020204020204" pitchFamily="34" charset="-122"/>
              </a:rPr>
              <a:t>Mail/inbox/new-assignment</a:t>
            </a:r>
            <a:r>
              <a:rPr lang="en-US" altLang="zh-CN" sz="1800" dirty="0">
                <a:ea typeface="Microsoft YaHei" panose="020B0503020204020204" pitchFamily="34" charset="-122"/>
              </a:rPr>
              <a:t>", "</a:t>
            </a:r>
            <a:r>
              <a:rPr lang="en-US" altLang="zh-CN" sz="1800" dirty="0">
                <a:solidFill>
                  <a:srgbClr val="0096FF"/>
                </a:solidFill>
                <a:ea typeface="Microsoft YaHei" panose="020B0503020204020204" pitchFamily="34" charset="-122"/>
              </a:rPr>
              <a:t>assignment</a:t>
            </a:r>
            <a:r>
              <a:rPr lang="en-US" altLang="zh-CN" sz="1800" dirty="0">
                <a:ea typeface="Microsoft YaHei" panose="020B0503020204020204" pitchFamily="34" charset="-122"/>
              </a:rPr>
              <a:t>")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将严格的层次结构（树）变成有向图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2"/>
            <a:r>
              <a:rPr lang="zh-CN" altLang="en-US" sz="1600" dirty="0">
                <a:ea typeface="Microsoft YaHei" panose="020B0503020204020204" pitchFamily="34" charset="-122"/>
              </a:rPr>
              <a:t>注意：用户不能为目录创建</a:t>
            </a:r>
            <a:r>
              <a:rPr lang="en-US" altLang="zh-CN" sz="1600" dirty="0">
                <a:ea typeface="Microsoft YaHei" panose="020B0503020204020204" pitchFamily="34" charset="-122"/>
              </a:rPr>
              <a:t>link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不同的文件名可以指向同一个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号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ea typeface="Microsoft YaHei" panose="020B0503020204020204" pitchFamily="34" charset="-122"/>
              </a:rPr>
              <a:t>UNLINK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删掉从文件名到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号的绑定关系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如果</a:t>
            </a:r>
            <a:r>
              <a:rPr lang="en-US" altLang="zh-CN" sz="1800" dirty="0">
                <a:ea typeface="Microsoft YaHei" panose="020B0503020204020204" pitchFamily="34" charset="-122"/>
              </a:rPr>
              <a:t> UNLINK </a:t>
            </a:r>
            <a:r>
              <a:rPr lang="zh-CN" altLang="en-US" sz="1800" dirty="0">
                <a:ea typeface="Microsoft YaHei" panose="020B0503020204020204" pitchFamily="34" charset="-122"/>
              </a:rPr>
              <a:t>最后一个绑定，则把</a:t>
            </a:r>
            <a:r>
              <a:rPr lang="en-US" altLang="zh-CN" sz="1800" dirty="0">
                <a:ea typeface="Microsoft YaHei" panose="020B0503020204020204" pitchFamily="34" charset="-122"/>
              </a:rPr>
              <a:t> inode</a:t>
            </a:r>
            <a:r>
              <a:rPr lang="zh-CN" altLang="en-US" sz="1800" dirty="0">
                <a:ea typeface="Microsoft YaHei" panose="020B0503020204020204" pitchFamily="34" charset="-122"/>
              </a:rPr>
              <a:t> 和对应的 </a:t>
            </a:r>
            <a:r>
              <a:rPr lang="en-US" altLang="zh-CN" sz="1800" dirty="0">
                <a:ea typeface="Microsoft YaHei" panose="020B0503020204020204" pitchFamily="34" charset="-122"/>
              </a:rPr>
              <a:t>blocks</a:t>
            </a:r>
            <a:r>
              <a:rPr lang="zh-CN" altLang="en-US" sz="1800" dirty="0">
                <a:ea typeface="Microsoft YaHei" panose="020B0503020204020204" pitchFamily="34" charset="-122"/>
              </a:rPr>
              <a:t>放到 </a:t>
            </a:r>
            <a:r>
              <a:rPr lang="en-US" altLang="zh-CN" sz="1800" dirty="0">
                <a:ea typeface="Microsoft YaHei" panose="020B0503020204020204" pitchFamily="34" charset="-122"/>
              </a:rPr>
              <a:t>free-list</a:t>
            </a:r>
          </a:p>
          <a:p>
            <a:pPr lvl="2"/>
            <a:r>
              <a:rPr lang="zh-CN" altLang="en-US" sz="1600" dirty="0">
                <a:ea typeface="Microsoft YaHei" panose="020B0503020204020204" pitchFamily="34" charset="-122"/>
              </a:rPr>
              <a:t>没个文件都需要一个 </a:t>
            </a:r>
            <a:r>
              <a:rPr lang="en-US" altLang="zh-CN" sz="1600" dirty="0">
                <a:ea typeface="Microsoft YaHei" panose="020B0503020204020204" pitchFamily="34" charset="-122"/>
              </a:rPr>
              <a:t>reference counter</a:t>
            </a:r>
            <a:endParaRPr lang="zh-CN" sz="1600" dirty="0">
              <a:ea typeface="Microsoft YaHei" panose="020B0503020204020204" pitchFamily="34" charset="-122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95589CF-65B1-C94F-A523-A7F319D0BD35}" type="slidenum">
              <a:rPr lang="zh-CN" altLang="en-US" sz="1200" b="0">
                <a:latin typeface="Arial" panose="020B0604020202020204" pitchFamily="34" charset="0"/>
                <a:ea typeface="Microsoft YaHei" panose="020B0503020204020204" pitchFamily="34" charset="-122"/>
                <a:cs typeface="DengXian" charset="0"/>
              </a:rPr>
              <a:pPr/>
              <a:t>201</a:t>
            </a:fld>
            <a:endParaRPr lang="en-US" altLang="zh-CN" sz="1200" b="0" dirty="0">
              <a:latin typeface="Arial" panose="020B0604020202020204" pitchFamily="34" charset="0"/>
              <a:ea typeface="Microsoft YaHei" panose="020B0503020204020204" pitchFamily="34" charset="-122"/>
              <a:cs typeface="DengXi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2865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icrosoft YaHei" panose="020B0503020204020204" pitchFamily="34" charset="-122"/>
              </a:rPr>
              <a:t>LINK</a:t>
            </a:r>
            <a:r>
              <a:rPr lang="zh-CN" altLang="en-US" dirty="0">
                <a:ea typeface="Microsoft YaHei" panose="020B0503020204020204" pitchFamily="34" charset="-122"/>
              </a:rPr>
              <a:t>不能形成环</a:t>
            </a: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4AAA6A53-16F1-8E4C-A3E3-66CC7810566F}" type="slidenum">
              <a:rPr lang="zh-CN" altLang="en-US" sz="12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202</a:t>
            </a:fld>
            <a:endParaRPr lang="en-US" altLang="zh-CN" sz="12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1401763" y="158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root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792163" y="2222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087563" y="2211917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25:1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792163" y="285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087563" y="2857500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29705" name="直接连接符 11"/>
          <p:cNvCxnSpPr>
            <a:cxnSpLocks noChangeShapeType="1"/>
            <a:stCxn id="5" idx="2"/>
            <a:endCxn id="6" idx="0"/>
          </p:cNvCxnSpPr>
          <p:nvPr/>
        </p:nvCxnSpPr>
        <p:spPr bwMode="auto">
          <a:xfrm flipH="1">
            <a:off x="1058863" y="1905000"/>
            <a:ext cx="6096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06" name="直接连接符 13"/>
          <p:cNvCxnSpPr>
            <a:cxnSpLocks noChangeShapeType="1"/>
            <a:stCxn id="6" idx="2"/>
            <a:endCxn id="8" idx="0"/>
          </p:cNvCxnSpPr>
          <p:nvPr/>
        </p:nvCxnSpPr>
        <p:spPr bwMode="auto">
          <a:xfrm>
            <a:off x="1058863" y="25400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07" name="直接连接符 17"/>
          <p:cNvCxnSpPr>
            <a:cxnSpLocks noChangeShapeType="1"/>
            <a:stCxn id="5" idx="2"/>
            <a:endCxn id="7" idx="0"/>
          </p:cNvCxnSpPr>
          <p:nvPr/>
        </p:nvCxnSpPr>
        <p:spPr bwMode="auto">
          <a:xfrm>
            <a:off x="1668463" y="1905001"/>
            <a:ext cx="80010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708" name="直接连接符 19"/>
          <p:cNvCxnSpPr>
            <a:cxnSpLocks noChangeShapeType="1"/>
            <a:stCxn id="7" idx="2"/>
            <a:endCxn id="10" idx="0"/>
          </p:cNvCxnSpPr>
          <p:nvPr/>
        </p:nvCxnSpPr>
        <p:spPr bwMode="auto">
          <a:xfrm>
            <a:off x="2468563" y="2529418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709" name="TextBox 20"/>
          <p:cNvSpPr txBox="1">
            <a:spLocks noChangeArrowheads="1"/>
          </p:cNvSpPr>
          <p:nvPr/>
        </p:nvSpPr>
        <p:spPr bwMode="auto">
          <a:xfrm>
            <a:off x="579140" y="3577580"/>
            <a:ext cx="25527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/a/b is a directory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 </a:t>
            </a: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refcnt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of a is 1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a's inode num is 25</a:t>
            </a:r>
            <a:endParaRPr lang="zh-CN" alt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4068763" y="158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root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3459163" y="2222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4754563" y="2211917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25:2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459163" y="285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4754563" y="2857500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22547" name="直接连接符 27"/>
          <p:cNvCxnSpPr>
            <a:cxnSpLocks noChangeShapeType="1"/>
            <a:stCxn id="22" idx="2"/>
            <a:endCxn id="23" idx="0"/>
          </p:cNvCxnSpPr>
          <p:nvPr/>
        </p:nvCxnSpPr>
        <p:spPr bwMode="auto">
          <a:xfrm flipH="1">
            <a:off x="3725863" y="1905000"/>
            <a:ext cx="6096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8" name="直接连接符 28"/>
          <p:cNvCxnSpPr>
            <a:cxnSpLocks noChangeShapeType="1"/>
            <a:stCxn id="23" idx="2"/>
            <a:endCxn id="25" idx="0"/>
          </p:cNvCxnSpPr>
          <p:nvPr/>
        </p:nvCxnSpPr>
        <p:spPr bwMode="auto">
          <a:xfrm>
            <a:off x="3725863" y="25400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9" name="直接连接符 30"/>
          <p:cNvCxnSpPr>
            <a:cxnSpLocks noChangeShapeType="1"/>
            <a:stCxn id="22" idx="2"/>
            <a:endCxn id="24" idx="0"/>
          </p:cNvCxnSpPr>
          <p:nvPr/>
        </p:nvCxnSpPr>
        <p:spPr bwMode="auto">
          <a:xfrm>
            <a:off x="4335463" y="1905001"/>
            <a:ext cx="80010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0" name="直接连接符 31"/>
          <p:cNvCxnSpPr>
            <a:cxnSpLocks noChangeShapeType="1"/>
            <a:stCxn id="24" idx="2"/>
            <a:endCxn id="27" idx="0"/>
          </p:cNvCxnSpPr>
          <p:nvPr/>
        </p:nvCxnSpPr>
        <p:spPr bwMode="auto">
          <a:xfrm>
            <a:off x="5135563" y="2529418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圆角矩形 32"/>
          <p:cNvSpPr/>
          <p:nvPr/>
        </p:nvSpPr>
        <p:spPr bwMode="auto">
          <a:xfrm>
            <a:off x="6811963" y="158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root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202363" y="2222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7497763" y="2211917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25:1</a:t>
            </a: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6202363" y="2857500"/>
            <a:ext cx="5334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7497763" y="2857500"/>
            <a:ext cx="762000" cy="317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22556" name="直接连接符 38"/>
          <p:cNvCxnSpPr>
            <a:cxnSpLocks noChangeShapeType="1"/>
            <a:stCxn id="33" idx="2"/>
            <a:endCxn id="34" idx="0"/>
          </p:cNvCxnSpPr>
          <p:nvPr/>
        </p:nvCxnSpPr>
        <p:spPr bwMode="auto">
          <a:xfrm flipH="1">
            <a:off x="6469063" y="1905000"/>
            <a:ext cx="6096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7" name="直接连接符 39"/>
          <p:cNvCxnSpPr>
            <a:cxnSpLocks noChangeShapeType="1"/>
            <a:stCxn id="34" idx="2"/>
            <a:endCxn id="36" idx="0"/>
          </p:cNvCxnSpPr>
          <p:nvPr/>
        </p:nvCxnSpPr>
        <p:spPr bwMode="auto">
          <a:xfrm>
            <a:off x="6469063" y="2540000"/>
            <a:ext cx="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8" name="直接连接符 41"/>
          <p:cNvCxnSpPr>
            <a:cxnSpLocks noChangeShapeType="1"/>
            <a:stCxn id="33" idx="2"/>
            <a:endCxn id="35" idx="0"/>
          </p:cNvCxnSpPr>
          <p:nvPr/>
        </p:nvCxnSpPr>
        <p:spPr bwMode="auto">
          <a:xfrm>
            <a:off x="7078663" y="1905001"/>
            <a:ext cx="800100" cy="306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9" name="直接连接符 42"/>
          <p:cNvCxnSpPr>
            <a:cxnSpLocks noChangeShapeType="1"/>
            <a:stCxn id="35" idx="2"/>
            <a:endCxn id="38" idx="0"/>
          </p:cNvCxnSpPr>
          <p:nvPr/>
        </p:nvCxnSpPr>
        <p:spPr bwMode="auto">
          <a:xfrm>
            <a:off x="7878763" y="2529418"/>
            <a:ext cx="0" cy="3280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60" name="肘形连接符 48"/>
          <p:cNvCxnSpPr>
            <a:cxnSpLocks noChangeShapeType="1"/>
            <a:stCxn id="27" idx="1"/>
            <a:endCxn id="24" idx="1"/>
          </p:cNvCxnSpPr>
          <p:nvPr/>
        </p:nvCxnSpPr>
        <p:spPr bwMode="auto">
          <a:xfrm rot="10800000">
            <a:off x="4754563" y="2370668"/>
            <a:ext cx="12700" cy="645583"/>
          </a:xfrm>
          <a:prstGeom prst="bentConnector3">
            <a:avLst>
              <a:gd name="adj1" fmla="val 2213796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62" name="肘形连接符 56"/>
          <p:cNvCxnSpPr>
            <a:cxnSpLocks noChangeShapeType="1"/>
            <a:stCxn id="38" idx="1"/>
            <a:endCxn id="35" idx="1"/>
          </p:cNvCxnSpPr>
          <p:nvPr/>
        </p:nvCxnSpPr>
        <p:spPr bwMode="auto">
          <a:xfrm rot="10800000">
            <a:off x="7497763" y="2370668"/>
            <a:ext cx="12700" cy="645583"/>
          </a:xfrm>
          <a:prstGeom prst="bentConnector3">
            <a:avLst>
              <a:gd name="adj1" fmla="val 2544829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731" name="TextBox 57"/>
          <p:cNvSpPr txBox="1">
            <a:spLocks noChangeArrowheads="1"/>
          </p:cNvSpPr>
          <p:nvPr/>
        </p:nvSpPr>
        <p:spPr bwMode="auto">
          <a:xfrm>
            <a:off x="1782763" y="1778000"/>
            <a:ext cx="914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a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732" name="TextBox 58"/>
          <p:cNvSpPr txBox="1">
            <a:spLocks noChangeArrowheads="1"/>
          </p:cNvSpPr>
          <p:nvPr/>
        </p:nvSpPr>
        <p:spPr bwMode="auto">
          <a:xfrm>
            <a:off x="193516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b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5" name="TextBox 59"/>
          <p:cNvSpPr txBox="1">
            <a:spLocks noChangeArrowheads="1"/>
          </p:cNvSpPr>
          <p:nvPr/>
        </p:nvSpPr>
        <p:spPr bwMode="auto">
          <a:xfrm>
            <a:off x="3281536" y="3577581"/>
            <a:ext cx="2514600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LINK ("/a/b/c", a")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Cause a cycle!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Refcnt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of a is 2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6" name="TextBox 60"/>
          <p:cNvSpPr txBox="1">
            <a:spLocks noChangeArrowheads="1"/>
          </p:cNvSpPr>
          <p:nvPr/>
        </p:nvSpPr>
        <p:spPr bwMode="auto">
          <a:xfrm>
            <a:off x="4449763" y="1778000"/>
            <a:ext cx="914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a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7" name="TextBox 61"/>
          <p:cNvSpPr txBox="1">
            <a:spLocks noChangeArrowheads="1"/>
          </p:cNvSpPr>
          <p:nvPr/>
        </p:nvSpPr>
        <p:spPr bwMode="auto">
          <a:xfrm>
            <a:off x="460216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b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8" name="TextBox 64"/>
          <p:cNvSpPr txBox="1">
            <a:spLocks noChangeArrowheads="1"/>
          </p:cNvSpPr>
          <p:nvPr/>
        </p:nvSpPr>
        <p:spPr bwMode="auto">
          <a:xfrm>
            <a:off x="401161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c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69" name="TextBox 67"/>
          <p:cNvSpPr txBox="1">
            <a:spLocks noChangeArrowheads="1"/>
          </p:cNvSpPr>
          <p:nvPr/>
        </p:nvSpPr>
        <p:spPr bwMode="auto">
          <a:xfrm>
            <a:off x="732631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b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70" name="TextBox 68"/>
          <p:cNvSpPr txBox="1">
            <a:spLocks noChangeArrowheads="1"/>
          </p:cNvSpPr>
          <p:nvPr/>
        </p:nvSpPr>
        <p:spPr bwMode="auto">
          <a:xfrm>
            <a:off x="6735763" y="2524125"/>
            <a:ext cx="666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c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2571" name="TextBox 69"/>
          <p:cNvSpPr txBox="1">
            <a:spLocks noChangeArrowheads="1"/>
          </p:cNvSpPr>
          <p:nvPr/>
        </p:nvSpPr>
        <p:spPr bwMode="auto">
          <a:xfrm>
            <a:off x="6018659" y="3577580"/>
            <a:ext cx="3017837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UNLINK ("/a")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Refcnt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of a is 1, so the inode 25 is not deleted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Now inode 25 is dis-connected from graph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No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one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can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get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it!</a:t>
            </a:r>
          </a:p>
        </p:txBody>
      </p:sp>
      <p:sp>
        <p:nvSpPr>
          <p:cNvPr id="22572" name="TextBox 70"/>
          <p:cNvSpPr txBox="1">
            <a:spLocks noChangeArrowheads="1"/>
          </p:cNvSpPr>
          <p:nvPr/>
        </p:nvSpPr>
        <p:spPr bwMode="auto">
          <a:xfrm>
            <a:off x="7308304" y="1849388"/>
            <a:ext cx="914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600" b="0" dirty="0">
                <a:latin typeface="Arial" panose="020B0604020202020204" pitchFamily="34" charset="0"/>
                <a:ea typeface="Microsoft YaHei" panose="020B0503020204020204" pitchFamily="34" charset="-122"/>
              </a:rPr>
              <a:t>a</a:t>
            </a:r>
            <a:endParaRPr lang="zh-CN" altLang="en-US" sz="1600" b="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AC838D3-A938-F444-B99F-2097BD4C8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304" y="1852904"/>
            <a:ext cx="356524" cy="3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213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Microsoft YaHei" panose="020B0503020204020204" pitchFamily="34" charset="-122"/>
              </a:rPr>
              <a:t>软链接（符号链接）</a:t>
            </a:r>
            <a:endParaRPr lang="zh-CN" altLang="en-US" sz="4400" dirty="0">
              <a:ea typeface="Microsoft YaHei" panose="020B0503020204020204" pitchFamily="34" charset="-122"/>
            </a:endParaRP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116287"/>
          </a:xfrm>
        </p:spPr>
        <p:txBody>
          <a:bodyPr>
            <a:noAutofit/>
          </a:bodyPr>
          <a:lstStyle/>
          <a:p>
            <a:r>
              <a:rPr lang="zh-CN" altLang="en-US" sz="2000" b="0" dirty="0">
                <a:ea typeface="Microsoft YaHei" panose="020B0503020204020204" pitchFamily="34" charset="-122"/>
              </a:rPr>
              <a:t>如何在一个磁盘上建立指向另一个磁盘的</a:t>
            </a:r>
            <a:r>
              <a:rPr lang="en-US" altLang="zh-CN" sz="2000" b="0" dirty="0">
                <a:ea typeface="Microsoft YaHei" panose="020B0503020204020204" pitchFamily="34" charset="-122"/>
              </a:rPr>
              <a:t>Link</a:t>
            </a:r>
            <a:r>
              <a:rPr lang="zh-CN" altLang="en-US" sz="2000" b="0" dirty="0">
                <a:ea typeface="Microsoft YaHei" panose="020B0503020204020204" pitchFamily="34" charset="-122"/>
              </a:rPr>
              <a:t>？</a:t>
            </a:r>
            <a:endParaRPr lang="en-US" altLang="zh-CN" sz="2000" b="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无法，因为不同磁盘的 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 命名空间是不同的（因为文件系统不同）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endParaRPr lang="en-US" altLang="zh-CN" sz="2000" b="0" dirty="0">
              <a:ea typeface="Microsoft YaHei" panose="020B0503020204020204" pitchFamily="34" charset="-122"/>
            </a:endParaRPr>
          </a:p>
          <a:p>
            <a:r>
              <a:rPr lang="zh-CN" altLang="en-US" sz="2000" b="0" dirty="0">
                <a:ea typeface="Microsoft YaHei" panose="020B0503020204020204" pitchFamily="34" charset="-122"/>
              </a:rPr>
              <a:t>一种简单的方案</a:t>
            </a:r>
            <a:endParaRPr lang="en-US" altLang="zh-CN" sz="2000" b="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让</a:t>
            </a:r>
            <a:r>
              <a:rPr lang="en-US" altLang="zh-CN" sz="1800" dirty="0">
                <a:ea typeface="Microsoft YaHei" panose="020B0503020204020204" pitchFamily="34" charset="-122"/>
              </a:rPr>
              <a:t>inode</a:t>
            </a:r>
            <a:r>
              <a:rPr lang="zh-CN" altLang="en-US" sz="1800" dirty="0">
                <a:ea typeface="Microsoft YaHei" panose="020B0503020204020204" pitchFamily="34" charset="-122"/>
              </a:rPr>
              <a:t>在所有磁盘中是唯一的，显然不可行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r>
              <a:rPr lang="zh-CN" altLang="en-US" sz="2000" b="0" dirty="0">
                <a:ea typeface="Microsoft YaHei" panose="020B0503020204020204" pitchFamily="34" charset="-122"/>
              </a:rPr>
              <a:t>引入第七层：软链接（符号链接） </a:t>
            </a:r>
            <a:r>
              <a:rPr lang="en-US" altLang="zh-CN" sz="2000" b="0" dirty="0">
                <a:solidFill>
                  <a:schemeClr val="accent1"/>
                </a:solidFill>
                <a:ea typeface="Microsoft YaHei" panose="020B0503020204020204" pitchFamily="34" charset="-122"/>
              </a:rPr>
              <a:t>soft link (symbolic link)</a:t>
            </a:r>
          </a:p>
          <a:p>
            <a:pPr lvl="1"/>
            <a:r>
              <a:rPr lang="en-US" altLang="zh-CN" sz="1800" dirty="0">
                <a:ea typeface="Microsoft YaHei" panose="020B0503020204020204" pitchFamily="34" charset="-122"/>
              </a:rPr>
              <a:t>SYMLINK</a:t>
            </a:r>
          </a:p>
          <a:p>
            <a:pPr lvl="1"/>
            <a:r>
              <a:rPr lang="zh-CN" altLang="en-US" sz="1800" dirty="0">
                <a:ea typeface="Microsoft YaHei" panose="020B0503020204020204" pitchFamily="34" charset="-122"/>
              </a:rPr>
              <a:t>增加一种新的</a:t>
            </a:r>
            <a:r>
              <a:rPr lang="en-US" altLang="zh-CN" sz="1800" dirty="0">
                <a:ea typeface="Microsoft YaHei" panose="020B0503020204020204" pitchFamily="34" charset="-122"/>
              </a:rPr>
              <a:t> inode</a:t>
            </a:r>
            <a:r>
              <a:rPr lang="zh-CN" altLang="en-US" sz="1800" dirty="0">
                <a:ea typeface="Microsoft YaHei" panose="020B0503020204020204" pitchFamily="34" charset="-122"/>
              </a:rPr>
              <a:t> 类型</a:t>
            </a:r>
            <a:endParaRPr lang="en-US" altLang="zh-CN" sz="1800" dirty="0">
              <a:ea typeface="Microsoft YaHei" panose="020B0503020204020204" pitchFamily="34" charset="-122"/>
            </a:endParaRP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F7DAD453-D0D0-EB42-9687-FCFF493116A2}" type="slidenum">
              <a:rPr lang="zh-CN" altLang="en-US" sz="1400" b="0">
                <a:latin typeface="Arial" panose="020B0604020202020204" pitchFamily="34" charset="0"/>
                <a:ea typeface="Microsoft YaHei" panose="020B0503020204020204" pitchFamily="34" charset="-122"/>
                <a:cs typeface="Adobe 楷体 Std R" charset="0"/>
              </a:rPr>
              <a:pPr/>
              <a:t>203</a:t>
            </a:fld>
            <a:endParaRPr lang="en-US" altLang="zh-CN" sz="1400" b="0" dirty="0">
              <a:latin typeface="Arial" panose="020B0604020202020204" pitchFamily="34" charset="0"/>
              <a:ea typeface="Microsoft YaHei" panose="020B0503020204020204" pitchFamily="34" charset="-122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7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文件系统</a:t>
            </a:r>
            <a:r>
              <a:rPr kumimoji="1" lang="en-US" altLang="zh-CN" dirty="0"/>
              <a:t>API</a:t>
            </a:r>
            <a:r>
              <a:rPr kumimoji="1" lang="zh-CN" altLang="en-US" dirty="0"/>
              <a:t>与元数据</a:t>
            </a: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应用程序通过</a:t>
            </a:r>
            <a:r>
              <a:rPr lang="zh-CN" altLang="en-US" b="1" dirty="0">
                <a:solidFill>
                  <a:srgbClr val="CD2327"/>
                </a:solidFill>
              </a:rPr>
              <a:t>系统调用</a:t>
            </a:r>
            <a:r>
              <a:rPr lang="zh-CN" altLang="en-US" dirty="0"/>
              <a:t>使用这些 </a:t>
            </a:r>
            <a:r>
              <a:rPr lang="en-US" altLang="zh-CN" dirty="0"/>
              <a:t>API</a:t>
            </a:r>
          </a:p>
          <a:p>
            <a:pPr lvl="1"/>
            <a:r>
              <a:rPr lang="en-US" altLang="zh-CN" dirty="0"/>
              <a:t>CHDIR, MKDIR, RMDIR</a:t>
            </a:r>
          </a:p>
          <a:p>
            <a:pPr lvl="1"/>
            <a:r>
              <a:rPr lang="en-US" altLang="zh-CN" dirty="0"/>
              <a:t>CREAT, LINK, UNLINK, RENAME</a:t>
            </a:r>
          </a:p>
          <a:p>
            <a:pPr lvl="1"/>
            <a:r>
              <a:rPr lang="en-US" altLang="zh-CN" dirty="0"/>
              <a:t>SYMLINK</a:t>
            </a:r>
          </a:p>
          <a:p>
            <a:pPr lvl="1"/>
            <a:r>
              <a:rPr lang="en-US" altLang="zh-CN" dirty="0"/>
              <a:t>MOUNT, UNMOUNT</a:t>
            </a:r>
          </a:p>
          <a:p>
            <a:pPr lvl="1"/>
            <a:r>
              <a:rPr lang="en-US" altLang="zh-CN" dirty="0"/>
              <a:t>OPEN, READ, WRITE, CLOSE</a:t>
            </a:r>
          </a:p>
          <a:p>
            <a:pPr lvl="1"/>
            <a:r>
              <a:rPr lang="en-US" altLang="zh-CN" dirty="0"/>
              <a:t>SYNC</a:t>
            </a:r>
          </a:p>
          <a:p>
            <a:r>
              <a:rPr lang="zh-CN" altLang="en-US" dirty="0"/>
              <a:t>文件系统的两类元数据</a:t>
            </a:r>
            <a:endParaRPr lang="en-US" altLang="zh-CN" dirty="0"/>
          </a:p>
          <a:p>
            <a:pPr lvl="1"/>
            <a:r>
              <a:rPr lang="zh-CN" altLang="en-US" dirty="0"/>
              <a:t>磁盘上文件的元数据：静态的、在磁盘中</a:t>
            </a:r>
            <a:endParaRPr lang="en-US" altLang="zh-CN" dirty="0"/>
          </a:p>
          <a:p>
            <a:pPr lvl="1"/>
            <a:r>
              <a:rPr lang="zh-CN" altLang="en-US" dirty="0"/>
              <a:t>被打开文件的元数据：动态的、在内存中</a:t>
            </a:r>
            <a:endParaRPr lang="en-US" altLang="zh-CN" dirty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7A038C7A-4AB2-0B47-9F6F-D1F5109ACEEA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204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31348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文件的元数据 （磁盘中）</a:t>
            </a:r>
          </a:p>
        </p:txBody>
      </p:sp>
      <p:sp>
        <p:nvSpPr>
          <p:cNvPr id="50180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拥有者</a:t>
            </a:r>
            <a:r>
              <a:rPr lang="en-US" altLang="zh-CN" sz="2000" dirty="0"/>
              <a:t>/</a:t>
            </a:r>
            <a:r>
              <a:rPr lang="zh-CN" altLang="en-US" sz="2000" dirty="0"/>
              <a:t>所在组</a:t>
            </a:r>
            <a:r>
              <a:rPr lang="en-US" altLang="zh-CN" sz="2000" dirty="0"/>
              <a:t> ID</a:t>
            </a:r>
          </a:p>
          <a:p>
            <a:pPr lvl="1"/>
            <a:r>
              <a:rPr lang="zh-CN" altLang="en-US" sz="1800" dirty="0"/>
              <a:t>拥有该 </a:t>
            </a:r>
            <a:r>
              <a:rPr lang="en-US" altLang="zh-CN" sz="1800" dirty="0" err="1"/>
              <a:t>inode</a:t>
            </a:r>
            <a:r>
              <a:rPr lang="zh-CN" altLang="en-US" sz="1800" dirty="0"/>
              <a:t> 的 用户</a:t>
            </a:r>
            <a:r>
              <a:rPr lang="en-US" altLang="zh-CN" sz="1800" dirty="0"/>
              <a:t> ID </a:t>
            </a:r>
            <a:r>
              <a:rPr lang="zh-CN" altLang="en-US" sz="1800" dirty="0"/>
              <a:t>和 组</a:t>
            </a:r>
            <a:r>
              <a:rPr lang="en-US" altLang="zh-CN" sz="1800" dirty="0"/>
              <a:t> ID</a:t>
            </a:r>
          </a:p>
          <a:p>
            <a:r>
              <a:rPr lang="zh-CN" altLang="en-US" sz="2000" dirty="0"/>
              <a:t>权限的类型</a:t>
            </a:r>
            <a:endParaRPr lang="en-US" altLang="zh-CN" sz="2000" dirty="0"/>
          </a:p>
          <a:p>
            <a:pPr lvl="1"/>
            <a:r>
              <a:rPr lang="zh-CN" altLang="en-US" sz="1800" dirty="0"/>
              <a:t>拥有者、所在组、其他</a:t>
            </a:r>
            <a:endParaRPr lang="en-US" altLang="zh-CN" sz="1800" dirty="0"/>
          </a:p>
          <a:p>
            <a:pPr lvl="1"/>
            <a:r>
              <a:rPr lang="zh-CN" altLang="en-US" sz="1800" dirty="0"/>
              <a:t>读、写、执行</a:t>
            </a:r>
            <a:endParaRPr lang="en-US" altLang="zh-CN" sz="1800" dirty="0"/>
          </a:p>
          <a:p>
            <a:r>
              <a:rPr lang="zh-CN" altLang="en-US" sz="2000" dirty="0"/>
              <a:t>时间戳</a:t>
            </a:r>
            <a:endParaRPr lang="en-US" altLang="zh-CN" sz="2000" dirty="0"/>
          </a:p>
          <a:p>
            <a:pPr lvl="1"/>
            <a:r>
              <a:rPr lang="zh-CN" altLang="en-US" sz="1800" dirty="0"/>
              <a:t>最后一次访问 </a:t>
            </a:r>
            <a:r>
              <a:rPr lang="en-US" altLang="zh-CN" sz="1800" dirty="0"/>
              <a:t> (</a:t>
            </a:r>
            <a:r>
              <a:rPr lang="zh-CN" altLang="en-US" sz="1800" dirty="0"/>
              <a:t>如：</a:t>
            </a:r>
            <a:r>
              <a:rPr lang="en-US" altLang="zh-CN" sz="1800" dirty="0"/>
              <a:t>READ</a:t>
            </a:r>
            <a:r>
              <a:rPr lang="zh-CN" altLang="en-US" sz="1800" dirty="0"/>
              <a:t> 操作</a:t>
            </a:r>
            <a:r>
              <a:rPr lang="en-US" altLang="zh-CN" sz="1800" dirty="0"/>
              <a:t>)</a:t>
            </a:r>
          </a:p>
          <a:p>
            <a:pPr lvl="1"/>
            <a:r>
              <a:rPr lang="zh-CN" altLang="en-US" sz="1800" dirty="0"/>
              <a:t>最后一次修改</a:t>
            </a:r>
            <a:r>
              <a:rPr lang="en-US" altLang="zh-CN" sz="1800" dirty="0"/>
              <a:t> (</a:t>
            </a:r>
            <a:r>
              <a:rPr lang="zh-CN" altLang="en-US" sz="1800" dirty="0"/>
              <a:t>如：</a:t>
            </a:r>
            <a:r>
              <a:rPr lang="en-US" altLang="zh-CN" sz="1800" dirty="0"/>
              <a:t>WRITE</a:t>
            </a:r>
            <a:r>
              <a:rPr lang="zh-CN" altLang="en-US" sz="1800" dirty="0"/>
              <a:t> 操作</a:t>
            </a:r>
            <a:r>
              <a:rPr lang="en-US" altLang="zh-CN" sz="1800" dirty="0"/>
              <a:t>)</a:t>
            </a:r>
          </a:p>
          <a:p>
            <a:pPr lvl="1"/>
            <a:r>
              <a:rPr lang="zh-CN" altLang="en-US" sz="1800" dirty="0"/>
              <a:t>最后一次 </a:t>
            </a:r>
            <a:r>
              <a:rPr lang="en-US" altLang="zh-CN" sz="1800" dirty="0" err="1"/>
              <a:t>inode</a:t>
            </a:r>
            <a:r>
              <a:rPr lang="zh-CN" altLang="en-US" sz="1800" dirty="0"/>
              <a:t> 更新</a:t>
            </a:r>
            <a:r>
              <a:rPr lang="en-US" altLang="zh-CN" sz="1800" dirty="0"/>
              <a:t> (</a:t>
            </a:r>
            <a:r>
              <a:rPr lang="zh-CN" altLang="en-US" sz="1800" dirty="0"/>
              <a:t>如：</a:t>
            </a:r>
            <a:r>
              <a:rPr lang="en-US" altLang="zh-CN" sz="1800" dirty="0"/>
              <a:t>LINK</a:t>
            </a:r>
            <a:r>
              <a:rPr lang="zh-CN" altLang="en-US" sz="1800" dirty="0"/>
              <a:t> 操作</a:t>
            </a:r>
            <a:r>
              <a:rPr lang="en-US" altLang="zh-CN" sz="1800" dirty="0"/>
              <a:t>)</a:t>
            </a:r>
          </a:p>
          <a:p>
            <a:pPr lvl="1"/>
            <a:endParaRPr lang="zh-CN" altLang="en-US" sz="1800" dirty="0"/>
          </a:p>
        </p:txBody>
      </p:sp>
      <p:sp>
        <p:nvSpPr>
          <p:cNvPr id="5018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EC53C3BC-E2E4-5345-BAE8-9F86872ADFE7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205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3C0305-FF2D-9849-A804-06EB2F85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569468"/>
            <a:ext cx="3994987" cy="25416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794BD00-9B38-9447-A259-6A1CD3013C29}"/>
              </a:ext>
            </a:extLst>
          </p:cNvPr>
          <p:cNvSpPr txBox="1"/>
          <p:nvPr/>
        </p:nvSpPr>
        <p:spPr>
          <a:xfrm>
            <a:off x="4953803" y="2180609"/>
            <a:ext cx="4239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D2327"/>
                </a:solidFill>
              </a:rPr>
              <a:t>POSIX</a:t>
            </a:r>
            <a:r>
              <a:rPr lang="zh-CN" altLang="en-US" sz="1600" b="1" dirty="0">
                <a:solidFill>
                  <a:srgbClr val="CD2327"/>
                </a:solidFill>
              </a:rPr>
              <a:t>定义的部分文件元数据（</a:t>
            </a:r>
            <a:r>
              <a:rPr lang="en-US" altLang="zh-CN" sz="1600" b="1" dirty="0">
                <a:solidFill>
                  <a:srgbClr val="CD2327"/>
                </a:solidFill>
              </a:rPr>
              <a:t>inode</a:t>
            </a:r>
            <a:r>
              <a:rPr lang="zh-CN" altLang="en-US" sz="1600" b="1" dirty="0">
                <a:solidFill>
                  <a:srgbClr val="CD2327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9638572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被打开文件的元数据（内存中）</a:t>
            </a: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/>
          </a:bodyPr>
          <a:lstStyle/>
          <a:p>
            <a:r>
              <a:rPr lang="zh-CN" altLang="en-US" dirty="0"/>
              <a:t>整个系统维护了一个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0096FF"/>
                </a:solidFill>
              </a:rPr>
              <a:t>file_table</a:t>
            </a:r>
            <a:endParaRPr lang="en-US" altLang="zh-CN" dirty="0"/>
          </a:p>
          <a:p>
            <a:pPr lvl="1"/>
            <a:r>
              <a:rPr lang="zh-CN" altLang="en-US" dirty="0"/>
              <a:t>记录了所有打开的文件的信息</a:t>
            </a:r>
            <a:endParaRPr lang="en-US" altLang="zh-CN" dirty="0"/>
          </a:p>
          <a:p>
            <a:pPr lvl="1"/>
            <a:r>
              <a:rPr lang="zh-CN" altLang="en-US" dirty="0"/>
              <a:t>包括：文件游标（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cursor</a:t>
            </a:r>
            <a:r>
              <a:rPr lang="zh-CN" altLang="en-US" dirty="0"/>
              <a:t>）、引用数（</a:t>
            </a:r>
            <a:r>
              <a:rPr lang="en-US" altLang="zh-CN" dirty="0" err="1"/>
              <a:t>ref_count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父子进程间可以共享文件游标</a:t>
            </a:r>
            <a:endParaRPr lang="en-US" altLang="zh-CN" dirty="0"/>
          </a:p>
          <a:p>
            <a:r>
              <a:rPr lang="zh-CN" altLang="en-US" dirty="0"/>
              <a:t>每个进程维护了一个 </a:t>
            </a:r>
            <a:r>
              <a:rPr lang="en-US" altLang="zh-CN" b="1" dirty="0" err="1">
                <a:solidFill>
                  <a:srgbClr val="0096FF"/>
                </a:solidFill>
              </a:rPr>
              <a:t>fd_table</a:t>
            </a:r>
            <a:endParaRPr lang="en-US" altLang="zh-CN" dirty="0"/>
          </a:p>
          <a:p>
            <a:pPr lvl="1"/>
            <a:r>
              <a:rPr lang="zh-CN" altLang="en-US" dirty="0"/>
              <a:t>记录了该进程每个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0096FF"/>
                </a:solidFill>
              </a:rPr>
              <a:t>fd</a:t>
            </a:r>
            <a:r>
              <a:rPr lang="zh-CN" altLang="en-US" b="1" dirty="0">
                <a:solidFill>
                  <a:srgbClr val="0096FF"/>
                </a:solidFill>
              </a:rPr>
              <a:t> </a:t>
            </a:r>
            <a:r>
              <a:rPr lang="zh-CN" altLang="en-US" dirty="0"/>
              <a:t>所对应文件在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0096FF"/>
                </a:solidFill>
              </a:rPr>
              <a:t>file_table</a:t>
            </a:r>
            <a:r>
              <a:rPr lang="en-US" altLang="zh-CN" b="1" dirty="0">
                <a:solidFill>
                  <a:srgbClr val="0096FF"/>
                </a:solidFill>
              </a:rPr>
              <a:t> </a:t>
            </a:r>
            <a:r>
              <a:rPr lang="zh-CN" altLang="en-US" dirty="0"/>
              <a:t>中的索引</a:t>
            </a: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A8D140E2-2B87-B74B-B26F-2DA50DAEC8AA}" type="slidenum">
              <a:rPr lang="zh-CN" altLang="en-US" sz="1400" b="0">
                <a:latin typeface="DengXian" charset="0"/>
                <a:ea typeface="DengXian" charset="0"/>
                <a:cs typeface="DengXian" charset="0"/>
              </a:rPr>
              <a:pPr/>
              <a:t>206</a:t>
            </a:fld>
            <a:endParaRPr lang="en-US" altLang="zh-CN" sz="1400" b="0">
              <a:latin typeface="DengXian" charset="0"/>
              <a:ea typeface="DengXian" charset="0"/>
              <a:cs typeface="DengXi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107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文件游标</a:t>
            </a:r>
            <a:r>
              <a:rPr kumimoji="1" lang="en-US" altLang="zh-CN" dirty="0"/>
              <a:t> Cursor</a:t>
            </a:r>
            <a:endParaRPr kumimoji="1" lang="zh-CN" altLang="en-US" dirty="0"/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文件游标</a:t>
            </a:r>
            <a:endParaRPr lang="en-US" altLang="zh-CN" dirty="0"/>
          </a:p>
          <a:p>
            <a:pPr lvl="1"/>
            <a:r>
              <a:rPr lang="zh-CN" altLang="en-US" dirty="0"/>
              <a:t>记录了一个文件中下一次操作的位置</a:t>
            </a:r>
            <a:endParaRPr lang="en-US" altLang="zh-CN" dirty="0"/>
          </a:p>
          <a:p>
            <a:pPr lvl="1"/>
            <a:r>
              <a:rPr lang="zh-CN" altLang="en-US" dirty="0"/>
              <a:t>可以通过</a:t>
            </a:r>
            <a:r>
              <a:rPr lang="en-US" altLang="zh-CN" dirty="0"/>
              <a:t> </a:t>
            </a:r>
            <a:r>
              <a:rPr lang="en-US" altLang="zh-CN" b="1" dirty="0"/>
              <a:t>SEEK</a:t>
            </a:r>
            <a:r>
              <a:rPr lang="en-US" altLang="zh-CN" dirty="0"/>
              <a:t> </a:t>
            </a:r>
            <a:r>
              <a:rPr lang="zh-CN" altLang="en-US" dirty="0"/>
              <a:t>操作修改</a:t>
            </a:r>
            <a:endParaRPr lang="en-US" altLang="zh-CN" dirty="0"/>
          </a:p>
          <a:p>
            <a:r>
              <a:rPr lang="zh-CN" altLang="en-US" dirty="0"/>
              <a:t>情况</a:t>
            </a:r>
            <a:r>
              <a:rPr lang="en-US" altLang="zh-CN" dirty="0"/>
              <a:t> 1: </a:t>
            </a:r>
            <a:r>
              <a:rPr lang="zh-CN" altLang="en-US" b="1" dirty="0">
                <a:solidFill>
                  <a:srgbClr val="0096FF"/>
                </a:solidFill>
              </a:rPr>
              <a:t>共享游标</a:t>
            </a:r>
            <a:endParaRPr lang="en-US" altLang="zh-CN" b="1" dirty="0">
              <a:solidFill>
                <a:srgbClr val="0096FF"/>
              </a:solidFill>
            </a:endParaRPr>
          </a:p>
          <a:p>
            <a:pPr lvl="1"/>
            <a:r>
              <a:rPr lang="zh-CN" altLang="en-US" dirty="0"/>
              <a:t>父进程将 </a:t>
            </a:r>
            <a:r>
              <a:rPr lang="en-US" altLang="zh-CN" dirty="0" err="1"/>
              <a:t>fd</a:t>
            </a:r>
            <a:r>
              <a:rPr lang="zh-CN" altLang="en-US" dirty="0"/>
              <a:t> 传递给子进程</a:t>
            </a:r>
            <a:endParaRPr lang="en-US" altLang="zh-CN" dirty="0"/>
          </a:p>
          <a:p>
            <a:pPr lvl="2"/>
            <a:r>
              <a:rPr lang="en-US" altLang="zh-CN" sz="2000" dirty="0"/>
              <a:t>UNIX</a:t>
            </a:r>
            <a:r>
              <a:rPr lang="zh-CN" altLang="en-US" dirty="0"/>
              <a:t> 中，子进程会继承父进程所有已经打开的</a:t>
            </a:r>
            <a:r>
              <a:rPr lang="en-US" altLang="zh-CN" sz="2000" dirty="0"/>
              <a:t> </a:t>
            </a:r>
            <a:r>
              <a:rPr lang="en-US" altLang="zh-CN" sz="2000" dirty="0" err="1"/>
              <a:t>fd</a:t>
            </a:r>
            <a:endParaRPr lang="en-US" altLang="zh-CN" sz="2000" dirty="0"/>
          </a:p>
          <a:p>
            <a:pPr lvl="1"/>
            <a:r>
              <a:rPr lang="zh-CN" altLang="en-US" dirty="0"/>
              <a:t>允许父子进程共享同一个文件</a:t>
            </a:r>
            <a:endParaRPr lang="en-US" altLang="zh-CN" dirty="0"/>
          </a:p>
          <a:p>
            <a:r>
              <a:rPr lang="zh-CN" altLang="en-US" dirty="0"/>
              <a:t>情况</a:t>
            </a:r>
            <a:r>
              <a:rPr lang="en-US" altLang="zh-CN" dirty="0"/>
              <a:t> 2: </a:t>
            </a:r>
            <a:r>
              <a:rPr lang="zh-CN" altLang="en-US" dirty="0">
                <a:solidFill>
                  <a:srgbClr val="0096FF"/>
                </a:solidFill>
              </a:rPr>
              <a:t>非共享游标</a:t>
            </a:r>
            <a:endParaRPr lang="en-US" altLang="zh-CN" b="1" dirty="0">
              <a:solidFill>
                <a:srgbClr val="0096FF"/>
              </a:solidFill>
            </a:endParaRPr>
          </a:p>
          <a:p>
            <a:pPr lvl="1"/>
            <a:r>
              <a:rPr lang="zh-CN" altLang="en-US" dirty="0"/>
              <a:t>两个不同的进程打开同一个文件</a:t>
            </a:r>
            <a:endParaRPr lang="en-US" altLang="zh-CN" dirty="0"/>
          </a:p>
          <a:p>
            <a:pPr lvl="2"/>
            <a:endParaRPr lang="zh-CN" altLang="en-US" sz="2000" dirty="0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167BDB8C-2347-FB47-A6E7-D362F98CD574}" type="slidenum">
              <a:rPr lang="zh-CN" altLang="en-US" sz="1400" b="0">
                <a:latin typeface="DengXian" charset="0"/>
                <a:ea typeface="DengXian" charset="0"/>
                <a:cs typeface="DengXian" charset="0"/>
              </a:rPr>
              <a:pPr/>
              <a:t>207</a:t>
            </a:fld>
            <a:endParaRPr lang="en-US" altLang="zh-CN" sz="1400" b="0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35BA49-0A90-8E40-887B-8038B0FE3737}"/>
              </a:ext>
            </a:extLst>
          </p:cNvPr>
          <p:cNvSpPr/>
          <p:nvPr/>
        </p:nvSpPr>
        <p:spPr>
          <a:xfrm>
            <a:off x="6156176" y="625252"/>
            <a:ext cx="2376264" cy="1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上箭头 2">
            <a:extLst>
              <a:ext uri="{FF2B5EF4-FFF2-40B4-BE49-F238E27FC236}">
                <a16:creationId xmlns:a16="http://schemas.microsoft.com/office/drawing/2014/main" id="{1077FFCB-B81E-EB45-984B-874BEB135CAF}"/>
              </a:ext>
            </a:extLst>
          </p:cNvPr>
          <p:cNvSpPr/>
          <p:nvPr/>
        </p:nvSpPr>
        <p:spPr>
          <a:xfrm>
            <a:off x="6660232" y="913284"/>
            <a:ext cx="251048" cy="348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151B1B2-EF2A-9844-89EA-62F3429686DF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785756" y="481236"/>
            <a:ext cx="0" cy="43204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3D3DC453-047F-1742-9DEF-3D11AACE34DC}"/>
              </a:ext>
            </a:extLst>
          </p:cNvPr>
          <p:cNvSpPr/>
          <p:nvPr/>
        </p:nvSpPr>
        <p:spPr>
          <a:xfrm>
            <a:off x="6386832" y="130797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Cursor</a:t>
            </a:r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6427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fsync</a:t>
            </a:r>
            <a:endParaRPr kumimoji="1" lang="zh-CN" altLang="en-US" dirty="0"/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Block cache</a:t>
            </a:r>
          </a:p>
          <a:p>
            <a:pPr lvl="1"/>
            <a:r>
              <a:rPr lang="zh-CN" altLang="en-US" sz="2000" dirty="0"/>
              <a:t>缓存了最近被使用的磁盘块</a:t>
            </a:r>
            <a:endParaRPr lang="en-US" altLang="zh-CN" sz="2000" dirty="0"/>
          </a:p>
          <a:p>
            <a:pPr lvl="1"/>
            <a:r>
              <a:rPr lang="zh-CN" altLang="en-US" sz="2000" dirty="0"/>
              <a:t>缓存缺失时，从磁盘中读取</a:t>
            </a:r>
            <a:endParaRPr lang="en-US" altLang="zh-CN" sz="2000" dirty="0"/>
          </a:p>
          <a:p>
            <a:pPr lvl="1"/>
            <a:r>
              <a:rPr lang="zh-CN" altLang="en-US" sz="2000" dirty="0"/>
              <a:t>推迟数据向磁盘的写入</a:t>
            </a:r>
            <a:endParaRPr lang="en-US" altLang="zh-CN" sz="2000" dirty="0"/>
          </a:p>
          <a:p>
            <a:pPr lvl="1"/>
            <a:r>
              <a:rPr lang="zh-CN" altLang="en-US" sz="2000" dirty="0"/>
              <a:t>寻求机会批量写入，提升性能</a:t>
            </a:r>
            <a:endParaRPr lang="en-US" altLang="zh-CN" sz="2000" dirty="0"/>
          </a:p>
          <a:p>
            <a:pPr lvl="1"/>
            <a:r>
              <a:rPr lang="zh-CN" altLang="en-US" sz="2000" dirty="0"/>
              <a:t>问题：如果在写入前发生故障，可能会造成不一致</a:t>
            </a:r>
            <a:endParaRPr lang="en-US" altLang="zh-CN" sz="2000" dirty="0"/>
          </a:p>
          <a:p>
            <a:r>
              <a:rPr lang="en-US" altLang="zh-CN" sz="2400" dirty="0"/>
              <a:t>SYNC</a:t>
            </a:r>
          </a:p>
          <a:p>
            <a:pPr lvl="1"/>
            <a:r>
              <a:rPr lang="zh-CN" altLang="en-US" sz="2000" dirty="0"/>
              <a:t>保证对文件的所有修改被写入到存储设备</a:t>
            </a:r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4DF509B4-1C50-AC4A-BAEF-4C2320813263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208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16C425-56B7-F34A-B97D-EF61C9326FD2}"/>
              </a:ext>
            </a:extLst>
          </p:cNvPr>
          <p:cNvSpPr/>
          <p:nvPr/>
        </p:nvSpPr>
        <p:spPr>
          <a:xfrm>
            <a:off x="6619468" y="2857500"/>
            <a:ext cx="197924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磁盘盘面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065686-A247-0A41-B5B9-437E6E97A276}"/>
              </a:ext>
            </a:extLst>
          </p:cNvPr>
          <p:cNvSpPr/>
          <p:nvPr/>
        </p:nvSpPr>
        <p:spPr>
          <a:xfrm>
            <a:off x="6619468" y="1828853"/>
            <a:ext cx="197924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磁盘驱动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85C819-8892-9140-A0AB-D8306072134B}"/>
              </a:ext>
            </a:extLst>
          </p:cNvPr>
          <p:cNvSpPr/>
          <p:nvPr/>
        </p:nvSpPr>
        <p:spPr>
          <a:xfrm>
            <a:off x="6619468" y="1331642"/>
            <a:ext cx="1979240" cy="3600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kumimoji="1"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DE1F1C-BB67-824F-9C3D-1F17DF1D641C}"/>
              </a:ext>
            </a:extLst>
          </p:cNvPr>
          <p:cNvSpPr/>
          <p:nvPr/>
        </p:nvSpPr>
        <p:spPr>
          <a:xfrm>
            <a:off x="6619468" y="834431"/>
            <a:ext cx="197924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文件系统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FA8053-2ED4-514B-8915-035EEBAAB097}"/>
              </a:ext>
            </a:extLst>
          </p:cNvPr>
          <p:cNvSpPr/>
          <p:nvPr/>
        </p:nvSpPr>
        <p:spPr>
          <a:xfrm>
            <a:off x="6619468" y="265212"/>
            <a:ext cx="197924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应用程序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B2F78907-D4AE-B94C-B818-BF87C3D826A3}"/>
              </a:ext>
            </a:extLst>
          </p:cNvPr>
          <p:cNvCxnSpPr/>
          <p:nvPr/>
        </p:nvCxnSpPr>
        <p:spPr>
          <a:xfrm>
            <a:off x="6444208" y="769268"/>
            <a:ext cx="2314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4EB9C84-E442-B14C-95A4-2A3FE999DFD9}"/>
              </a:ext>
            </a:extLst>
          </p:cNvPr>
          <p:cNvCxnSpPr>
            <a:cxnSpLocks/>
          </p:cNvCxnSpPr>
          <p:nvPr/>
        </p:nvCxnSpPr>
        <p:spPr>
          <a:xfrm>
            <a:off x="6444208" y="2281436"/>
            <a:ext cx="23146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A1EF79F-5BBB-4641-A1B3-78F132FC119D}"/>
              </a:ext>
            </a:extLst>
          </p:cNvPr>
          <p:cNvSpPr/>
          <p:nvPr/>
        </p:nvSpPr>
        <p:spPr>
          <a:xfrm>
            <a:off x="6619468" y="2360289"/>
            <a:ext cx="1979240" cy="3600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磁盘内存（硬件）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9E97C0-DA5C-A04D-AD63-91F6B6F6D1C3}"/>
              </a:ext>
            </a:extLst>
          </p:cNvPr>
          <p:cNvSpPr/>
          <p:nvPr/>
        </p:nvSpPr>
        <p:spPr>
          <a:xfrm>
            <a:off x="4408606" y="584602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fsync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（系统调用）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42158B-BC34-1F49-82A8-1E08C570C9BD}"/>
              </a:ext>
            </a:extLst>
          </p:cNvPr>
          <p:cNvSpPr/>
          <p:nvPr/>
        </p:nvSpPr>
        <p:spPr>
          <a:xfrm>
            <a:off x="4442724" y="2096770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flush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（磁盘操作）</a:t>
            </a:r>
          </a:p>
        </p:txBody>
      </p:sp>
    </p:spTree>
    <p:extLst>
      <p:ext uri="{BB962C8B-B14F-4D97-AF65-F5344CB8AC3E}">
        <p14:creationId xmlns:p14="http://schemas.microsoft.com/office/powerpoint/2010/main" val="23809083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4D2324D9-9D04-C14A-BCB5-533FD464FA5B}"/>
              </a:ext>
            </a:extLst>
          </p:cNvPr>
          <p:cNvSpPr/>
          <p:nvPr/>
        </p:nvSpPr>
        <p:spPr>
          <a:xfrm>
            <a:off x="3144972" y="985292"/>
            <a:ext cx="718944" cy="72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0E6633-D493-C34C-B5EA-0BC284ED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B234AA-231E-9046-9CB3-4CFF809027B5}"/>
              </a:ext>
            </a:extLst>
          </p:cNvPr>
          <p:cNvSpPr/>
          <p:nvPr/>
        </p:nvSpPr>
        <p:spPr>
          <a:xfrm>
            <a:off x="1704812" y="985292"/>
            <a:ext cx="720080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E3348E-5039-F146-923F-37DE1E2E8516}"/>
              </a:ext>
            </a:extLst>
          </p:cNvPr>
          <p:cNvSpPr/>
          <p:nvPr/>
        </p:nvSpPr>
        <p:spPr>
          <a:xfrm>
            <a:off x="2424892" y="985292"/>
            <a:ext cx="72008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447635-E0DC-6C41-8D50-A80A6BFE01ED}"/>
              </a:ext>
            </a:extLst>
          </p:cNvPr>
          <p:cNvSpPr/>
          <p:nvPr/>
        </p:nvSpPr>
        <p:spPr>
          <a:xfrm>
            <a:off x="4579702" y="985292"/>
            <a:ext cx="720080" cy="72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root</a:t>
            </a:r>
            <a:endParaRPr kumimoji="1" lang="en-US" altLang="zh-CN" sz="1100" dirty="0">
              <a:solidFill>
                <a:srgbClr val="000000"/>
              </a:solidFill>
              <a:latin typeface="Arial" panose="020B0604020202020204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block[0]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36B429-8AC8-1C45-9E7E-154A442F479A}"/>
              </a:ext>
            </a:extLst>
          </p:cNvPr>
          <p:cNvSpPr/>
          <p:nvPr/>
        </p:nvSpPr>
        <p:spPr>
          <a:xfrm>
            <a:off x="5298646" y="985292"/>
            <a:ext cx="720080" cy="72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>
                <a:solidFill>
                  <a:schemeClr val="tx1"/>
                </a:solidFill>
              </a:rPr>
              <a:t>etc</a:t>
            </a:r>
            <a:endParaRPr kumimoji="1" lang="en-US" altLang="zh-CN" sz="1100" dirty="0">
              <a:solidFill>
                <a:schemeClr val="tx1"/>
              </a:solidFill>
            </a:endParaRPr>
          </a:p>
          <a:p>
            <a:pPr algn="ctr"/>
            <a:endParaRPr kumimoji="1" lang="en-US" altLang="zh-CN" sz="11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sz="1100" dirty="0">
                <a:solidFill>
                  <a:schemeClr val="tx1"/>
                </a:solidFill>
              </a:rPr>
              <a:t>block[1]</a:t>
            </a:r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A82C892-0E9D-624B-8195-D6D357CE5BFA}"/>
              </a:ext>
            </a:extLst>
          </p:cNvPr>
          <p:cNvSpPr/>
          <p:nvPr/>
        </p:nvSpPr>
        <p:spPr>
          <a:xfrm>
            <a:off x="1992087" y="1056475"/>
            <a:ext cx="144016" cy="1440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E0987CC-AF8A-9F43-A4B4-2C669AF75EE0}"/>
              </a:ext>
            </a:extLst>
          </p:cNvPr>
          <p:cNvSpPr/>
          <p:nvPr/>
        </p:nvSpPr>
        <p:spPr>
          <a:xfrm>
            <a:off x="1793155" y="1056475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111752C-F299-4B47-B9A5-8F986F6A6777}"/>
              </a:ext>
            </a:extLst>
          </p:cNvPr>
          <p:cNvSpPr/>
          <p:nvPr/>
        </p:nvSpPr>
        <p:spPr>
          <a:xfrm>
            <a:off x="2190262" y="1056475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7190B7F-B084-844E-BFB5-F1AC6FE79802}"/>
              </a:ext>
            </a:extLst>
          </p:cNvPr>
          <p:cNvSpPr/>
          <p:nvPr/>
        </p:nvSpPr>
        <p:spPr>
          <a:xfrm>
            <a:off x="1992844" y="1272499"/>
            <a:ext cx="144016" cy="1440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5ADCBD3-3E9C-FB42-9480-9D91D3300B73}"/>
              </a:ext>
            </a:extLst>
          </p:cNvPr>
          <p:cNvSpPr/>
          <p:nvPr/>
        </p:nvSpPr>
        <p:spPr>
          <a:xfrm>
            <a:off x="1793912" y="1272499"/>
            <a:ext cx="144016" cy="1440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3066841-D833-4D42-BCC6-35843D3C5536}"/>
              </a:ext>
            </a:extLst>
          </p:cNvPr>
          <p:cNvSpPr/>
          <p:nvPr/>
        </p:nvSpPr>
        <p:spPr>
          <a:xfrm>
            <a:off x="2191019" y="1272499"/>
            <a:ext cx="144016" cy="1440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11204CE-F6F3-1242-ABB7-AD9243ABFAB5}"/>
              </a:ext>
            </a:extLst>
          </p:cNvPr>
          <p:cNvSpPr/>
          <p:nvPr/>
        </p:nvSpPr>
        <p:spPr>
          <a:xfrm>
            <a:off x="1992087" y="1488523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26F09AD-E0BB-7140-8386-681006FA252A}"/>
              </a:ext>
            </a:extLst>
          </p:cNvPr>
          <p:cNvSpPr/>
          <p:nvPr/>
        </p:nvSpPr>
        <p:spPr>
          <a:xfrm>
            <a:off x="1793155" y="1488523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978BCEF-7BAD-134E-B729-BE9CFCFAED7A}"/>
              </a:ext>
            </a:extLst>
          </p:cNvPr>
          <p:cNvSpPr/>
          <p:nvPr/>
        </p:nvSpPr>
        <p:spPr>
          <a:xfrm>
            <a:off x="2190262" y="1488523"/>
            <a:ext cx="144016" cy="1440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4CC76E9-1C21-2444-BEAD-A59E09995007}"/>
              </a:ext>
            </a:extLst>
          </p:cNvPr>
          <p:cNvSpPr/>
          <p:nvPr/>
        </p:nvSpPr>
        <p:spPr>
          <a:xfrm>
            <a:off x="2713681" y="1061737"/>
            <a:ext cx="144016" cy="1440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9C75939-6D32-9347-92DE-6F90E96C8F03}"/>
              </a:ext>
            </a:extLst>
          </p:cNvPr>
          <p:cNvSpPr/>
          <p:nvPr/>
        </p:nvSpPr>
        <p:spPr>
          <a:xfrm>
            <a:off x="2514749" y="1061737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9545507-3058-5A46-BD66-719A4A915701}"/>
              </a:ext>
            </a:extLst>
          </p:cNvPr>
          <p:cNvSpPr/>
          <p:nvPr/>
        </p:nvSpPr>
        <p:spPr>
          <a:xfrm>
            <a:off x="2911856" y="1061737"/>
            <a:ext cx="144016" cy="1440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AEAD467-2D18-D248-9EAE-76AB7AFD36D5}"/>
              </a:ext>
            </a:extLst>
          </p:cNvPr>
          <p:cNvSpPr/>
          <p:nvPr/>
        </p:nvSpPr>
        <p:spPr>
          <a:xfrm>
            <a:off x="2714438" y="1277761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3A0E3A3-ACC3-AD48-B0AC-D3FC39524F22}"/>
              </a:ext>
            </a:extLst>
          </p:cNvPr>
          <p:cNvSpPr/>
          <p:nvPr/>
        </p:nvSpPr>
        <p:spPr>
          <a:xfrm>
            <a:off x="2515506" y="1277761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583DF57-BCE2-6646-AC19-B8EDE600B63E}"/>
              </a:ext>
            </a:extLst>
          </p:cNvPr>
          <p:cNvSpPr/>
          <p:nvPr/>
        </p:nvSpPr>
        <p:spPr>
          <a:xfrm>
            <a:off x="2912613" y="1277761"/>
            <a:ext cx="144016" cy="1440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85EF043-AE95-6542-99D5-D432B049DD73}"/>
              </a:ext>
            </a:extLst>
          </p:cNvPr>
          <p:cNvSpPr/>
          <p:nvPr/>
        </p:nvSpPr>
        <p:spPr>
          <a:xfrm>
            <a:off x="2713681" y="1493785"/>
            <a:ext cx="144016" cy="1440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D642AFC-12E4-F746-99CD-BDFF5A72342B}"/>
              </a:ext>
            </a:extLst>
          </p:cNvPr>
          <p:cNvSpPr/>
          <p:nvPr/>
        </p:nvSpPr>
        <p:spPr>
          <a:xfrm>
            <a:off x="2514749" y="1493785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158321E-899E-344A-BD77-E24C2CAC702F}"/>
              </a:ext>
            </a:extLst>
          </p:cNvPr>
          <p:cNvSpPr/>
          <p:nvPr/>
        </p:nvSpPr>
        <p:spPr>
          <a:xfrm>
            <a:off x="2911856" y="1493785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EAB322F-B29A-284F-A50D-F621BD091865}"/>
              </a:ext>
            </a:extLst>
          </p:cNvPr>
          <p:cNvSpPr/>
          <p:nvPr/>
        </p:nvSpPr>
        <p:spPr>
          <a:xfrm>
            <a:off x="3144972" y="985292"/>
            <a:ext cx="144773" cy="72008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5F398E-BC3B-0241-9261-FBAC76A5EF60}"/>
              </a:ext>
            </a:extLst>
          </p:cNvPr>
          <p:cNvSpPr/>
          <p:nvPr/>
        </p:nvSpPr>
        <p:spPr>
          <a:xfrm>
            <a:off x="3286717" y="985292"/>
            <a:ext cx="144773" cy="72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E639C3-285C-8243-92DE-0C0EA82E0861}"/>
              </a:ext>
            </a:extLst>
          </p:cNvPr>
          <p:cNvSpPr/>
          <p:nvPr/>
        </p:nvSpPr>
        <p:spPr>
          <a:xfrm>
            <a:off x="3576765" y="985292"/>
            <a:ext cx="144773" cy="72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79671B8-B9F5-A741-BFAA-26A3BFB7F8B5}"/>
              </a:ext>
            </a:extLst>
          </p:cNvPr>
          <p:cNvSpPr/>
          <p:nvPr/>
        </p:nvSpPr>
        <p:spPr>
          <a:xfrm>
            <a:off x="3719143" y="985292"/>
            <a:ext cx="144773" cy="72008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9FB51A-5011-384B-9633-43340289FD52}"/>
              </a:ext>
            </a:extLst>
          </p:cNvPr>
          <p:cNvSpPr/>
          <p:nvPr/>
        </p:nvSpPr>
        <p:spPr>
          <a:xfrm>
            <a:off x="3864419" y="985292"/>
            <a:ext cx="718944" cy="72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0484D29-51C4-0946-8B86-0B089D27EB04}"/>
              </a:ext>
            </a:extLst>
          </p:cNvPr>
          <p:cNvSpPr/>
          <p:nvPr/>
        </p:nvSpPr>
        <p:spPr>
          <a:xfrm>
            <a:off x="3864419" y="985292"/>
            <a:ext cx="144773" cy="72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0FB7DD4-DBE3-614D-97CD-EF008ED8F4A3}"/>
              </a:ext>
            </a:extLst>
          </p:cNvPr>
          <p:cNvSpPr/>
          <p:nvPr/>
        </p:nvSpPr>
        <p:spPr>
          <a:xfrm>
            <a:off x="4006164" y="985292"/>
            <a:ext cx="144773" cy="72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D9EB193-F050-C447-9BA7-761DC848478D}"/>
              </a:ext>
            </a:extLst>
          </p:cNvPr>
          <p:cNvSpPr/>
          <p:nvPr/>
        </p:nvSpPr>
        <p:spPr>
          <a:xfrm>
            <a:off x="4296212" y="985292"/>
            <a:ext cx="144773" cy="72008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8CDF5E-E2F1-CA43-89BB-0A2B2614701D}"/>
              </a:ext>
            </a:extLst>
          </p:cNvPr>
          <p:cNvSpPr/>
          <p:nvPr/>
        </p:nvSpPr>
        <p:spPr>
          <a:xfrm>
            <a:off x="4438590" y="985292"/>
            <a:ext cx="144773" cy="720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8124AB1-29F6-5843-94C0-7B06FC7A8BBE}"/>
              </a:ext>
            </a:extLst>
          </p:cNvPr>
          <p:cNvSpPr/>
          <p:nvPr/>
        </p:nvSpPr>
        <p:spPr>
          <a:xfrm>
            <a:off x="6013929" y="985292"/>
            <a:ext cx="720080" cy="72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dirty="0">
                <a:solidFill>
                  <a:srgbClr val="000000"/>
                </a:solidFill>
                <a:latin typeface="Arial" panose="020B0604020202020204"/>
                <a:ea typeface="微软雅黑"/>
              </a:rPr>
              <a:t>hosts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block[2]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8B20989-F81C-9547-A0B7-67E28188FA44}"/>
              </a:ext>
            </a:extLst>
          </p:cNvPr>
          <p:cNvSpPr/>
          <p:nvPr/>
        </p:nvSpPr>
        <p:spPr>
          <a:xfrm>
            <a:off x="6732873" y="985292"/>
            <a:ext cx="720080" cy="72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hosts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block[3]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634DCE8-49C6-1B4B-93C4-36EFA357500B}"/>
              </a:ext>
            </a:extLst>
          </p:cNvPr>
          <p:cNvSpPr/>
          <p:nvPr/>
        </p:nvSpPr>
        <p:spPr>
          <a:xfrm>
            <a:off x="7448156" y="985292"/>
            <a:ext cx="720080" cy="72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hosts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block[4]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3386CE3-E904-F641-BFFC-558B6AE215C1}"/>
              </a:ext>
            </a:extLst>
          </p:cNvPr>
          <p:cNvSpPr/>
          <p:nvPr/>
        </p:nvSpPr>
        <p:spPr>
          <a:xfrm>
            <a:off x="988266" y="985292"/>
            <a:ext cx="720080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9F42E58-F200-A545-94AA-06FBA108580F}"/>
              </a:ext>
            </a:extLst>
          </p:cNvPr>
          <p:cNvSpPr txBox="1"/>
          <p:nvPr/>
        </p:nvSpPr>
        <p:spPr>
          <a:xfrm>
            <a:off x="994399" y="433182"/>
            <a:ext cx="707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CD2327"/>
                </a:solidFill>
              </a:rPr>
              <a:t>Super</a:t>
            </a:r>
          </a:p>
          <a:p>
            <a:pPr algn="ctr"/>
            <a:r>
              <a:rPr lang="en-US" altLang="zh-CN" sz="1200" dirty="0">
                <a:solidFill>
                  <a:srgbClr val="CD2327"/>
                </a:solidFill>
              </a:rPr>
              <a:t>Block</a:t>
            </a:r>
            <a:endParaRPr lang="zh-CN" altLang="en-US" sz="1200" dirty="0">
              <a:solidFill>
                <a:srgbClr val="CD2327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3484795-67FF-A543-9418-DE11E599EED8}"/>
              </a:ext>
            </a:extLst>
          </p:cNvPr>
          <p:cNvSpPr txBox="1"/>
          <p:nvPr/>
        </p:nvSpPr>
        <p:spPr>
          <a:xfrm>
            <a:off x="1704812" y="433181"/>
            <a:ext cx="72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CD2327"/>
                </a:solidFill>
              </a:rPr>
              <a:t>block</a:t>
            </a:r>
            <a:r>
              <a:rPr lang="zh-CN" altLang="en-US" sz="1200" dirty="0">
                <a:solidFill>
                  <a:srgbClr val="CD2327"/>
                </a:solidFill>
              </a:rPr>
              <a:t> </a:t>
            </a:r>
            <a:endParaRPr lang="en-US" altLang="zh-CN" sz="1200" dirty="0">
              <a:solidFill>
                <a:srgbClr val="CD2327"/>
              </a:solidFill>
            </a:endParaRPr>
          </a:p>
          <a:p>
            <a:pPr algn="ctr"/>
            <a:r>
              <a:rPr lang="en-US" altLang="zh-CN" sz="1200" dirty="0">
                <a:solidFill>
                  <a:srgbClr val="CD2327"/>
                </a:solidFill>
              </a:rPr>
              <a:t>bitmap</a:t>
            </a:r>
            <a:endParaRPr lang="zh-CN" altLang="en-US" sz="1200" dirty="0">
              <a:solidFill>
                <a:srgbClr val="CD2327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5BD2715-4C0A-9343-9703-FD30A53BDBAF}"/>
              </a:ext>
            </a:extLst>
          </p:cNvPr>
          <p:cNvSpPr txBox="1"/>
          <p:nvPr/>
        </p:nvSpPr>
        <p:spPr>
          <a:xfrm>
            <a:off x="2424892" y="429466"/>
            <a:ext cx="72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CD2327"/>
                </a:solidFill>
              </a:rPr>
              <a:t>inode</a:t>
            </a:r>
            <a:r>
              <a:rPr lang="zh-CN" altLang="en-US" sz="1200" dirty="0">
                <a:solidFill>
                  <a:srgbClr val="CD2327"/>
                </a:solidFill>
              </a:rPr>
              <a:t> </a:t>
            </a:r>
            <a:endParaRPr lang="en-US" altLang="zh-CN" sz="1200" dirty="0">
              <a:solidFill>
                <a:srgbClr val="CD2327"/>
              </a:solidFill>
            </a:endParaRPr>
          </a:p>
          <a:p>
            <a:pPr algn="ctr"/>
            <a:r>
              <a:rPr lang="en-US" altLang="zh-CN" sz="1200" dirty="0">
                <a:solidFill>
                  <a:srgbClr val="CD2327"/>
                </a:solidFill>
              </a:rPr>
              <a:t>bitmap</a:t>
            </a:r>
            <a:endParaRPr lang="zh-CN" altLang="en-US" sz="1200" dirty="0">
              <a:solidFill>
                <a:srgbClr val="CD2327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C1E3684-968B-CA47-874E-62B07298CB1F}"/>
              </a:ext>
            </a:extLst>
          </p:cNvPr>
          <p:cNvSpPr txBox="1"/>
          <p:nvPr/>
        </p:nvSpPr>
        <p:spPr>
          <a:xfrm>
            <a:off x="3144972" y="433181"/>
            <a:ext cx="1427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CD2327"/>
                </a:solidFill>
              </a:rPr>
              <a:t>inode</a:t>
            </a:r>
            <a:r>
              <a:rPr lang="zh-CN" altLang="en-US" sz="1200" dirty="0">
                <a:solidFill>
                  <a:srgbClr val="CD2327"/>
                </a:solidFill>
              </a:rPr>
              <a:t>  </a:t>
            </a:r>
            <a:r>
              <a:rPr lang="en-US" altLang="zh-CN" sz="1200" dirty="0">
                <a:solidFill>
                  <a:srgbClr val="CD2327"/>
                </a:solidFill>
              </a:rPr>
              <a:t>table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C62AE20-8B38-5A42-B005-9754B27CEF7A}"/>
              </a:ext>
            </a:extLst>
          </p:cNvPr>
          <p:cNvSpPr txBox="1"/>
          <p:nvPr/>
        </p:nvSpPr>
        <p:spPr>
          <a:xfrm>
            <a:off x="4579702" y="409228"/>
            <a:ext cx="3588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CD2327"/>
                </a:solidFill>
              </a:rPr>
              <a:t>data</a:t>
            </a:r>
            <a:r>
              <a:rPr lang="zh-CN" altLang="en-US" sz="1200" dirty="0">
                <a:solidFill>
                  <a:srgbClr val="CD2327"/>
                </a:solidFill>
              </a:rPr>
              <a:t> </a:t>
            </a:r>
            <a:r>
              <a:rPr lang="en-US" altLang="zh-CN" sz="1200" dirty="0">
                <a:solidFill>
                  <a:srgbClr val="CD2327"/>
                </a:solidFill>
              </a:rPr>
              <a:t>blocks</a:t>
            </a:r>
          </a:p>
        </p:txBody>
      </p:sp>
      <p:sp>
        <p:nvSpPr>
          <p:cNvPr id="52" name="右大括号 51">
            <a:extLst>
              <a:ext uri="{FF2B5EF4-FFF2-40B4-BE49-F238E27FC236}">
                <a16:creationId xmlns:a16="http://schemas.microsoft.com/office/drawing/2014/main" id="{C776DBC8-0A63-CF4B-A877-CE57B8B388D9}"/>
              </a:ext>
            </a:extLst>
          </p:cNvPr>
          <p:cNvSpPr/>
          <p:nvPr/>
        </p:nvSpPr>
        <p:spPr>
          <a:xfrm rot="16200000">
            <a:off x="3784964" y="56133"/>
            <a:ext cx="144774" cy="1427029"/>
          </a:xfrm>
          <a:prstGeom prst="rightBrace">
            <a:avLst>
              <a:gd name="adj1" fmla="val 4777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3" name="右大括号 52">
            <a:extLst>
              <a:ext uri="{FF2B5EF4-FFF2-40B4-BE49-F238E27FC236}">
                <a16:creationId xmlns:a16="http://schemas.microsoft.com/office/drawing/2014/main" id="{CE4CF959-F11E-5745-9FE9-A3BDDEA1E0FA}"/>
              </a:ext>
            </a:extLst>
          </p:cNvPr>
          <p:cNvSpPr/>
          <p:nvPr/>
        </p:nvSpPr>
        <p:spPr>
          <a:xfrm rot="16200000">
            <a:off x="6301582" y="-1024619"/>
            <a:ext cx="144774" cy="3588534"/>
          </a:xfrm>
          <a:prstGeom prst="rightBrace">
            <a:avLst>
              <a:gd name="adj1" fmla="val 4777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425249E-F360-1C44-8B0F-5D5D34C06FF3}"/>
              </a:ext>
            </a:extLst>
          </p:cNvPr>
          <p:cNvSpPr txBox="1"/>
          <p:nvPr/>
        </p:nvSpPr>
        <p:spPr>
          <a:xfrm>
            <a:off x="2884426" y="1767442"/>
            <a:ext cx="665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root</a:t>
            </a:r>
          </a:p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inode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5BE4D79-36A5-494C-B705-E7CBBC85760B}"/>
              </a:ext>
            </a:extLst>
          </p:cNvPr>
          <p:cNvSpPr txBox="1"/>
          <p:nvPr/>
        </p:nvSpPr>
        <p:spPr>
          <a:xfrm>
            <a:off x="3488928" y="1777380"/>
            <a:ext cx="60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>
                <a:solidFill>
                  <a:schemeClr val="accent4">
                    <a:lumMod val="50000"/>
                  </a:schemeClr>
                </a:solidFill>
              </a:rPr>
              <a:t>etc</a:t>
            </a:r>
            <a:endParaRPr lang="en-US" altLang="zh-CN" sz="12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inode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61B2892-8F4C-B843-8F1D-BF4C7694949A}"/>
              </a:ext>
            </a:extLst>
          </p:cNvPr>
          <p:cNvSpPr txBox="1"/>
          <p:nvPr/>
        </p:nvSpPr>
        <p:spPr>
          <a:xfrm>
            <a:off x="3832525" y="1763780"/>
            <a:ext cx="1072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hosts</a:t>
            </a:r>
          </a:p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inode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4481178-64A1-2344-BA2C-E188C48C95C8}"/>
              </a:ext>
            </a:extLst>
          </p:cNvPr>
          <p:cNvSpPr txBox="1"/>
          <p:nvPr/>
        </p:nvSpPr>
        <p:spPr>
          <a:xfrm>
            <a:off x="2884426" y="2342600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read</a:t>
            </a:r>
            <a:endParaRPr kumimoji="1" lang="zh-CN" altLang="en-US" sz="12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4005EF7-BC86-6844-BDEC-076C7BEAB1E3}"/>
              </a:ext>
            </a:extLst>
          </p:cNvPr>
          <p:cNvSpPr txBox="1"/>
          <p:nvPr/>
        </p:nvSpPr>
        <p:spPr>
          <a:xfrm>
            <a:off x="4626174" y="2596816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read</a:t>
            </a:r>
            <a:endParaRPr kumimoji="1" lang="zh-CN" altLang="en-US" sz="12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57088DF-603D-BF4C-B9B2-CAF3CD19E6AA}"/>
              </a:ext>
            </a:extLst>
          </p:cNvPr>
          <p:cNvSpPr txBox="1"/>
          <p:nvPr/>
        </p:nvSpPr>
        <p:spPr>
          <a:xfrm>
            <a:off x="3511561" y="2851032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read</a:t>
            </a:r>
            <a:endParaRPr kumimoji="1" lang="zh-CN" altLang="en-US" sz="12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1F72BC3-9008-9044-BAC0-2BE79B0E080F}"/>
              </a:ext>
            </a:extLst>
          </p:cNvPr>
          <p:cNvSpPr txBox="1"/>
          <p:nvPr/>
        </p:nvSpPr>
        <p:spPr>
          <a:xfrm>
            <a:off x="5345118" y="3105248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read</a:t>
            </a:r>
            <a:endParaRPr kumimoji="1" lang="zh-CN" altLang="en-US" sz="12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B704990-F5D6-A744-A077-EA9A03D6211D}"/>
              </a:ext>
            </a:extLst>
          </p:cNvPr>
          <p:cNvSpPr txBox="1"/>
          <p:nvPr/>
        </p:nvSpPr>
        <p:spPr>
          <a:xfrm>
            <a:off x="4055030" y="3359464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read</a:t>
            </a:r>
            <a:endParaRPr kumimoji="1" lang="zh-CN" altLang="en-US" sz="12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D544488-C616-6D44-B23C-549D67C08DE2}"/>
              </a:ext>
            </a:extLst>
          </p:cNvPr>
          <p:cNvSpPr txBox="1"/>
          <p:nvPr/>
        </p:nvSpPr>
        <p:spPr>
          <a:xfrm>
            <a:off x="4055029" y="3613680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read</a:t>
            </a:r>
            <a:endParaRPr kumimoji="1" lang="zh-CN" altLang="en-US" sz="12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881A94B-BFE9-1646-9706-DB5D1B8BF606}"/>
              </a:ext>
            </a:extLst>
          </p:cNvPr>
          <p:cNvSpPr txBox="1"/>
          <p:nvPr/>
        </p:nvSpPr>
        <p:spPr>
          <a:xfrm>
            <a:off x="6060401" y="3867896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read</a:t>
            </a:r>
            <a:endParaRPr kumimoji="1" lang="zh-CN" altLang="en-US" sz="12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8EE50BD-25D9-354A-A2DB-ECE5EF08BDE6}"/>
              </a:ext>
            </a:extLst>
          </p:cNvPr>
          <p:cNvSpPr txBox="1"/>
          <p:nvPr/>
        </p:nvSpPr>
        <p:spPr>
          <a:xfrm>
            <a:off x="4055028" y="4122112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accent1"/>
                </a:solidFill>
              </a:rPr>
              <a:t>write</a:t>
            </a:r>
            <a:endParaRPr kumimoji="1"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B5CFA37-EC49-5E44-946F-87810B2B06B8}"/>
              </a:ext>
            </a:extLst>
          </p:cNvPr>
          <p:cNvSpPr txBox="1"/>
          <p:nvPr/>
        </p:nvSpPr>
        <p:spPr>
          <a:xfrm>
            <a:off x="4055028" y="4376328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read</a:t>
            </a:r>
            <a:endParaRPr kumimoji="1" lang="zh-CN" altLang="en-US" sz="12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43538DC-0525-EE45-9DDB-6ABF27F0C528}"/>
              </a:ext>
            </a:extLst>
          </p:cNvPr>
          <p:cNvSpPr txBox="1"/>
          <p:nvPr/>
        </p:nvSpPr>
        <p:spPr>
          <a:xfrm>
            <a:off x="6779345" y="4630544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/>
              <a:t>read</a:t>
            </a:r>
            <a:endParaRPr kumimoji="1" lang="zh-CN" altLang="en-US" sz="12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1ED3B2E-BEE0-5941-9CD1-918F31B5EB93}"/>
              </a:ext>
            </a:extLst>
          </p:cNvPr>
          <p:cNvSpPr txBox="1"/>
          <p:nvPr/>
        </p:nvSpPr>
        <p:spPr>
          <a:xfrm>
            <a:off x="4055028" y="4884757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accent1"/>
                </a:solidFill>
              </a:rPr>
              <a:t>write</a:t>
            </a:r>
            <a:endParaRPr kumimoji="1" lang="zh-CN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4A3AFC31-B83D-7F44-9CAD-3196211461FD}"/>
              </a:ext>
            </a:extLst>
          </p:cNvPr>
          <p:cNvCxnSpPr/>
          <p:nvPr/>
        </p:nvCxnSpPr>
        <p:spPr>
          <a:xfrm>
            <a:off x="988266" y="2342600"/>
            <a:ext cx="71799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A57ED0CA-0D48-DA44-B02C-326069C3DB6E}"/>
              </a:ext>
            </a:extLst>
          </p:cNvPr>
          <p:cNvCxnSpPr/>
          <p:nvPr/>
        </p:nvCxnSpPr>
        <p:spPr>
          <a:xfrm>
            <a:off x="1036189" y="3636463"/>
            <a:ext cx="71799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8697E2FB-1A07-EA40-99C6-671D1082C8BC}"/>
              </a:ext>
            </a:extLst>
          </p:cNvPr>
          <p:cNvCxnSpPr/>
          <p:nvPr/>
        </p:nvCxnSpPr>
        <p:spPr>
          <a:xfrm>
            <a:off x="1036189" y="4399111"/>
            <a:ext cx="71799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6C22573D-6650-F74C-AFA9-55780FB893AE}"/>
              </a:ext>
            </a:extLst>
          </p:cNvPr>
          <p:cNvCxnSpPr/>
          <p:nvPr/>
        </p:nvCxnSpPr>
        <p:spPr>
          <a:xfrm>
            <a:off x="1036189" y="5137577"/>
            <a:ext cx="71799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A170A87F-26FD-E243-8D23-45BD746E3EEC}"/>
              </a:ext>
            </a:extLst>
          </p:cNvPr>
          <p:cNvSpPr txBox="1"/>
          <p:nvPr/>
        </p:nvSpPr>
        <p:spPr>
          <a:xfrm>
            <a:off x="988266" y="2851032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/>
              <a:t>open()</a:t>
            </a:r>
            <a:endParaRPr kumimoji="1" lang="zh-CN" altLang="en-US" sz="12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1CDCA2A-DB13-E947-B9C4-E2CCF72EAA23}"/>
              </a:ext>
            </a:extLst>
          </p:cNvPr>
          <p:cNvSpPr txBox="1"/>
          <p:nvPr/>
        </p:nvSpPr>
        <p:spPr>
          <a:xfrm>
            <a:off x="988266" y="3867896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/>
              <a:t>read()</a:t>
            </a:r>
            <a:endParaRPr kumimoji="1" lang="zh-CN" altLang="en-US" sz="12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6F791A4-DF6D-1344-85AB-2773883D35DA}"/>
              </a:ext>
            </a:extLst>
          </p:cNvPr>
          <p:cNvSpPr txBox="1"/>
          <p:nvPr/>
        </p:nvSpPr>
        <p:spPr>
          <a:xfrm>
            <a:off x="988266" y="4618453"/>
            <a:ext cx="62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/>
              <a:t>read()</a:t>
            </a:r>
            <a:endParaRPr kumimoji="1" lang="zh-CN" altLang="en-US" sz="1200" b="1" dirty="0"/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48171775-3B98-254D-855F-49C69C691BB9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>
            <a:off x="3511561" y="2481100"/>
            <a:ext cx="1114613" cy="25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5131B483-D8B4-5F46-B376-997B8D64C825}"/>
              </a:ext>
            </a:extLst>
          </p:cNvPr>
          <p:cNvCxnSpPr>
            <a:cxnSpLocks/>
            <a:stCxn id="58" idx="1"/>
            <a:endCxn id="59" idx="3"/>
          </p:cNvCxnSpPr>
          <p:nvPr/>
        </p:nvCxnSpPr>
        <p:spPr>
          <a:xfrm flipH="1">
            <a:off x="4138696" y="2735316"/>
            <a:ext cx="487478" cy="25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E00E2329-D015-F14A-A077-62CFF0F63E6F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4138696" y="2989532"/>
            <a:ext cx="1206422" cy="25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4E9D5D22-98BC-8140-9895-075959C5DB6A}"/>
              </a:ext>
            </a:extLst>
          </p:cNvPr>
          <p:cNvCxnSpPr>
            <a:cxnSpLocks/>
            <a:stCxn id="60" idx="1"/>
            <a:endCxn id="61" idx="3"/>
          </p:cNvCxnSpPr>
          <p:nvPr/>
        </p:nvCxnSpPr>
        <p:spPr>
          <a:xfrm flipH="1">
            <a:off x="4682165" y="3243748"/>
            <a:ext cx="662953" cy="25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39C01DAB-A25A-D345-A905-865E7C8D9A88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4682164" y="3752180"/>
            <a:ext cx="1378237" cy="25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29830DCD-FAB1-5745-8025-E28F9E5B5319}"/>
              </a:ext>
            </a:extLst>
          </p:cNvPr>
          <p:cNvCxnSpPr>
            <a:cxnSpLocks/>
            <a:stCxn id="63" idx="1"/>
            <a:endCxn id="64" idx="3"/>
          </p:cNvCxnSpPr>
          <p:nvPr/>
        </p:nvCxnSpPr>
        <p:spPr>
          <a:xfrm flipH="1">
            <a:off x="4682163" y="4006396"/>
            <a:ext cx="1378238" cy="25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94B032C9-E114-2A43-8031-B30069383496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4682163" y="4514828"/>
            <a:ext cx="2097182" cy="25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A9F5BC02-B2BD-BF4F-8B8B-3C407AF3C879}"/>
              </a:ext>
            </a:extLst>
          </p:cNvPr>
          <p:cNvCxnSpPr>
            <a:cxnSpLocks/>
            <a:stCxn id="66" idx="1"/>
            <a:endCxn id="67" idx="3"/>
          </p:cNvCxnSpPr>
          <p:nvPr/>
        </p:nvCxnSpPr>
        <p:spPr>
          <a:xfrm flipH="1">
            <a:off x="4682163" y="4769044"/>
            <a:ext cx="2097182" cy="25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16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>
            <a:extLst>
              <a:ext uri="{FF2B5EF4-FFF2-40B4-BE49-F238E27FC236}">
                <a16:creationId xmlns:a16="http://schemas.microsoft.com/office/drawing/2014/main" id="{3014E6BB-16CA-45F6-A0AD-C6388871F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条件码的设置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3192ED07-87B7-432C-A704-0513DB1A7A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第一类：通过</a:t>
            </a:r>
            <a:r>
              <a:rPr lang="en-US" altLang="zh-CN" sz="2400" dirty="0"/>
              <a:t>s</a:t>
            </a:r>
            <a:r>
              <a:rPr lang="zh-CN" altLang="en-US" sz="2400" dirty="0"/>
              <a:t>后缀数据处理指令</a:t>
            </a:r>
            <a:r>
              <a:rPr lang="zh-CN" altLang="en-US" sz="2400" dirty="0">
                <a:solidFill>
                  <a:srgbClr val="C00000"/>
                </a:solidFill>
              </a:rPr>
              <a:t>隐式设置</a:t>
            </a:r>
            <a:endParaRPr lang="en-US" altLang="zh-CN" sz="2400" u="sng" dirty="0">
              <a:solidFill>
                <a:srgbClr val="C0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buFontTx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adds Rd, Rn, Op2</a:t>
            </a:r>
            <a:r>
              <a:rPr lang="en-US" altLang="zh-CN" sz="2000" b="1" dirty="0">
                <a:solidFill>
                  <a:srgbClr val="C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</a:p>
          <a:p>
            <a:pPr lvl="1">
              <a:buFontTx/>
              <a:buNone/>
            </a:pPr>
            <a:r>
              <a:rPr lang="zh-CN" altLang="en-US" sz="2000" dirty="0"/>
              <a:t>等价于</a:t>
            </a:r>
            <a:r>
              <a:rPr lang="en-US" altLang="zh-CN" sz="2000" dirty="0"/>
              <a:t>C</a:t>
            </a:r>
            <a:r>
              <a:rPr lang="zh-CN" altLang="en-US" sz="2000" dirty="0"/>
              <a:t>语言中的</a:t>
            </a:r>
            <a:r>
              <a:rPr lang="en-US" altLang="zh-CN" sz="2000" dirty="0">
                <a:ea typeface="宋体" panose="02010600030101010101" pitchFamily="2" charset="-122"/>
              </a:rPr>
              <a:t>:</a:t>
            </a:r>
            <a:r>
              <a:rPr lang="en-US" altLang="zh-CN" sz="2000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 = a + b</a:t>
            </a: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C</a:t>
            </a:r>
            <a:r>
              <a:rPr lang="zh-CN" altLang="en-US" sz="2000" dirty="0"/>
              <a:t>：当运算产生进位时被设置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Z</a:t>
            </a:r>
            <a:r>
              <a:rPr lang="zh-CN" altLang="en-US" sz="2000" dirty="0"/>
              <a:t>：当</a:t>
            </a:r>
            <a:r>
              <a:rPr lang="en-US" altLang="zh-CN" sz="2000" dirty="0"/>
              <a:t>t</a:t>
            </a:r>
            <a:r>
              <a:rPr lang="zh-CN" altLang="en-US" sz="2000" dirty="0"/>
              <a:t>为</a:t>
            </a:r>
            <a:r>
              <a:rPr lang="en-US" altLang="zh-CN" sz="2000" dirty="0"/>
              <a:t>0</a:t>
            </a:r>
            <a:r>
              <a:rPr lang="zh-CN" altLang="en-US" sz="2000" dirty="0"/>
              <a:t>时被设置</a:t>
            </a:r>
            <a:endParaRPr lang="en-US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N</a:t>
            </a:r>
            <a:r>
              <a:rPr lang="zh-CN" altLang="en-US" sz="2000" dirty="0"/>
              <a:t>：当</a:t>
            </a:r>
            <a:r>
              <a:rPr lang="en-US" altLang="zh-CN" sz="2000" dirty="0"/>
              <a:t>t</a:t>
            </a:r>
            <a:r>
              <a:rPr lang="zh-CN" altLang="en-US" sz="2000" dirty="0"/>
              <a:t>小于</a:t>
            </a:r>
            <a:r>
              <a:rPr lang="en-US" altLang="zh-CN" sz="2000" dirty="0"/>
              <a:t>0</a:t>
            </a:r>
            <a:r>
              <a:rPr lang="zh-CN" altLang="en-US" sz="2000" dirty="0"/>
              <a:t>时被设置</a:t>
            </a:r>
            <a:endParaRPr lang="en-US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V</a:t>
            </a:r>
            <a:r>
              <a:rPr lang="zh-CN" altLang="en-US" sz="2000" dirty="0"/>
              <a:t>：当运算产生有符号溢出时被设置</a:t>
            </a:r>
          </a:p>
          <a:p>
            <a:pPr lvl="2"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</a:rPr>
              <a:t>(a&gt;0 &amp;&amp; b&gt;0 &amp;&amp; t&lt;0) || (a&lt;0 &amp;&amp; b&lt;0 &amp;&amp; t&gt;=0)</a:t>
            </a:r>
          </a:p>
        </p:txBody>
      </p:sp>
      <p:sp>
        <p:nvSpPr>
          <p:cNvPr id="43010" name="灯片编号占位符 5">
            <a:extLst>
              <a:ext uri="{FF2B5EF4-FFF2-40B4-BE49-F238E27FC236}">
                <a16:creationId xmlns:a16="http://schemas.microsoft.com/office/drawing/2014/main" id="{0E955674-7567-4360-A425-D3A01C45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2078AE-A369-4292-BCED-0D31E6185E1B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崩溃一致性：用户期望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重启并恢复后</a:t>
            </a:r>
            <a:r>
              <a:rPr lang="en-US" altLang="zh-CN" sz="2400" dirty="0"/>
              <a:t>… </a:t>
            </a:r>
          </a:p>
          <a:p>
            <a:pPr marL="380985" lvl="1" indent="0">
              <a:buNone/>
            </a:pPr>
            <a:r>
              <a:rPr lang="en-US" altLang="zh-CN" sz="2333" dirty="0"/>
              <a:t>1. </a:t>
            </a:r>
            <a:r>
              <a:rPr lang="zh-CN" altLang="en-US" sz="2333" dirty="0"/>
              <a:t>维护文件系统数据结构的内部的不变量</a:t>
            </a:r>
            <a:r>
              <a:rPr lang="en-US" altLang="zh-CN" sz="2333" dirty="0"/>
              <a:t> </a:t>
            </a:r>
          </a:p>
          <a:p>
            <a:pPr marL="761970" lvl="2" indent="0">
              <a:buNone/>
            </a:pPr>
            <a:r>
              <a:rPr lang="zh-CN" altLang="en-US" dirty="0"/>
              <a:t>例如</a:t>
            </a:r>
            <a:r>
              <a:rPr lang="en-US" altLang="zh-CN" dirty="0"/>
              <a:t>, </a:t>
            </a:r>
            <a:r>
              <a:rPr lang="zh-CN" altLang="en-US" dirty="0"/>
              <a:t>没有磁盘块既在</a:t>
            </a:r>
            <a:r>
              <a:rPr lang="en-US" altLang="zh-CN" dirty="0"/>
              <a:t>free list</a:t>
            </a:r>
            <a:r>
              <a:rPr lang="zh-CN" altLang="en-US" dirty="0"/>
              <a:t>中也在一个文件中</a:t>
            </a:r>
            <a:endParaRPr lang="en-US" altLang="zh-CN" dirty="0"/>
          </a:p>
          <a:p>
            <a:pPr marL="380985" lvl="1" indent="0">
              <a:buNone/>
            </a:pPr>
            <a:r>
              <a:rPr lang="en-US" altLang="zh-CN" sz="2333" dirty="0"/>
              <a:t>2. </a:t>
            </a:r>
            <a:r>
              <a:rPr lang="zh-CN" altLang="en-US" sz="2333" dirty="0"/>
              <a:t>仅有最近的一些操作没有被保存到磁盘中</a:t>
            </a:r>
            <a:endParaRPr lang="en-US" altLang="zh-CN" sz="2333" dirty="0"/>
          </a:p>
          <a:p>
            <a:pPr marL="761970" lvl="2" indent="0">
              <a:buNone/>
            </a:pPr>
            <a:r>
              <a:rPr lang="zh-CN" altLang="en-US" dirty="0"/>
              <a:t>例如：我昨天写的</a:t>
            </a:r>
            <a:r>
              <a:rPr lang="en-US" altLang="zh-CN" dirty="0"/>
              <a:t>OS Lab</a:t>
            </a:r>
            <a:r>
              <a:rPr lang="zh-CN" altLang="en-US" dirty="0"/>
              <a:t>的文件还存在</a:t>
            </a:r>
            <a:r>
              <a:rPr lang="en-US" altLang="zh-CN" dirty="0"/>
              <a:t> </a:t>
            </a:r>
          </a:p>
          <a:p>
            <a:pPr marL="761970" lvl="2" indent="0">
              <a:buNone/>
            </a:pPr>
            <a:r>
              <a:rPr lang="zh-CN" altLang="en-US" dirty="0"/>
              <a:t>用户只需要关心最近的几次修改还在不在</a:t>
            </a:r>
            <a:r>
              <a:rPr lang="en-US" altLang="zh-CN" dirty="0"/>
              <a:t> </a:t>
            </a:r>
          </a:p>
          <a:p>
            <a:pPr marL="380985" lvl="1" indent="0">
              <a:buNone/>
            </a:pPr>
            <a:r>
              <a:rPr lang="en-US" altLang="zh-CN" sz="2333" dirty="0"/>
              <a:t>3. </a:t>
            </a:r>
            <a:r>
              <a:rPr lang="zh-CN" altLang="en-US" sz="2333" dirty="0"/>
              <a:t>没有顺序的异常</a:t>
            </a:r>
            <a:r>
              <a:rPr lang="en-US" altLang="zh-CN" sz="2333" dirty="0"/>
              <a:t> </a:t>
            </a:r>
          </a:p>
          <a:p>
            <a:pPr marL="380985" lvl="1" indent="0">
              <a:buNone/>
            </a:pPr>
            <a:r>
              <a:rPr lang="en-US" altLang="zh-CN" sz="2333" dirty="0"/>
              <a:t>	$ echo 99 &gt; result ; echo done &gt; status </a:t>
            </a:r>
          </a:p>
        </p:txBody>
      </p:sp>
    </p:spTree>
    <p:extLst>
      <p:ext uri="{BB962C8B-B14F-4D97-AF65-F5344CB8AC3E}">
        <p14:creationId xmlns:p14="http://schemas.microsoft.com/office/powerpoint/2010/main" val="320237654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B2BB4-69D0-1740-9BA6-50DAD84D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：同步元数据写</a:t>
            </a:r>
            <a:r>
              <a:rPr kumimoji="1" lang="en-US" altLang="zh-CN" dirty="0"/>
              <a:t>+</a:t>
            </a:r>
            <a:r>
              <a:rPr kumimoji="1" lang="en-US" altLang="zh-CN" dirty="0" err="1"/>
              <a:t>fsck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6779A-27E5-D24A-8981-1AD2F6B40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1800" dirty="0"/>
              <a:t>同步元数据写</a:t>
            </a:r>
            <a:endParaRPr kumimoji="1" lang="en-US" altLang="zh-CN" sz="1800" dirty="0"/>
          </a:p>
          <a:p>
            <a:r>
              <a:rPr kumimoji="1" lang="zh-CN" altLang="en-US" sz="1800" b="0" dirty="0"/>
              <a:t>每次元数据写入后，运行</a:t>
            </a:r>
            <a:r>
              <a:rPr kumimoji="1" lang="en-US" altLang="zh-CN" sz="1800" b="0" dirty="0"/>
              <a:t>sync()</a:t>
            </a:r>
            <a:r>
              <a:rPr kumimoji="1" lang="zh-CN" altLang="en-US" sz="1800" b="0" dirty="0"/>
              <a:t>保证更新后的元数据入盘</a:t>
            </a:r>
            <a:endParaRPr kumimoji="1" lang="en-US" altLang="zh-CN" sz="1800" b="0" dirty="0"/>
          </a:p>
          <a:p>
            <a:pPr marL="0" indent="0">
              <a:buNone/>
            </a:pPr>
            <a:r>
              <a:rPr kumimoji="1" lang="zh-CN" altLang="en-US" sz="1800" dirty="0"/>
              <a:t>若非正常重启，则运行</a:t>
            </a:r>
            <a:r>
              <a:rPr kumimoji="1" lang="en-US" altLang="zh-CN" sz="1800" dirty="0" err="1"/>
              <a:t>fsck</a:t>
            </a:r>
            <a:r>
              <a:rPr kumimoji="1" lang="zh-CN" altLang="en-US" sz="1800" dirty="0"/>
              <a:t>检查磁盘，具体步骤：</a:t>
            </a:r>
            <a:endParaRPr kumimoji="1" lang="en-US" altLang="zh-CN" sz="1800" dirty="0"/>
          </a:p>
          <a:p>
            <a:r>
              <a:rPr kumimoji="1" lang="en-US" altLang="zh-CN" sz="1800" dirty="0"/>
              <a:t>1.</a:t>
            </a:r>
            <a:r>
              <a:rPr kumimoji="1" lang="zh-CN" altLang="en-US" sz="1800" dirty="0"/>
              <a:t> 检查</a:t>
            </a:r>
            <a:r>
              <a:rPr kumimoji="1" lang="en-US" altLang="zh-CN" sz="1800" dirty="0"/>
              <a:t>superblock</a:t>
            </a:r>
          </a:p>
          <a:p>
            <a:pPr lvl="1"/>
            <a:r>
              <a:rPr kumimoji="1" lang="zh-CN" altLang="en-US" sz="1600" dirty="0"/>
              <a:t>例：保证文件系统大小大于已分配的磁盘块总和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如果出错，则尝试使用</a:t>
            </a:r>
            <a:r>
              <a:rPr kumimoji="1" lang="en-US" altLang="zh-CN" sz="1600" dirty="0"/>
              <a:t>superblock</a:t>
            </a:r>
            <a:r>
              <a:rPr kumimoji="1" lang="zh-CN" altLang="en-US" sz="1600" dirty="0"/>
              <a:t>的备份</a:t>
            </a:r>
            <a:endParaRPr kumimoji="1" lang="en-US" altLang="zh-CN" sz="1600" dirty="0"/>
          </a:p>
          <a:p>
            <a:r>
              <a:rPr kumimoji="1" lang="en-US" altLang="zh-CN" sz="1800" dirty="0"/>
              <a:t>2.</a:t>
            </a:r>
            <a:r>
              <a:rPr kumimoji="1" lang="zh-CN" altLang="en-US" sz="1800" dirty="0"/>
              <a:t> 检查空闲的</a:t>
            </a:r>
            <a:r>
              <a:rPr kumimoji="1" lang="en-US" altLang="zh-CN" sz="1800" dirty="0"/>
              <a:t>block</a:t>
            </a:r>
          </a:p>
          <a:p>
            <a:pPr lvl="1"/>
            <a:r>
              <a:rPr kumimoji="1" lang="zh-CN" altLang="en-US" sz="1600" dirty="0"/>
              <a:t>扫描所有</a:t>
            </a:r>
            <a:r>
              <a:rPr kumimoji="1" lang="en-US" altLang="zh-CN" sz="1600" dirty="0" err="1"/>
              <a:t>inode</a:t>
            </a:r>
            <a:r>
              <a:rPr kumimoji="1" lang="zh-CN" altLang="en-US" sz="1600" dirty="0"/>
              <a:t>的所有包含的磁盘块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用扫描结果来检验磁盘块的</a:t>
            </a:r>
            <a:r>
              <a:rPr kumimoji="1" lang="en-US" altLang="zh-CN" sz="1600" dirty="0"/>
              <a:t>bitmap</a:t>
            </a:r>
          </a:p>
          <a:p>
            <a:pPr lvl="1"/>
            <a:r>
              <a:rPr kumimoji="1" lang="zh-CN" altLang="en-US" sz="1600" dirty="0"/>
              <a:t>对</a:t>
            </a:r>
            <a:r>
              <a:rPr kumimoji="1" lang="en-US" altLang="zh-CN" sz="1600" dirty="0" err="1"/>
              <a:t>inode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bitmap</a:t>
            </a:r>
            <a:r>
              <a:rPr kumimoji="1" lang="zh-CN" altLang="en-US" sz="1600" dirty="0"/>
              <a:t>也用类似方法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753A25-414C-344A-9D09-E77AFB947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81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3DF7E-C1B1-F44B-AAF4-1733C6D3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：同步元数据写</a:t>
            </a:r>
            <a:r>
              <a:rPr kumimoji="1" lang="en-US" altLang="zh-CN" dirty="0"/>
              <a:t>+</a:t>
            </a:r>
            <a:r>
              <a:rPr kumimoji="1" lang="en-US" altLang="zh-CN" dirty="0" err="1"/>
              <a:t>fsck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66499A-D8B6-CF49-B0AF-8FF31BA5C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检查</a:t>
            </a:r>
            <a:r>
              <a:rPr kumimoji="1" lang="en-US" altLang="zh-CN" sz="2000" dirty="0" err="1"/>
              <a:t>inode</a:t>
            </a:r>
            <a:r>
              <a:rPr kumimoji="1" lang="zh-CN" altLang="en-US" sz="2000" dirty="0"/>
              <a:t>的状态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检查类型：如普通文件、目录、符号链接等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若类型错误，则清除掉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以及对应的</a:t>
            </a:r>
            <a:r>
              <a:rPr kumimoji="1" lang="en-US" altLang="zh-CN" sz="1800" dirty="0"/>
              <a:t>bitmap</a:t>
            </a:r>
          </a:p>
          <a:p>
            <a:r>
              <a:rPr kumimoji="1" lang="en-US" altLang="zh-CN" sz="2000" dirty="0"/>
              <a:t>4.</a:t>
            </a:r>
            <a:r>
              <a:rPr kumimoji="1" lang="zh-CN" altLang="en-US" sz="2000" dirty="0"/>
              <a:t> 检查</a:t>
            </a:r>
            <a:r>
              <a:rPr kumimoji="1" lang="en-US" altLang="zh-CN" sz="2000" dirty="0" err="1"/>
              <a:t>inode</a:t>
            </a:r>
            <a:r>
              <a:rPr kumimoji="1" lang="zh-CN" altLang="en-US" sz="2000" dirty="0"/>
              <a:t>链接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扫描整个文件系统树，核对文件链接的数量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如果某个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存在但不在任何一个目录，则放到</a:t>
            </a:r>
            <a:r>
              <a:rPr kumimoji="1" lang="en-US" altLang="zh-CN" sz="1800" dirty="0"/>
              <a:t>/</a:t>
            </a:r>
            <a:r>
              <a:rPr kumimoji="1" lang="en-US" altLang="zh-CN" sz="1800" dirty="0" err="1"/>
              <a:t>lost+found</a:t>
            </a:r>
            <a:endParaRPr kumimoji="1" lang="en-US" altLang="zh-CN" sz="1800" dirty="0"/>
          </a:p>
          <a:p>
            <a:r>
              <a:rPr kumimoji="1" lang="en-US" altLang="zh-CN" sz="2000" dirty="0"/>
              <a:t>5.</a:t>
            </a:r>
            <a:r>
              <a:rPr kumimoji="1" lang="zh-CN" altLang="en-US" sz="2000" dirty="0"/>
              <a:t> 检查重复磁盘块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如：两个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指向同一个磁盘块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如果一个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明显有问题则删掉，否则复制磁盘块一边给一个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65324-2842-4943-9712-6D85BA28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988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3DF7E-C1B1-F44B-AAF4-1733C6D3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：同步元数据写</a:t>
            </a:r>
            <a:r>
              <a:rPr kumimoji="1" lang="en-US" altLang="zh-CN" dirty="0"/>
              <a:t>+</a:t>
            </a:r>
            <a:r>
              <a:rPr kumimoji="1" lang="en-US" altLang="zh-CN" dirty="0" err="1"/>
              <a:t>fsck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66499A-D8B6-CF49-B0AF-8FF31BA5C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dirty="0"/>
              <a:t>6.</a:t>
            </a:r>
            <a:r>
              <a:rPr kumimoji="1" lang="zh-CN" altLang="en-US" sz="2000" dirty="0"/>
              <a:t> 检查坏的磁盘块</a:t>
            </a:r>
            <a:r>
              <a:rPr kumimoji="1" lang="en-US" altLang="zh-CN" sz="2000" dirty="0"/>
              <a:t>ID</a:t>
            </a:r>
          </a:p>
          <a:p>
            <a:pPr lvl="1"/>
            <a:r>
              <a:rPr kumimoji="1" lang="zh-CN" altLang="en-US" sz="1800" dirty="0"/>
              <a:t>如：指向超出磁盘空间的</a:t>
            </a:r>
            <a:r>
              <a:rPr kumimoji="1" lang="en-US" altLang="zh-CN" sz="1800" dirty="0"/>
              <a:t>ID</a:t>
            </a:r>
          </a:p>
          <a:p>
            <a:pPr lvl="1"/>
            <a:r>
              <a:rPr kumimoji="1" lang="zh-CN" altLang="en-US" sz="1800" dirty="0"/>
              <a:t>问：这种情况下，</a:t>
            </a:r>
            <a:r>
              <a:rPr kumimoji="1" lang="en-US" altLang="zh-CN" sz="1800" dirty="0" err="1"/>
              <a:t>fsck</a:t>
            </a:r>
            <a:r>
              <a:rPr kumimoji="1" lang="zh-CN" altLang="en-US" sz="1800" dirty="0"/>
              <a:t>能做什么呢？仅仅是移除这个指针么？</a:t>
            </a:r>
            <a:endParaRPr kumimoji="1" lang="en-US" altLang="zh-CN" sz="1800" dirty="0"/>
          </a:p>
          <a:p>
            <a:r>
              <a:rPr kumimoji="1" lang="en-US" altLang="zh-CN" sz="2000" dirty="0"/>
              <a:t>7.</a:t>
            </a:r>
            <a:r>
              <a:rPr kumimoji="1" lang="zh-CN" altLang="en-US" sz="2000" dirty="0"/>
              <a:t> 检查目录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这是</a:t>
            </a:r>
            <a:r>
              <a:rPr kumimoji="1" lang="en-US" altLang="zh-CN" sz="1800" dirty="0" err="1"/>
              <a:t>fsck</a:t>
            </a:r>
            <a:r>
              <a:rPr kumimoji="1" lang="zh-CN" altLang="en-US" sz="1800" dirty="0"/>
              <a:t>对数据有更多语义的唯一的一种文件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保证 </a:t>
            </a:r>
            <a:r>
              <a:rPr kumimoji="1" lang="en-US" altLang="zh-CN" sz="1800" dirty="0"/>
              <a:t>.</a:t>
            </a:r>
            <a:r>
              <a:rPr kumimoji="1" lang="zh-CN" altLang="en-US" sz="1800" dirty="0"/>
              <a:t> 和 </a:t>
            </a:r>
            <a:r>
              <a:rPr kumimoji="1" lang="en-US" altLang="zh-CN" sz="1800" dirty="0"/>
              <a:t>..</a:t>
            </a:r>
            <a:r>
              <a:rPr kumimoji="1" lang="zh-CN" altLang="en-US" sz="1800" dirty="0"/>
              <a:t> 是位于头部的目录项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保证目录的链接数只能是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个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保证目录中不会有相同的文件名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65324-2842-4943-9712-6D85BA28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92629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3DF7E-C1B1-F44B-AAF4-1733C6D3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-1</a:t>
            </a:r>
            <a:r>
              <a:rPr kumimoji="1" lang="zh-CN" altLang="en-US" dirty="0"/>
              <a:t>的问题：太慢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66499A-D8B6-CF49-B0AF-8FF31BA5C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dirty="0" err="1"/>
              <a:t>fsck</a:t>
            </a:r>
            <a:r>
              <a:rPr kumimoji="1" lang="zh-CN" altLang="en-US" sz="2000" dirty="0"/>
              <a:t>需要用多长时间？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对于服务器</a:t>
            </a:r>
            <a:r>
              <a:rPr kumimoji="1" lang="en-US" altLang="zh-CN" sz="1800" dirty="0"/>
              <a:t>70GB</a:t>
            </a:r>
            <a:r>
              <a:rPr kumimoji="1" lang="zh-CN" altLang="en-US" sz="1800" dirty="0"/>
              <a:t>磁盘（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百万个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），需要</a:t>
            </a:r>
            <a:r>
              <a:rPr kumimoji="1" lang="en-US" altLang="zh-CN" sz="1800" dirty="0"/>
              <a:t>10</a:t>
            </a:r>
            <a:r>
              <a:rPr kumimoji="1" lang="zh-CN" altLang="en-US" sz="1800" dirty="0"/>
              <a:t>分钟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时间与磁盘的大小成比例增长</a:t>
            </a:r>
            <a:endParaRPr kumimoji="1" lang="en-US" altLang="zh-CN" sz="1800" dirty="0"/>
          </a:p>
          <a:p>
            <a:pPr lvl="1"/>
            <a:endParaRPr kumimoji="1" lang="en-US" altLang="zh-CN" sz="1800" dirty="0"/>
          </a:p>
          <a:p>
            <a:r>
              <a:rPr kumimoji="1" lang="zh-CN" altLang="en-US" sz="2000" dirty="0"/>
              <a:t>同步元数据写导致创建文件等操作非常慢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例：解压</a:t>
            </a:r>
            <a:r>
              <a:rPr kumimoji="1" lang="en-US" altLang="zh-CN" sz="1800" dirty="0"/>
              <a:t>Linux</a:t>
            </a:r>
            <a:r>
              <a:rPr kumimoji="1" lang="zh-CN" altLang="en-US" sz="1800" dirty="0"/>
              <a:t>内核源代码需要多久？</a:t>
            </a:r>
            <a:endParaRPr kumimoji="1" lang="en-US" altLang="zh-CN" sz="1800" dirty="0"/>
          </a:p>
          <a:p>
            <a:pPr lvl="2"/>
            <a:r>
              <a:rPr kumimoji="1" lang="zh-CN" altLang="en-US" sz="1600" dirty="0"/>
              <a:t>创建一个新文件需要</a:t>
            </a:r>
            <a:r>
              <a:rPr kumimoji="1" lang="en-US" altLang="zh-CN" sz="1600" dirty="0"/>
              <a:t>8</a:t>
            </a:r>
            <a:r>
              <a:rPr kumimoji="1" lang="zh-CN" altLang="en-US" sz="1600" dirty="0"/>
              <a:t>次磁盘写，每次</a:t>
            </a:r>
            <a:r>
              <a:rPr kumimoji="1" lang="en-US" altLang="zh-CN" sz="1600" dirty="0"/>
              <a:t>10ms</a:t>
            </a:r>
            <a:endParaRPr kumimoji="1" lang="en-US" altLang="zh-CN" sz="1800" dirty="0"/>
          </a:p>
          <a:p>
            <a:pPr lvl="2"/>
            <a:r>
              <a:rPr kumimoji="1" lang="en-US" altLang="zh-CN" sz="1600" dirty="0"/>
              <a:t>Linux</a:t>
            </a:r>
            <a:r>
              <a:rPr kumimoji="1" lang="zh-CN" altLang="en-US" sz="1600" dirty="0"/>
              <a:t>内核大概有</a:t>
            </a:r>
            <a:r>
              <a:rPr kumimoji="1" lang="en-US" altLang="zh-CN" sz="1600" dirty="0"/>
              <a:t>6</a:t>
            </a:r>
            <a:r>
              <a:rPr kumimoji="1" lang="zh-CN" altLang="en-US" sz="1600" dirty="0"/>
              <a:t>万个源文件</a:t>
            </a:r>
            <a:endParaRPr kumimoji="1" lang="en-US" altLang="zh-CN" sz="1600" dirty="0"/>
          </a:p>
          <a:p>
            <a:pPr lvl="2"/>
            <a:r>
              <a:rPr kumimoji="1" lang="en-US" altLang="zh-CN" sz="1600" dirty="0"/>
              <a:t>8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x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10ms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x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60000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1.3</a:t>
            </a:r>
            <a:r>
              <a:rPr kumimoji="1" lang="zh-CN" altLang="en-US" sz="1600" dirty="0"/>
              <a:t>小时</a:t>
            </a:r>
            <a:endParaRPr kumimoji="1"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65324-2842-4943-9712-6D85BA28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214</a:t>
            </a:fld>
            <a:endParaRPr lang="zh-CN" altLang="en-US"/>
          </a:p>
        </p:txBody>
      </p:sp>
      <p:pic>
        <p:nvPicPr>
          <p:cNvPr id="5" name="Picture 2" descr="http://i3.cpcache.com/product/132293746/fsck_it_tshirt.jpg?height=350&amp;width=350">
            <a:extLst>
              <a:ext uri="{FF2B5EF4-FFF2-40B4-BE49-F238E27FC236}">
                <a16:creationId xmlns:a16="http://schemas.microsoft.com/office/drawing/2014/main" id="{70C6E8C5-5B2C-5E4D-B0B6-BBE5E6C0D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" b="51163"/>
          <a:stretch/>
        </p:blipFill>
        <p:spPr bwMode="auto">
          <a:xfrm>
            <a:off x="6125863" y="3289548"/>
            <a:ext cx="2988273" cy="136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93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B51-4540-774A-BAF5-8E17C0E5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-2</a:t>
            </a:r>
            <a:r>
              <a:rPr lang="zh-CN" altLang="en-US" dirty="0"/>
              <a:t>：</a:t>
            </a:r>
            <a:r>
              <a:rPr lang="zh-CN" altLang="en-CN" dirty="0"/>
              <a:t>日志</a:t>
            </a:r>
            <a:r>
              <a:rPr lang="zh-CN" altLang="en-US" dirty="0"/>
              <a:t>（</a:t>
            </a:r>
            <a:r>
              <a:rPr lang="en-US" altLang="zh-CN" dirty="0"/>
              <a:t>Journaling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3509-F910-9847-A2B5-AF1A31646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CN" sz="2400" dirty="0"/>
              <a:t>在</a:t>
            </a:r>
            <a:r>
              <a:rPr lang="zh-CN" altLang="en-US" sz="2400" dirty="0"/>
              <a:t>进行修改之前，先将修改记录到日志中</a:t>
            </a:r>
            <a:endParaRPr lang="en-US" altLang="zh-CN" sz="2400" dirty="0"/>
          </a:p>
          <a:p>
            <a:pPr lvl="1"/>
            <a:r>
              <a:rPr lang="zh-CN" altLang="en-US" sz="2200" dirty="0"/>
              <a:t>如：如何修改</a:t>
            </a:r>
            <a:r>
              <a:rPr lang="en-US" altLang="zh-CN" sz="2200" dirty="0"/>
              <a:t>block-bitmap</a:t>
            </a:r>
            <a:r>
              <a:rPr lang="zh-CN" altLang="en-US" sz="2200" dirty="0"/>
              <a:t>、如何修改</a:t>
            </a:r>
            <a:r>
              <a:rPr lang="en-US" altLang="zh-CN" sz="2200" dirty="0"/>
              <a:t>data</a:t>
            </a:r>
            <a:endParaRPr lang="en-US" altLang="zh-CN" sz="2200" b="0" dirty="0"/>
          </a:p>
          <a:p>
            <a:r>
              <a:rPr lang="zh-CN" altLang="en-US" sz="2400" dirty="0"/>
              <a:t>所有要进行的修改都记录完毕后，提交日志</a:t>
            </a:r>
            <a:endParaRPr lang="en-US" altLang="zh-CN" sz="2400" dirty="0"/>
          </a:p>
          <a:p>
            <a:r>
              <a:rPr lang="zh-CN" altLang="en-US" sz="2400" dirty="0"/>
              <a:t>确定日志落盘后，再修改数据和元数据</a:t>
            </a:r>
            <a:endParaRPr lang="en-US" altLang="zh-CN" sz="2400" dirty="0"/>
          </a:p>
          <a:p>
            <a:r>
              <a:rPr lang="zh-CN" altLang="en-CN" sz="2400" dirty="0"/>
              <a:t>修改</a:t>
            </a:r>
            <a:r>
              <a:rPr lang="zh-CN" altLang="en-US" sz="2400" dirty="0"/>
              <a:t>完成后，删除日志</a:t>
            </a:r>
            <a:endParaRPr lang="en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C039-1425-4D45-9CCC-DFFC7715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C9E51-9970-F047-A98C-D8F5031E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21391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9C99B-3566-0F4E-BBD9-CFC5489C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Ordered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</a:t>
            </a:r>
            <a:r>
              <a:rPr kumimoji="1" lang="zh-CN" altLang="en-US" dirty="0"/>
              <a:t>：两次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保证顺序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60EE32-7129-A048-86C6-DD4C7F06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8FF710-C1A9-C44D-A3E3-1105DF38863F}"/>
              </a:ext>
            </a:extLst>
          </p:cNvPr>
          <p:cNvSpPr txBox="1"/>
          <p:nvPr/>
        </p:nvSpPr>
        <p:spPr>
          <a:xfrm>
            <a:off x="251520" y="260140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030A0"/>
                </a:solidFill>
              </a:rPr>
              <a:t>文件系统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D9F2E57-3389-7747-81F7-8C5B2CB17124}"/>
              </a:ext>
            </a:extLst>
          </p:cNvPr>
          <p:cNvCxnSpPr/>
          <p:nvPr/>
        </p:nvCxnSpPr>
        <p:spPr>
          <a:xfrm>
            <a:off x="611560" y="3330544"/>
            <a:ext cx="7776864" cy="0"/>
          </a:xfrm>
          <a:prstGeom prst="line">
            <a:avLst/>
          </a:prstGeom>
          <a:ln w="2857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118BAFB-4D25-AD49-B09B-E1B92EF8620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71600" y="4163862"/>
            <a:ext cx="7377913" cy="30778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E34529B-F1EF-274B-B169-62139A4D2EAE}"/>
              </a:ext>
            </a:extLst>
          </p:cNvPr>
          <p:cNvSpPr txBox="1"/>
          <p:nvPr/>
        </p:nvSpPr>
        <p:spPr>
          <a:xfrm>
            <a:off x="251520" y="3963807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030A0"/>
                </a:solidFill>
              </a:rPr>
              <a:t>磁盘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5923BA-5C10-9B4B-B2E1-C8FCB028FA71}"/>
              </a:ext>
            </a:extLst>
          </p:cNvPr>
          <p:cNvSpPr txBox="1"/>
          <p:nvPr/>
        </p:nvSpPr>
        <p:spPr>
          <a:xfrm>
            <a:off x="755576" y="465494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盘片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C30AAA-4138-0F40-BFCC-3E4C25B4D237}"/>
              </a:ext>
            </a:extLst>
          </p:cNvPr>
          <p:cNvSpPr txBox="1"/>
          <p:nvPr/>
        </p:nvSpPr>
        <p:spPr>
          <a:xfrm>
            <a:off x="766324" y="357792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缓存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F7DF72-FA21-2A47-8E8F-85031D0CE200}"/>
              </a:ext>
            </a:extLst>
          </p:cNvPr>
          <p:cNvSpPr/>
          <p:nvPr/>
        </p:nvSpPr>
        <p:spPr>
          <a:xfrm>
            <a:off x="2228833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D11511-192E-0941-9F91-5BF5393C3247}"/>
              </a:ext>
            </a:extLst>
          </p:cNvPr>
          <p:cNvSpPr/>
          <p:nvPr/>
        </p:nvSpPr>
        <p:spPr>
          <a:xfrm>
            <a:off x="2372849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9A1939-AED9-504B-AFD4-32D86E7F6BE7}"/>
              </a:ext>
            </a:extLst>
          </p:cNvPr>
          <p:cNvSpPr/>
          <p:nvPr/>
        </p:nvSpPr>
        <p:spPr>
          <a:xfrm>
            <a:off x="2516865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885656-F0B3-9A4D-BD3F-CDA2B7B55B94}"/>
              </a:ext>
            </a:extLst>
          </p:cNvPr>
          <p:cNvSpPr/>
          <p:nvPr/>
        </p:nvSpPr>
        <p:spPr>
          <a:xfrm>
            <a:off x="2660881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2B24D3-3DD7-0B4A-8226-2134F4F79BCD}"/>
              </a:ext>
            </a:extLst>
          </p:cNvPr>
          <p:cNvSpPr/>
          <p:nvPr/>
        </p:nvSpPr>
        <p:spPr>
          <a:xfrm>
            <a:off x="2804547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21F8D2-6AEC-FF48-ACE0-A6EDE66CD4B7}"/>
              </a:ext>
            </a:extLst>
          </p:cNvPr>
          <p:cNvSpPr/>
          <p:nvPr/>
        </p:nvSpPr>
        <p:spPr>
          <a:xfrm>
            <a:off x="2948563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E92D30-30FD-7F4A-BCA1-16ECCAFEB732}"/>
              </a:ext>
            </a:extLst>
          </p:cNvPr>
          <p:cNvSpPr/>
          <p:nvPr/>
        </p:nvSpPr>
        <p:spPr>
          <a:xfrm>
            <a:off x="3092579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D3ECF9-E4B9-0A48-A136-6F27DB793245}"/>
              </a:ext>
            </a:extLst>
          </p:cNvPr>
          <p:cNvSpPr/>
          <p:nvPr/>
        </p:nvSpPr>
        <p:spPr>
          <a:xfrm>
            <a:off x="3236595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358544-A02B-5347-B2EA-003A0672AEE1}"/>
              </a:ext>
            </a:extLst>
          </p:cNvPr>
          <p:cNvSpPr/>
          <p:nvPr/>
        </p:nvSpPr>
        <p:spPr>
          <a:xfrm>
            <a:off x="3380611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0F20FB5-E948-8042-8940-581628509FE3}"/>
              </a:ext>
            </a:extLst>
          </p:cNvPr>
          <p:cNvSpPr/>
          <p:nvPr/>
        </p:nvSpPr>
        <p:spPr>
          <a:xfrm>
            <a:off x="3956325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2246798-494A-624C-9332-9C8A08CF75E2}"/>
              </a:ext>
            </a:extLst>
          </p:cNvPr>
          <p:cNvSpPr/>
          <p:nvPr/>
        </p:nvSpPr>
        <p:spPr>
          <a:xfrm>
            <a:off x="4532739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A43D59B-3E68-A844-954B-4D6BF42470D6}"/>
              </a:ext>
            </a:extLst>
          </p:cNvPr>
          <p:cNvSpPr/>
          <p:nvPr/>
        </p:nvSpPr>
        <p:spPr>
          <a:xfrm>
            <a:off x="5108453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5FC8F4-484D-5E4B-A5FC-D413B2BE2260}"/>
              </a:ext>
            </a:extLst>
          </p:cNvPr>
          <p:cNvSpPr/>
          <p:nvPr/>
        </p:nvSpPr>
        <p:spPr>
          <a:xfrm>
            <a:off x="5684867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D32E297-756D-E942-B05A-0C0F92061B38}"/>
              </a:ext>
            </a:extLst>
          </p:cNvPr>
          <p:cNvSpPr/>
          <p:nvPr/>
        </p:nvSpPr>
        <p:spPr>
          <a:xfrm>
            <a:off x="6260581" y="4574462"/>
            <a:ext cx="2088932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D37A705-8A72-174B-B2A9-CE31D3A332B2}"/>
              </a:ext>
            </a:extLst>
          </p:cNvPr>
          <p:cNvSpPr/>
          <p:nvPr/>
        </p:nvSpPr>
        <p:spPr>
          <a:xfrm>
            <a:off x="5004048" y="2635207"/>
            <a:ext cx="1080121" cy="3485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数据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3BAA676-080B-2C4D-9CBC-3C78CDD066BD}"/>
              </a:ext>
            </a:extLst>
          </p:cNvPr>
          <p:cNvGrpSpPr/>
          <p:nvPr/>
        </p:nvGrpSpPr>
        <p:grpSpPr>
          <a:xfrm>
            <a:off x="6062873" y="2634644"/>
            <a:ext cx="762669" cy="366872"/>
            <a:chOff x="6062873" y="2639775"/>
            <a:chExt cx="762669" cy="303200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894EAE0B-5972-F24E-8635-7E18D5A65B94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8F81669-DB17-7442-873C-0AE34F95C51C}"/>
                </a:ext>
              </a:extLst>
            </p:cNvPr>
            <p:cNvSpPr txBox="1"/>
            <p:nvPr/>
          </p:nvSpPr>
          <p:spPr>
            <a:xfrm>
              <a:off x="6062873" y="2665976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bg1"/>
                  </a:solidFill>
                </a:rPr>
                <a:t>元数据</a:t>
              </a:r>
            </a:p>
          </p:txBody>
        </p:sp>
      </p:grp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A5B43AC8-4361-4D45-9947-4A793B205CE4}"/>
              </a:ext>
            </a:extLst>
          </p:cNvPr>
          <p:cNvSpPr/>
          <p:nvPr/>
        </p:nvSpPr>
        <p:spPr>
          <a:xfrm>
            <a:off x="4067944" y="3581094"/>
            <a:ext cx="1049039" cy="3485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数据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A89EC726-B688-BF40-8F25-56976CF5D9E6}"/>
              </a:ext>
            </a:extLst>
          </p:cNvPr>
          <p:cNvSpPr/>
          <p:nvPr/>
        </p:nvSpPr>
        <p:spPr>
          <a:xfrm>
            <a:off x="5201756" y="3581094"/>
            <a:ext cx="576064" cy="3485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282C962-17A7-0F49-908B-8505A520E5C1}"/>
              </a:ext>
            </a:extLst>
          </p:cNvPr>
          <p:cNvSpPr txBox="1"/>
          <p:nvPr/>
        </p:nvSpPr>
        <p:spPr>
          <a:xfrm>
            <a:off x="5108453" y="3587769"/>
            <a:ext cx="762669" cy="335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</a:rPr>
              <a:t>J</a:t>
            </a:r>
            <a:r>
              <a:rPr kumimoji="1" lang="zh-CN" altLang="en-US" sz="1400" b="1" baseline="-25000" dirty="0">
                <a:solidFill>
                  <a:schemeClr val="bg1"/>
                </a:solidFill>
              </a:rPr>
              <a:t>元数据</a:t>
            </a:r>
            <a:endParaRPr kumimoji="1" lang="zh-CN" altLang="en-US" sz="1200" b="1" baseline="-25000" dirty="0">
              <a:solidFill>
                <a:schemeClr val="bg1"/>
              </a:solidFill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05C4357D-0545-7C4D-8CF3-4C10DA9798DB}"/>
              </a:ext>
            </a:extLst>
          </p:cNvPr>
          <p:cNvSpPr/>
          <p:nvPr/>
        </p:nvSpPr>
        <p:spPr>
          <a:xfrm>
            <a:off x="4571651" y="4665348"/>
            <a:ext cx="1084892" cy="3485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数据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4329A18-B5FD-C24D-9A8F-11FF603AE577}"/>
              </a:ext>
            </a:extLst>
          </p:cNvPr>
          <p:cNvGrpSpPr/>
          <p:nvPr/>
        </p:nvGrpSpPr>
        <p:grpSpPr>
          <a:xfrm>
            <a:off x="6300192" y="4665671"/>
            <a:ext cx="762669" cy="358904"/>
            <a:chOff x="6062873" y="2639775"/>
            <a:chExt cx="762669" cy="296615"/>
          </a:xfrm>
        </p:grpSpPr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F5AE8F42-3A4C-D149-91CB-C166D88BEA2C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FF22F8F-C0E6-BC46-95A8-BB94F7730ADC}"/>
                </a:ext>
              </a:extLst>
            </p:cNvPr>
            <p:cNvSpPr txBox="1"/>
            <p:nvPr/>
          </p:nvSpPr>
          <p:spPr>
            <a:xfrm>
              <a:off x="6062873" y="2659391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</a:rPr>
                <a:t>J</a:t>
              </a:r>
              <a:r>
                <a:rPr kumimoji="1" lang="zh-CN" altLang="en-US" sz="1400" b="1" baseline="-25000" dirty="0">
                  <a:solidFill>
                    <a:schemeClr val="bg1"/>
                  </a:solidFill>
                </a:rPr>
                <a:t>元数据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5DB24B6-162C-5340-8B9C-8F71590FE712}"/>
              </a:ext>
            </a:extLst>
          </p:cNvPr>
          <p:cNvGrpSpPr/>
          <p:nvPr/>
        </p:nvGrpSpPr>
        <p:grpSpPr>
          <a:xfrm>
            <a:off x="6375310" y="3599819"/>
            <a:ext cx="762669" cy="349644"/>
            <a:chOff x="6062873" y="2639775"/>
            <a:chExt cx="762669" cy="288962"/>
          </a:xfrm>
        </p:grpSpPr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06066DBE-D2CC-CD43-9176-7A388612B1BC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595263D-4371-F342-B9A6-DEBE7677DE6F}"/>
                </a:ext>
              </a:extLst>
            </p:cNvPr>
            <p:cNvSpPr txBox="1"/>
            <p:nvPr/>
          </p:nvSpPr>
          <p:spPr>
            <a:xfrm>
              <a:off x="6062873" y="2651738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 err="1">
                  <a:solidFill>
                    <a:schemeClr val="bg1"/>
                  </a:solidFill>
                </a:rPr>
                <a:t>J</a:t>
              </a:r>
              <a:r>
                <a:rPr kumimoji="1" lang="en-US" altLang="zh-CN" sz="1400" b="1" baseline="-25000" dirty="0" err="1">
                  <a:solidFill>
                    <a:schemeClr val="bg1"/>
                  </a:solidFill>
                </a:rPr>
                <a:t>Cmt</a:t>
              </a:r>
              <a:endParaRPr kumimoji="1" lang="zh-CN" altLang="en-US" sz="1400" b="1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944380B-5AD7-134A-847B-C53ADDCBAED1}"/>
              </a:ext>
            </a:extLst>
          </p:cNvPr>
          <p:cNvGrpSpPr/>
          <p:nvPr/>
        </p:nvGrpSpPr>
        <p:grpSpPr>
          <a:xfrm>
            <a:off x="6943517" y="4658741"/>
            <a:ext cx="762669" cy="365830"/>
            <a:chOff x="6062873" y="2639775"/>
            <a:chExt cx="762669" cy="302339"/>
          </a:xfrm>
        </p:grpSpPr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DA797E53-6F48-DB4F-8A95-40B0A10CFB7F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E7AB302-5666-1246-9A06-8CBB5912E869}"/>
                </a:ext>
              </a:extLst>
            </p:cNvPr>
            <p:cNvSpPr txBox="1"/>
            <p:nvPr/>
          </p:nvSpPr>
          <p:spPr>
            <a:xfrm>
              <a:off x="6062873" y="2665115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 err="1">
                  <a:solidFill>
                    <a:schemeClr val="bg1"/>
                  </a:solidFill>
                </a:rPr>
                <a:t>J</a:t>
              </a:r>
              <a:r>
                <a:rPr kumimoji="1" lang="en-US" altLang="zh-CN" sz="1400" b="1" baseline="-25000" dirty="0" err="1">
                  <a:solidFill>
                    <a:schemeClr val="bg1"/>
                  </a:solidFill>
                </a:rPr>
                <a:t>Cmt</a:t>
              </a:r>
              <a:endParaRPr kumimoji="1" lang="zh-CN" altLang="en-US" sz="1400" b="1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F732BFE-66E8-8C4A-9730-CF646BD6C3A5}"/>
              </a:ext>
            </a:extLst>
          </p:cNvPr>
          <p:cNvGrpSpPr/>
          <p:nvPr/>
        </p:nvGrpSpPr>
        <p:grpSpPr>
          <a:xfrm>
            <a:off x="7704126" y="3580531"/>
            <a:ext cx="762669" cy="349644"/>
            <a:chOff x="6062873" y="2639775"/>
            <a:chExt cx="762669" cy="288962"/>
          </a:xfrm>
        </p:grpSpPr>
        <p:sp>
          <p:nvSpPr>
            <p:cNvPr id="62" name="圆角矩形 61">
              <a:extLst>
                <a:ext uri="{FF2B5EF4-FFF2-40B4-BE49-F238E27FC236}">
                  <a16:creationId xmlns:a16="http://schemas.microsoft.com/office/drawing/2014/main" id="{FCA1F94D-C1CE-A742-9F90-E00CC94EA5A4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65AA15F-48EC-B04C-929C-E69346341CCF}"/>
                </a:ext>
              </a:extLst>
            </p:cNvPr>
            <p:cNvSpPr txBox="1"/>
            <p:nvPr/>
          </p:nvSpPr>
          <p:spPr>
            <a:xfrm>
              <a:off x="6062873" y="2651738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bg1"/>
                  </a:solidFill>
                </a:rPr>
                <a:t>元数据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EA0EF93-11A9-AF48-9754-8BAD563F6D04}"/>
              </a:ext>
            </a:extLst>
          </p:cNvPr>
          <p:cNvGrpSpPr/>
          <p:nvPr/>
        </p:nvGrpSpPr>
        <p:grpSpPr>
          <a:xfrm>
            <a:off x="3166200" y="4682164"/>
            <a:ext cx="762669" cy="349644"/>
            <a:chOff x="6062873" y="2639775"/>
            <a:chExt cx="762669" cy="288962"/>
          </a:xfrm>
        </p:grpSpPr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1EFC1954-80DB-C84B-B81B-E9EA5568CC30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B5938D0-5A48-1F40-BEA2-3CBBCC27A8E9}"/>
                </a:ext>
              </a:extLst>
            </p:cNvPr>
            <p:cNvSpPr txBox="1"/>
            <p:nvPr/>
          </p:nvSpPr>
          <p:spPr>
            <a:xfrm>
              <a:off x="6062873" y="2651738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bg1"/>
                  </a:solidFill>
                </a:rPr>
                <a:t>元数据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A44F621-1297-3746-9E3C-7E920D43E5A7}"/>
              </a:ext>
            </a:extLst>
          </p:cNvPr>
          <p:cNvGrpSpPr/>
          <p:nvPr/>
        </p:nvGrpSpPr>
        <p:grpSpPr>
          <a:xfrm>
            <a:off x="5709638" y="3540818"/>
            <a:ext cx="762669" cy="429070"/>
            <a:chOff x="5709638" y="3530600"/>
            <a:chExt cx="762669" cy="429070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0C68EC8-DD46-0844-B7D2-9E43EA96EA55}"/>
                </a:ext>
              </a:extLst>
            </p:cNvPr>
            <p:cNvSpPr/>
            <p:nvPr/>
          </p:nvSpPr>
          <p:spPr>
            <a:xfrm>
              <a:off x="5871122" y="3530600"/>
              <a:ext cx="429070" cy="429070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D7FD1BE-7297-D941-8F09-D7629630787D}"/>
                </a:ext>
              </a:extLst>
            </p:cNvPr>
            <p:cNvSpPr txBox="1"/>
            <p:nvPr/>
          </p:nvSpPr>
          <p:spPr>
            <a:xfrm>
              <a:off x="5709638" y="3630125"/>
              <a:ext cx="7626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chemeClr val="bg1"/>
                  </a:solidFill>
                </a:rPr>
                <a:t>Flush</a:t>
              </a:r>
              <a:endParaRPr kumimoji="1" lang="zh-CN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658119D-B86A-5A46-A7B4-A7F929ECE70D}"/>
              </a:ext>
            </a:extLst>
          </p:cNvPr>
          <p:cNvGrpSpPr/>
          <p:nvPr/>
        </p:nvGrpSpPr>
        <p:grpSpPr>
          <a:xfrm>
            <a:off x="7069797" y="3540818"/>
            <a:ext cx="762669" cy="429070"/>
            <a:chOff x="5709638" y="3530600"/>
            <a:chExt cx="762669" cy="42907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0971041E-DBF5-EB40-8C9C-4A494AAFD8CF}"/>
                </a:ext>
              </a:extLst>
            </p:cNvPr>
            <p:cNvSpPr/>
            <p:nvPr/>
          </p:nvSpPr>
          <p:spPr>
            <a:xfrm>
              <a:off x="5871122" y="3530600"/>
              <a:ext cx="429070" cy="429070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83CA717-3A1B-6742-A6AD-3558177FDA32}"/>
                </a:ext>
              </a:extLst>
            </p:cNvPr>
            <p:cNvSpPr txBox="1"/>
            <p:nvPr/>
          </p:nvSpPr>
          <p:spPr>
            <a:xfrm>
              <a:off x="5709638" y="3630125"/>
              <a:ext cx="7626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chemeClr val="bg1"/>
                  </a:solidFill>
                </a:rPr>
                <a:t>Flush</a:t>
              </a:r>
              <a:endParaRPr kumimoji="1" lang="zh-CN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B09CCF53-74A3-B048-BD40-E710D44B6DD0}"/>
              </a:ext>
            </a:extLst>
          </p:cNvPr>
          <p:cNvSpPr/>
          <p:nvPr/>
        </p:nvSpPr>
        <p:spPr>
          <a:xfrm>
            <a:off x="6825543" y="2634646"/>
            <a:ext cx="576064" cy="3485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B2D55F5-DE46-6949-BDB2-767CA08294E0}"/>
              </a:ext>
            </a:extLst>
          </p:cNvPr>
          <p:cNvSpPr txBox="1"/>
          <p:nvPr/>
        </p:nvSpPr>
        <p:spPr>
          <a:xfrm>
            <a:off x="6732240" y="2641321"/>
            <a:ext cx="762669" cy="335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</a:rPr>
              <a:t>J</a:t>
            </a:r>
            <a:r>
              <a:rPr kumimoji="1" lang="zh-CN" altLang="en-US" sz="1400" b="1" baseline="-25000" dirty="0">
                <a:solidFill>
                  <a:schemeClr val="bg1"/>
                </a:solidFill>
              </a:rPr>
              <a:t>元数据</a:t>
            </a:r>
            <a:endParaRPr kumimoji="1" lang="zh-CN" altLang="en-US" sz="1200" b="1" baseline="-25000" dirty="0">
              <a:solidFill>
                <a:schemeClr val="bg1"/>
              </a:solidFill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C0AB8A3-F6CC-9647-9AC7-8E8D9A413787}"/>
              </a:ext>
            </a:extLst>
          </p:cNvPr>
          <p:cNvGrpSpPr/>
          <p:nvPr/>
        </p:nvGrpSpPr>
        <p:grpSpPr>
          <a:xfrm>
            <a:off x="7401606" y="2633279"/>
            <a:ext cx="762669" cy="365830"/>
            <a:chOff x="6062873" y="2639775"/>
            <a:chExt cx="762669" cy="302339"/>
          </a:xfrm>
        </p:grpSpPr>
        <p:sp>
          <p:nvSpPr>
            <p:cNvPr id="79" name="圆角矩形 78">
              <a:extLst>
                <a:ext uri="{FF2B5EF4-FFF2-40B4-BE49-F238E27FC236}">
                  <a16:creationId xmlns:a16="http://schemas.microsoft.com/office/drawing/2014/main" id="{410ADF22-E867-8343-B226-9826DA119E3F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8CC18A0-7857-CB47-B73D-EE77F15E4106}"/>
                </a:ext>
              </a:extLst>
            </p:cNvPr>
            <p:cNvSpPr txBox="1"/>
            <p:nvPr/>
          </p:nvSpPr>
          <p:spPr>
            <a:xfrm>
              <a:off x="6062873" y="2665115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 err="1">
                  <a:solidFill>
                    <a:schemeClr val="bg1"/>
                  </a:solidFill>
                </a:rPr>
                <a:t>J</a:t>
              </a:r>
              <a:r>
                <a:rPr kumimoji="1" lang="en-US" altLang="zh-CN" sz="1400" b="1" baseline="-25000" dirty="0" err="1">
                  <a:solidFill>
                    <a:schemeClr val="bg1"/>
                  </a:solidFill>
                </a:rPr>
                <a:t>Cmt</a:t>
              </a:r>
              <a:endParaRPr kumimoji="1" lang="zh-CN" altLang="en-US" sz="1400" b="1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75934526-6D83-8C46-9208-8CA4C98027CD}"/>
              </a:ext>
            </a:extLst>
          </p:cNvPr>
          <p:cNvCxnSpPr/>
          <p:nvPr/>
        </p:nvCxnSpPr>
        <p:spPr>
          <a:xfrm>
            <a:off x="763960" y="2281436"/>
            <a:ext cx="7776864" cy="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08592A58-7785-C344-8C57-091AF23E8038}"/>
              </a:ext>
            </a:extLst>
          </p:cNvPr>
          <p:cNvSpPr txBox="1"/>
          <p:nvPr/>
        </p:nvSpPr>
        <p:spPr>
          <a:xfrm>
            <a:off x="256637" y="1624313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030A0"/>
                </a:solidFill>
              </a:rPr>
              <a:t>应用程序</a:t>
            </a: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3041273C-55C6-9440-BCF4-AB89F0550563}"/>
              </a:ext>
            </a:extLst>
          </p:cNvPr>
          <p:cNvSpPr/>
          <p:nvPr/>
        </p:nvSpPr>
        <p:spPr>
          <a:xfrm>
            <a:off x="6969559" y="1619873"/>
            <a:ext cx="1080121" cy="3485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317485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2" grpId="0" animBg="1"/>
      <p:bldP spid="76" grpId="0" animBg="1"/>
      <p:bldP spid="77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CE5FE-5009-4F49-92A5-28365009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崩溃后，基于日志恢复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E65AE-5050-B04D-BDC3-6204112D7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启动后首先检查日志区域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若没有任何日志记录，则无需恢复</a:t>
            </a:r>
            <a:endParaRPr kumimoji="1" lang="en-US" altLang="zh-CN" sz="2000" dirty="0"/>
          </a:p>
          <a:p>
            <a:r>
              <a:rPr kumimoji="1" lang="zh-CN" altLang="en-US" sz="2400" dirty="0"/>
              <a:t>扫描所有已经</a:t>
            </a:r>
            <a:r>
              <a:rPr kumimoji="1" lang="en-US" altLang="zh-CN" sz="2400" dirty="0"/>
              <a:t>COMMIT</a:t>
            </a:r>
            <a:r>
              <a:rPr kumimoji="1" lang="zh-CN" altLang="en-US" sz="2400" dirty="0"/>
              <a:t>的事务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若没有</a:t>
            </a:r>
            <a:r>
              <a:rPr kumimoji="1" lang="en-US" altLang="zh-CN" sz="2000" dirty="0"/>
              <a:t>COMMIT</a:t>
            </a:r>
            <a:r>
              <a:rPr kumimoji="1" lang="zh-CN" altLang="en-US" sz="2000" dirty="0"/>
              <a:t>的事务，则无需恢复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对已经</a:t>
            </a:r>
            <a:r>
              <a:rPr kumimoji="1" lang="en-US" altLang="zh-CN" sz="2000" dirty="0"/>
              <a:t>COMMIT</a:t>
            </a:r>
            <a:r>
              <a:rPr kumimoji="1" lang="zh-CN" altLang="en-US" sz="2000" dirty="0"/>
              <a:t>的事务，将元数据从日志区写到原本位置 </a:t>
            </a:r>
            <a:endParaRPr kumimoji="1" lang="en-US" altLang="zh-CN" sz="2000" dirty="0"/>
          </a:p>
          <a:p>
            <a:r>
              <a:rPr kumimoji="1" lang="zh-CN" altLang="en-US" sz="2400" dirty="0"/>
              <a:t>完成后清空日志区域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BA39A0-96D6-A04F-B2FA-33CE29B5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76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>
            <a:extLst>
              <a:ext uri="{FF2B5EF4-FFF2-40B4-BE49-F238E27FC236}">
                <a16:creationId xmlns:a16="http://schemas.microsoft.com/office/drawing/2014/main" id="{A50F1EA8-BD6F-4C83-9527-3E6CFC2E6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条件码的设置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537E64BA-C163-418B-93CE-DB1559B9AE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第二类：通过比较指令 </a:t>
            </a:r>
            <a:r>
              <a:rPr lang="en-US" altLang="zh-CN" sz="2400" dirty="0" err="1"/>
              <a:t>cmp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显式设置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>
              <a:lnSpc>
                <a:spcPct val="140000"/>
              </a:lnSpc>
              <a:buNone/>
            </a:pPr>
            <a:r>
              <a:rPr lang="en-US" altLang="zh-CN" sz="2000" b="1" dirty="0" err="1">
                <a:solidFill>
                  <a:srgbClr val="C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宋体" panose="02010600030101010101" pitchFamily="2" charset="-122"/>
              </a:rPr>
              <a:t>cmp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宋体" panose="02010600030101010101" pitchFamily="2" charset="-122"/>
              </a:rPr>
              <a:t> src1, src2</a:t>
            </a:r>
          </a:p>
          <a:p>
            <a:pPr marL="380985" lvl="1" indent="0">
              <a:buNone/>
            </a:pPr>
            <a:r>
              <a:rPr lang="zh-CN" altLang="en-US" sz="1900" dirty="0"/>
              <a:t>计算</a:t>
            </a:r>
            <a:r>
              <a:rPr lang="zh-CN" altLang="en-US" sz="19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9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src1 - src2</a:t>
            </a:r>
            <a:r>
              <a:rPr lang="zh-CN" altLang="en-US" sz="1900" dirty="0"/>
              <a:t>，但不存储结果，只改变条件码</a:t>
            </a:r>
            <a:endParaRPr lang="en-US" altLang="zh-CN" sz="1900" dirty="0"/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C</a:t>
            </a:r>
            <a:r>
              <a:rPr lang="zh-CN" altLang="en-US" sz="2000" dirty="0"/>
              <a:t>：当减法产生借位时被设置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Z</a:t>
            </a:r>
            <a:r>
              <a:rPr lang="zh-CN" altLang="en-US" sz="2000" dirty="0"/>
              <a:t>：当两个操作数相等时被设置</a:t>
            </a:r>
            <a:endParaRPr lang="en-US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N</a:t>
            </a:r>
            <a:r>
              <a:rPr lang="zh-CN" altLang="en-US" sz="2000" dirty="0"/>
              <a:t>：当</a:t>
            </a:r>
            <a:r>
              <a:rPr lang="en-US" altLang="zh-CN" sz="2000" dirty="0"/>
              <a:t>Src1</a:t>
            </a:r>
            <a:r>
              <a:rPr lang="zh-CN" altLang="en-US" sz="2000" dirty="0"/>
              <a:t>小于</a:t>
            </a:r>
            <a:r>
              <a:rPr lang="en-US" altLang="zh-CN" sz="2000" dirty="0"/>
              <a:t>Src2</a:t>
            </a:r>
            <a:r>
              <a:rPr lang="zh-CN" altLang="en-US" sz="2000" dirty="0"/>
              <a:t>时被设置</a:t>
            </a:r>
            <a:endParaRPr lang="en-US" altLang="zh-CN" sz="2000" dirty="0"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V</a:t>
            </a:r>
            <a:r>
              <a:rPr lang="zh-CN" altLang="en-US" sz="2000" dirty="0"/>
              <a:t>：当运算产生有符号溢出时被设置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</a:rPr>
              <a:t>(a&gt;0 &amp;&amp; b&lt;0 &amp;&amp; (a-b)&lt;0) || (a&lt;0 &amp;&amp; b&gt;0 &amp;&amp; (a-b)&gt;0)</a:t>
            </a:r>
          </a:p>
        </p:txBody>
      </p:sp>
      <p:sp>
        <p:nvSpPr>
          <p:cNvPr id="45058" name="灯片编号占位符 5">
            <a:extLst>
              <a:ext uri="{FF2B5EF4-FFF2-40B4-BE49-F238E27FC236}">
                <a16:creationId xmlns:a16="http://schemas.microsoft.com/office/drawing/2014/main" id="{1686BFA7-C5ED-476E-9087-7BB6CBD4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D1B3B1-B896-4F71-BEF8-5096A9B6EFBF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B5AEA-3847-730A-0CE7-2A74CDD2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跳转指令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1D0D8B-CD0A-390B-8222-21083B0C2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651304" cy="3771636"/>
          </a:xfrm>
        </p:spPr>
        <p:txBody>
          <a:bodyPr/>
          <a:lstStyle/>
          <a:p>
            <a:r>
              <a:rPr kumimoji="1" lang="zh-CN" altLang="en-US" dirty="0"/>
              <a:t>直接分支指令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以标签对应的地址作为跳转目标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无条件分支指令：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&lt;label&gt;</a:t>
            </a:r>
          </a:p>
          <a:p>
            <a:pPr lvl="1"/>
            <a:r>
              <a:rPr kumimoji="1" lang="zh-CN" altLang="en-US" dirty="0"/>
              <a:t>有条件分支指令：</a:t>
            </a:r>
            <a:r>
              <a:rPr kumimoji="1" lang="en-US" altLang="zh-CN" dirty="0" err="1"/>
              <a:t>bcond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&lt;label&gt;</a:t>
            </a:r>
            <a:r>
              <a:rPr kumimoji="1" lang="zh-CN" altLang="en-US" dirty="0"/>
              <a:t>，例如</a:t>
            </a:r>
            <a:r>
              <a:rPr kumimoji="1" lang="en-US" altLang="zh-CN" dirty="0" err="1"/>
              <a:t>beq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bne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ble</a:t>
            </a:r>
            <a:endParaRPr kumimoji="1" lang="en-US" altLang="zh-CN" dirty="0"/>
          </a:p>
          <a:p>
            <a:r>
              <a:rPr kumimoji="1" lang="zh-CN" altLang="en-US" dirty="0"/>
              <a:t>间接分支指令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以寄存器中的地址作为跳转目标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br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</a:t>
            </a:r>
            <a:r>
              <a:rPr kumimoji="1" lang="zh-CN" altLang="en-US" dirty="0"/>
              <a:t>，例如 </a:t>
            </a:r>
            <a:r>
              <a:rPr kumimoji="1" lang="en-US" altLang="zh-CN" dirty="0" err="1"/>
              <a:t>br</a:t>
            </a:r>
            <a:r>
              <a:rPr kumimoji="1" lang="zh-CN" altLang="en-US" dirty="0"/>
              <a:t> </a:t>
            </a:r>
            <a:r>
              <a:rPr kumimoji="1" lang="en-US" altLang="zh-CN" dirty="0"/>
              <a:t>x0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585D7A-253D-F869-4C36-E0075474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92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5">
            <a:extLst>
              <a:ext uri="{FF2B5EF4-FFF2-40B4-BE49-F238E27FC236}">
                <a16:creationId xmlns:a16="http://schemas.microsoft.com/office/drawing/2014/main" id="{E168516F-BD51-463A-8092-AD7FA36EA5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FD2D4D-5175-4393-BD2F-1282CBB58CB0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zh-CN" altLang="en-US" sz="1167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E013AB4D-D979-446A-B447-35FE39C90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实例：</a:t>
            </a:r>
            <a:r>
              <a:rPr lang="en-US" altLang="zh-CN" sz="3600" dirty="0"/>
              <a:t>Do-while</a:t>
            </a:r>
            <a:r>
              <a:rPr lang="zh-CN" altLang="en-US" dirty="0"/>
              <a:t>结构</a:t>
            </a:r>
            <a:r>
              <a:rPr lang="zh-CN" altLang="en-US" sz="3600" dirty="0"/>
              <a:t>的翻译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B7BAF5B-9296-4F19-9E26-D57411CBC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042" y="1333500"/>
            <a:ext cx="3137958" cy="1841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sz="2000" kern="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 loop:</a:t>
            </a:r>
          </a:p>
          <a:p>
            <a:pPr>
              <a:buFontTx/>
              <a:buNone/>
              <a:defRPr/>
            </a:pPr>
            <a:r>
              <a:rPr lang="en-US" altLang="zh-CN" sz="2000" kern="0" dirty="0">
                <a:ea typeface="宋体" panose="02010600030101010101" pitchFamily="2" charset="-122"/>
                <a:sym typeface="+mn-ea"/>
              </a:rPr>
              <a:t> 	</a:t>
            </a:r>
            <a:r>
              <a:rPr lang="en-US" altLang="zh-CN" sz="2000" i="1" kern="0" dirty="0">
                <a:ea typeface="宋体" panose="02010600030101010101" pitchFamily="2" charset="-122"/>
                <a:sym typeface="+mn-ea"/>
              </a:rPr>
              <a:t>body-statement </a:t>
            </a:r>
          </a:p>
          <a:p>
            <a:pPr>
              <a:buFontTx/>
              <a:buNone/>
              <a:defRPr/>
            </a:pPr>
            <a:r>
              <a:rPr lang="en-US" altLang="zh-CN" sz="2000" kern="0" dirty="0">
                <a:ea typeface="宋体" panose="02010600030101010101" pitchFamily="2" charset="-122"/>
                <a:sym typeface="+mn-ea"/>
              </a:rPr>
              <a:t>	t = </a:t>
            </a:r>
            <a:r>
              <a:rPr lang="en-US" altLang="zh-CN" sz="2000" i="1" kern="0" dirty="0">
                <a:ea typeface="宋体" panose="02010600030101010101" pitchFamily="2" charset="-122"/>
                <a:sym typeface="+mn-ea"/>
              </a:rPr>
              <a:t>test-expr;</a:t>
            </a:r>
          </a:p>
          <a:p>
            <a:pPr>
              <a:buFontTx/>
              <a:buNone/>
              <a:defRPr/>
            </a:pPr>
            <a:r>
              <a:rPr lang="en-US" altLang="zh-CN" sz="2000" kern="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	</a:t>
            </a:r>
            <a:r>
              <a:rPr lang="en-US" altLang="zh-CN" sz="2000" kern="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if </a:t>
            </a:r>
            <a:r>
              <a:rPr lang="en-US" altLang="zh-CN" sz="2000" kern="0" dirty="0">
                <a:ea typeface="宋体" panose="02010600030101010101" pitchFamily="2" charset="-122"/>
                <a:sym typeface="+mn-ea"/>
              </a:rPr>
              <a:t>( t )</a:t>
            </a:r>
          </a:p>
          <a:p>
            <a:pPr>
              <a:buFontTx/>
              <a:buNone/>
              <a:defRPr/>
            </a:pPr>
            <a:r>
              <a:rPr lang="en-US" altLang="zh-CN" sz="2000" kern="0" dirty="0">
                <a:ea typeface="宋体" panose="02010600030101010101" pitchFamily="2" charset="-122"/>
                <a:sym typeface="+mn-ea"/>
              </a:rPr>
              <a:t>		</a:t>
            </a:r>
            <a:r>
              <a:rPr lang="en-US" altLang="zh-CN" sz="2000" kern="0" dirty="0" err="1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goto</a:t>
            </a:r>
            <a:r>
              <a:rPr lang="en-US" altLang="zh-CN" sz="2000" kern="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 loop ;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B346A278-80B4-47DA-882E-BF61A9782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33500"/>
            <a:ext cx="2540000" cy="1333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 sz="2000" kern="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kern="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do </a:t>
            </a:r>
          </a:p>
          <a:p>
            <a:pPr>
              <a:buFontTx/>
              <a:buNone/>
              <a:defRPr/>
            </a:pPr>
            <a:r>
              <a:rPr lang="en-US" altLang="zh-CN" sz="2000" kern="0" dirty="0">
                <a:ea typeface="宋体" panose="02010600030101010101" pitchFamily="2" charset="-122"/>
                <a:sym typeface="+mn-ea"/>
              </a:rPr>
              <a:t>	</a:t>
            </a:r>
            <a:r>
              <a:rPr lang="en-US" altLang="zh-CN" sz="2000" i="1" kern="0" dirty="0">
                <a:ea typeface="宋体" panose="02010600030101010101" pitchFamily="2" charset="-122"/>
                <a:sym typeface="+mn-ea"/>
              </a:rPr>
              <a:t>body-statement</a:t>
            </a:r>
          </a:p>
          <a:p>
            <a:pPr>
              <a:buFontTx/>
              <a:buNone/>
              <a:defRPr/>
            </a:pPr>
            <a:r>
              <a:rPr lang="en-US" altLang="zh-CN" sz="2000" kern="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 while </a:t>
            </a:r>
            <a:r>
              <a:rPr lang="en-US" altLang="zh-CN" sz="2000" kern="0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sz="2000" i="1" kern="0" dirty="0">
                <a:ea typeface="宋体" panose="02010600030101010101" pitchFamily="2" charset="-122"/>
                <a:sym typeface="+mn-ea"/>
              </a:rPr>
              <a:t>test-expr</a:t>
            </a:r>
            <a:r>
              <a:rPr lang="en-US" altLang="zh-CN" sz="2000" kern="0" dirty="0">
                <a:ea typeface="宋体" panose="02010600030101010101" pitchFamily="2" charset="-122"/>
                <a:sym typeface="+mn-ea"/>
              </a:rPr>
              <a:t>) </a:t>
            </a: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C1004F20-BB04-42C4-A6C8-ADE491B51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69" y="1777380"/>
            <a:ext cx="661458" cy="403490"/>
          </a:xfrm>
          <a:prstGeom prst="rightArrow">
            <a:avLst>
              <a:gd name="adj1" fmla="val 50000"/>
              <a:gd name="adj2" fmla="val 50015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166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>
            <a:extLst>
              <a:ext uri="{FF2B5EF4-FFF2-40B4-BE49-F238E27FC236}">
                <a16:creationId xmlns:a16="http://schemas.microsoft.com/office/drawing/2014/main" id="{85CADA9C-E52B-4ECA-B758-A485951A1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实例：</a:t>
            </a:r>
            <a:r>
              <a:rPr lang="en-US" altLang="zh-CN" sz="3600" dirty="0"/>
              <a:t>Do-while</a:t>
            </a:r>
            <a:r>
              <a:rPr lang="zh-CN" altLang="en-US" dirty="0"/>
              <a:t>结构</a:t>
            </a:r>
            <a:r>
              <a:rPr lang="zh-CN" altLang="en-US" sz="3600" dirty="0"/>
              <a:t>的翻译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72AEE9D6-DF4F-48C5-A9A4-57A60AE3E4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80985" indent="-380985">
              <a:lnSpc>
                <a:spcPct val="8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long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fact_do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(long n)</a:t>
            </a:r>
          </a:p>
          <a:p>
            <a:pPr marL="380985" indent="-380985">
              <a:lnSpc>
                <a:spcPct val="8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marL="380985" indent="-380985">
              <a:lnSpc>
                <a:spcPct val="8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	long result = 1;</a:t>
            </a:r>
          </a:p>
          <a:p>
            <a:pPr marL="380985" indent="-380985">
              <a:lnSpc>
                <a:spcPct val="8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{</a:t>
            </a:r>
          </a:p>
          <a:p>
            <a:pPr marL="380985" indent="-380985">
              <a:lnSpc>
                <a:spcPct val="8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	    result *= n;</a:t>
            </a:r>
          </a:p>
          <a:p>
            <a:pPr marL="380985" indent="-380985">
              <a:lnSpc>
                <a:spcPct val="8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	    n = n-1;</a:t>
            </a:r>
          </a:p>
          <a:p>
            <a:pPr marL="380985" indent="-380985">
              <a:lnSpc>
                <a:spcPct val="8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	}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( n &gt; 1) ;</a:t>
            </a:r>
          </a:p>
          <a:p>
            <a:pPr marL="380985" indent="-380985">
              <a:lnSpc>
                <a:spcPct val="8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80985" indent="-380985">
              <a:lnSpc>
                <a:spcPct val="8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	return result;</a:t>
            </a:r>
          </a:p>
          <a:p>
            <a:pPr marL="380985" indent="-380985">
              <a:lnSpc>
                <a:spcPct val="80000"/>
              </a:lnSpc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}</a:t>
            </a:r>
          </a:p>
        </p:txBody>
      </p:sp>
      <p:sp>
        <p:nvSpPr>
          <p:cNvPr id="38914" name="灯片编号占位符 6">
            <a:extLst>
              <a:ext uri="{FF2B5EF4-FFF2-40B4-BE49-F238E27FC236}">
                <a16:creationId xmlns:a16="http://schemas.microsoft.com/office/drawing/2014/main" id="{33940448-0F06-4509-814D-490C8BEF88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7A0E85-1446-4BED-8D38-46751B1EDD0C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zh-CN" altLang="en-US" sz="1167">
              <a:latin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0B03A7C-FEDB-40B6-B0D8-42D8EA0B5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1460500"/>
            <a:ext cx="2984500" cy="3556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long </a:t>
            </a:r>
            <a:r>
              <a:rPr kumimoji="1" lang="en-US" altLang="zh-CN" sz="2000" kern="0" dirty="0" err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fact_do_goto</a:t>
            </a: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(long n)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{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	long result = 1;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loop: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	result *= n;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	n = n-1;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	</a:t>
            </a: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if</a:t>
            </a: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( n&gt;1) 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      </a:t>
            </a:r>
            <a:r>
              <a:rPr kumimoji="1" lang="en-US" altLang="zh-CN" sz="2000" kern="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goto</a:t>
            </a: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loop;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	return result;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}</a:t>
            </a:r>
          </a:p>
        </p:txBody>
      </p:sp>
      <p:sp>
        <p:nvSpPr>
          <p:cNvPr id="7" name="Right Arrow 5">
            <a:extLst>
              <a:ext uri="{FF2B5EF4-FFF2-40B4-BE49-F238E27FC236}">
                <a16:creationId xmlns:a16="http://schemas.microsoft.com/office/drawing/2014/main" id="{94D36D73-DE59-467A-8127-50B86FD80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5971" y="2785492"/>
            <a:ext cx="661458" cy="403490"/>
          </a:xfrm>
          <a:prstGeom prst="rightArrow">
            <a:avLst>
              <a:gd name="adj1" fmla="val 50000"/>
              <a:gd name="adj2" fmla="val 50015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1667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782FC5D3-4B8C-48A5-8813-6E3A53471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实例：</a:t>
            </a:r>
            <a:r>
              <a:rPr lang="en-US" altLang="zh-CN" sz="3600" dirty="0"/>
              <a:t>Do-while</a:t>
            </a:r>
            <a:r>
              <a:rPr lang="zh-CN" altLang="en-US" dirty="0"/>
              <a:t>结构</a:t>
            </a:r>
            <a:r>
              <a:rPr lang="zh-CN" altLang="en-US" sz="3600" dirty="0"/>
              <a:t>的翻译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0962" name="灯片编号占位符 6">
            <a:extLst>
              <a:ext uri="{FF2B5EF4-FFF2-40B4-BE49-F238E27FC236}">
                <a16:creationId xmlns:a16="http://schemas.microsoft.com/office/drawing/2014/main" id="{F432C8BF-603C-47DF-8806-AC7BC965AC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50A4E0-E656-4700-8B6D-9AC9D2F3CA8D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zh-CN" altLang="en-US" sz="1167" dirty="0">
              <a:latin typeface="Times New Roman" panose="02020603050405020304" pitchFamily="18" charset="0"/>
            </a:endParaRPr>
          </a:p>
        </p:txBody>
      </p:sp>
      <p:sp>
        <p:nvSpPr>
          <p:cNvPr id="221189" name="Rectangle 82">
            <a:extLst>
              <a:ext uri="{FF2B5EF4-FFF2-40B4-BE49-F238E27FC236}">
                <a16:creationId xmlns:a16="http://schemas.microsoft.com/office/drawing/2014/main" id="{9CD7C83E-9601-4159-8D0B-ED0FA7511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460500"/>
            <a:ext cx="4977970" cy="362924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# n in x0</a:t>
            </a:r>
          </a:p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 err="1">
                <a:latin typeface="Times New Roman" panose="02020603050405020304" pitchFamily="18" charset="0"/>
                <a:sym typeface="+mn-ea"/>
              </a:rPr>
              <a:t>fact_do</a:t>
            </a: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:</a:t>
            </a:r>
          </a:p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	mov   x1, x0</a:t>
            </a:r>
          </a:p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 	mov   x0, #1		 </a:t>
            </a:r>
            <a:r>
              <a:rPr kumimoji="1" lang="en-US" altLang="zh-CN" sz="2000" kern="0" dirty="0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# result = 1</a:t>
            </a:r>
          </a:p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.L2:                              </a:t>
            </a:r>
            <a:r>
              <a:rPr kumimoji="1" lang="en-US" altLang="zh-CN" sz="2000" kern="0" dirty="0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# loop:</a:t>
            </a:r>
          </a:p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 	</a:t>
            </a:r>
            <a:r>
              <a:rPr kumimoji="1" lang="en-US" altLang="zh-CN" sz="2000" kern="0" dirty="0" err="1">
                <a:latin typeface="Times New Roman" panose="02020603050405020304" pitchFamily="18" charset="0"/>
                <a:sym typeface="+mn-ea"/>
              </a:rPr>
              <a:t>mul</a:t>
            </a: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    x0, x0, x1	 </a:t>
            </a:r>
            <a:r>
              <a:rPr kumimoji="1" lang="en-US" altLang="zh-CN" sz="2000" kern="0" dirty="0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# result *= n</a:t>
            </a:r>
          </a:p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 	sub     x1, #1	 	 </a:t>
            </a:r>
            <a:r>
              <a:rPr kumimoji="1" lang="en-US" altLang="zh-CN" sz="2000" kern="0" dirty="0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# n = n-1</a:t>
            </a:r>
          </a:p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 	</a:t>
            </a:r>
            <a:r>
              <a:rPr kumimoji="1" lang="en-US" altLang="zh-CN" sz="2000" kern="0" dirty="0" err="1">
                <a:latin typeface="Times New Roman" panose="02020603050405020304" pitchFamily="18" charset="0"/>
                <a:sym typeface="+mn-ea"/>
              </a:rPr>
              <a:t>cmp</a:t>
            </a: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    x1, #1	 	 </a:t>
            </a:r>
            <a:r>
              <a:rPr kumimoji="1" lang="en-US" altLang="zh-CN" sz="2000" kern="0" dirty="0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# compare n:1</a:t>
            </a:r>
          </a:p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 	</a:t>
            </a:r>
            <a:r>
              <a:rPr kumimoji="1" lang="en-US" altLang="zh-CN" sz="2000" kern="0" dirty="0" err="1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bgt</a:t>
            </a: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      .L2	</a:t>
            </a: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	 </a:t>
            </a:r>
            <a:r>
              <a:rPr kumimoji="1" lang="en-US" altLang="zh-CN" sz="2000" kern="0" dirty="0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# if  &gt;, </a:t>
            </a:r>
            <a:r>
              <a:rPr kumimoji="1" lang="en-US" altLang="zh-CN" sz="2000" kern="0" dirty="0" err="1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goto</a:t>
            </a:r>
            <a:r>
              <a:rPr kumimoji="1" lang="en-US" altLang="zh-CN" sz="2000" kern="0" dirty="0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 loop</a:t>
            </a:r>
          </a:p>
          <a:p>
            <a:pPr marL="380985" indent="-380985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sym typeface="+mn-ea"/>
              </a:rPr>
              <a:t> 	ret 			 </a:t>
            </a:r>
            <a:r>
              <a:rPr kumimoji="1" lang="en-US" altLang="zh-CN" sz="2000" kern="0" dirty="0">
                <a:solidFill>
                  <a:srgbClr val="007AC3"/>
                </a:solidFill>
                <a:latin typeface="Times New Roman" panose="02020603050405020304" pitchFamily="18" charset="0"/>
                <a:sym typeface="+mn-ea"/>
              </a:rPr>
              <a:t># return</a:t>
            </a:r>
            <a:endParaRPr kumimoji="1" lang="zh-CN" altLang="en-US" sz="2000" kern="0" dirty="0">
              <a:solidFill>
                <a:srgbClr val="007AC3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3DC7EE6-DD5C-AB4F-9EF7-639767A9E3B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995936" y="1705372"/>
            <a:ext cx="661458" cy="403490"/>
          </a:xfrm>
          <a:prstGeom prst="rightArrow">
            <a:avLst>
              <a:gd name="adj1" fmla="val 50000"/>
              <a:gd name="adj2" fmla="val 50015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1667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9A6982A-AC08-D043-88EB-7B2003935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1460500"/>
            <a:ext cx="2984500" cy="3556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long </a:t>
            </a:r>
            <a:r>
              <a:rPr kumimoji="1" lang="en-US" altLang="zh-CN" sz="2000" kern="0" dirty="0" err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fact_do_goto</a:t>
            </a: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(long n)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{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	long result = 1;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loop: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	result *= n;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	n = n-1;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	</a:t>
            </a: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if</a:t>
            </a: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( n&gt;1) 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      </a:t>
            </a:r>
            <a:r>
              <a:rPr kumimoji="1" lang="en-US" altLang="zh-CN" sz="2000" kern="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goto</a:t>
            </a:r>
            <a:r>
              <a:rPr kumimoji="1" lang="en-US" altLang="zh-CN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loop;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	return result;</a:t>
            </a:r>
          </a:p>
          <a:p>
            <a:pPr marL="380985" indent="-380985">
              <a:lnSpc>
                <a:spcPct val="80000"/>
              </a:lnSpc>
              <a:buNone/>
              <a:defRPr/>
            </a:pPr>
            <a:r>
              <a:rPr kumimoji="1"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04AE4E-5A9B-4D81-B9EA-722DC954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04C516F-E5D0-4658-802D-249A9D7DD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A2022C-D8D6-4C04-85B6-8FB00270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010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>
            <a:extLst>
              <a:ext uri="{FF2B5EF4-FFF2-40B4-BE49-F238E27FC236}">
                <a16:creationId xmlns:a16="http://schemas.microsoft.com/office/drawing/2014/main" id="{758D3B40-5DA4-4836-9B04-4ED210F47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 </a:t>
            </a:r>
            <a:r>
              <a:rPr lang="en-US" altLang="zh-CN" dirty="0"/>
              <a:t>vs.</a:t>
            </a:r>
            <a:r>
              <a:rPr lang="zh-CN" altLang="en-US" dirty="0"/>
              <a:t> 无条件控制流跳转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F5399E26-A262-4AA8-891A-7E5165F12B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函数调用是另一种形式的无条件跳转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/>
              <a:t>相同点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/>
              <a:t>控制流在两段代码间的转移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/>
              <a:t>函数调用的特别之处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2">
              <a:lnSpc>
                <a:spcPct val="140000"/>
              </a:lnSpc>
            </a:pPr>
            <a:r>
              <a:rPr lang="zh-CN" altLang="en-US" dirty="0"/>
              <a:t>函数在调用后会返回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>
              <a:lnSpc>
                <a:spcPct val="140000"/>
              </a:lnSpc>
            </a:pPr>
            <a:r>
              <a:rPr lang="zh-CN" altLang="en-US" dirty="0"/>
              <a:t>函数调用涉及参数与返回值的传递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>
              <a:lnSpc>
                <a:spcPct val="140000"/>
              </a:lnSpc>
            </a:pPr>
            <a:r>
              <a:rPr lang="zh-CN" altLang="en-US" dirty="0"/>
              <a:t>函数存在局部变量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>
              <a:lnSpc>
                <a:spcPct val="140000"/>
              </a:lnSpc>
            </a:pPr>
            <a:r>
              <a:rPr lang="zh-CN" altLang="en-US" dirty="0"/>
              <a:t>函数调用需要保存某些寄存器（保证返回后能够继续执行）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3E235580-70F3-4A67-AEB6-EA61CCC15D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6A1A47-DB3F-4948-8E66-1C1F0D85116F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zh-CN" altLang="en-US" sz="1167">
              <a:latin typeface="Times New Roman" panose="02020603050405020304" pitchFamily="18" charset="0"/>
            </a:endParaRPr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E085CD8C-648D-C722-D8B5-163123A4D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232" y="1849388"/>
            <a:ext cx="1079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accent2"/>
                </a:solidFill>
              </a:rPr>
              <a:t>main()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B9E676D8-15BE-6E31-3793-9E0111C96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2106" y="2361356"/>
            <a:ext cx="6826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chemeClr val="accent2"/>
                </a:solidFill>
              </a:rPr>
              <a:t>g(x)</a:t>
            </a:r>
          </a:p>
        </p:txBody>
      </p:sp>
      <p:cxnSp>
        <p:nvCxnSpPr>
          <p:cNvPr id="4" name="Straight Arrow Connector 11">
            <a:extLst>
              <a:ext uri="{FF2B5EF4-FFF2-40B4-BE49-F238E27FC236}">
                <a16:creationId xmlns:a16="http://schemas.microsoft.com/office/drawing/2014/main" id="{9ECCE480-5416-A564-E613-D99F8A1FF4D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88857" y="2170856"/>
            <a:ext cx="7938" cy="43524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Arrow Connector 14">
            <a:extLst>
              <a:ext uri="{FF2B5EF4-FFF2-40B4-BE49-F238E27FC236}">
                <a16:creationId xmlns:a16="http://schemas.microsoft.com/office/drawing/2014/main" id="{020F5973-E359-1EFA-5D87-0FB58E73DA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04732" y="2606096"/>
            <a:ext cx="682625" cy="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 Box 9">
            <a:extLst>
              <a:ext uri="{FF2B5EF4-FFF2-40B4-BE49-F238E27FC236}">
                <a16:creationId xmlns:a16="http://schemas.microsoft.com/office/drawing/2014/main" id="{128DE0EF-72A0-67AD-83F4-81C29C065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8393" y="3104246"/>
            <a:ext cx="539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chemeClr val="accent2"/>
                </a:solidFill>
              </a:rPr>
              <a:t>f(y)</a:t>
            </a:r>
          </a:p>
        </p:txBody>
      </p:sp>
      <p:cxnSp>
        <p:nvCxnSpPr>
          <p:cNvPr id="7" name="Straight Arrow Connector 18">
            <a:extLst>
              <a:ext uri="{FF2B5EF4-FFF2-40B4-BE49-F238E27FC236}">
                <a16:creationId xmlns:a16="http://schemas.microsoft.com/office/drawing/2014/main" id="{919019D2-1A4F-806C-84CA-BC1EA26D995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88857" y="2932856"/>
            <a:ext cx="825500" cy="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F2693F73-F0C5-68F5-E31E-BA2E1B0A75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72982" y="2932856"/>
            <a:ext cx="0" cy="37174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22">
            <a:extLst>
              <a:ext uri="{FF2B5EF4-FFF2-40B4-BE49-F238E27FC236}">
                <a16:creationId xmlns:a16="http://schemas.microsoft.com/office/drawing/2014/main" id="{D3B0AA31-828F-F52E-4A8A-CB85BDB69E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14357" y="2742356"/>
            <a:ext cx="0" cy="19050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25">
            <a:extLst>
              <a:ext uri="{FF2B5EF4-FFF2-40B4-BE49-F238E27FC236}">
                <a16:creationId xmlns:a16="http://schemas.microsoft.com/office/drawing/2014/main" id="{83950C4D-DFD2-AE23-1801-A0AFD63C8E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20607" y="3304596"/>
            <a:ext cx="682625" cy="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26">
            <a:extLst>
              <a:ext uri="{FF2B5EF4-FFF2-40B4-BE49-F238E27FC236}">
                <a16:creationId xmlns:a16="http://schemas.microsoft.com/office/drawing/2014/main" id="{14FF9F1E-3345-4F56-86E1-E022277CF5B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88857" y="4139356"/>
            <a:ext cx="825500" cy="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27">
            <a:extLst>
              <a:ext uri="{FF2B5EF4-FFF2-40B4-BE49-F238E27FC236}">
                <a16:creationId xmlns:a16="http://schemas.microsoft.com/office/drawing/2014/main" id="{DB35F480-4CB0-017C-5828-DEF39100E7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14357" y="3440856"/>
            <a:ext cx="0" cy="19050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28">
            <a:extLst>
              <a:ext uri="{FF2B5EF4-FFF2-40B4-BE49-F238E27FC236}">
                <a16:creationId xmlns:a16="http://schemas.microsoft.com/office/drawing/2014/main" id="{ADD0F9DA-AD22-2068-1C37-5B2DF24D55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30232" y="3631356"/>
            <a:ext cx="492125" cy="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29">
            <a:extLst>
              <a:ext uri="{FF2B5EF4-FFF2-40B4-BE49-F238E27FC236}">
                <a16:creationId xmlns:a16="http://schemas.microsoft.com/office/drawing/2014/main" id="{8402A2ED-F3BC-FD78-31AC-C7B38A9D0AF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930232" y="3948856"/>
            <a:ext cx="619125" cy="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6FD489E1-3DA7-B65C-53A7-4E697F728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4725" y="3370842"/>
            <a:ext cx="6191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chemeClr val="accent2"/>
                </a:solidFill>
              </a:rPr>
              <a:t>g(z)</a:t>
            </a:r>
          </a:p>
        </p:txBody>
      </p:sp>
      <p:cxnSp>
        <p:nvCxnSpPr>
          <p:cNvPr id="16" name="Straight Arrow Connector 32">
            <a:extLst>
              <a:ext uri="{FF2B5EF4-FFF2-40B4-BE49-F238E27FC236}">
                <a16:creationId xmlns:a16="http://schemas.microsoft.com/office/drawing/2014/main" id="{8385D852-EDD4-3559-21CF-6C5CD496D0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49357" y="3758356"/>
            <a:ext cx="0" cy="19050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33">
            <a:extLst>
              <a:ext uri="{FF2B5EF4-FFF2-40B4-BE49-F238E27FC236}">
                <a16:creationId xmlns:a16="http://schemas.microsoft.com/office/drawing/2014/main" id="{CFF452D2-10B3-C271-6E81-C7D2CA96CF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14357" y="3948856"/>
            <a:ext cx="0" cy="19050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34">
            <a:extLst>
              <a:ext uri="{FF2B5EF4-FFF2-40B4-BE49-F238E27FC236}">
                <a16:creationId xmlns:a16="http://schemas.microsoft.com/office/drawing/2014/main" id="{0A1FFF8A-2DA4-2C2F-A28D-6A75775714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72982" y="4139356"/>
            <a:ext cx="0" cy="381000"/>
          </a:xfrm>
          <a:prstGeom prst="straightConnector1">
            <a:avLst/>
          </a:prstGeom>
          <a:noFill/>
          <a:ln w="28575">
            <a:solidFill>
              <a:srgbClr val="BE384A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58636-1E88-9285-A9E6-B774B715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函数调用与返回指令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41E5902-974D-AF11-3D20-73197C630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539637"/>
            <a:ext cx="4434538" cy="29080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9CDE6-D180-9CB8-485F-3F96BCF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DBEC45-1272-4E6F-A872-05399CF26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61356"/>
            <a:ext cx="3070547" cy="1710001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16247F1A-C71E-F3ED-4EF2-537B18574246}"/>
              </a:ext>
            </a:extLst>
          </p:cNvPr>
          <p:cNvSpPr/>
          <p:nvPr/>
        </p:nvSpPr>
        <p:spPr>
          <a:xfrm>
            <a:off x="8170370" y="3865612"/>
            <a:ext cx="188096" cy="3202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4DABF73-F9A4-2993-6985-DF0F5558E818}"/>
              </a:ext>
            </a:extLst>
          </p:cNvPr>
          <p:cNvSpPr/>
          <p:nvPr/>
        </p:nvSpPr>
        <p:spPr>
          <a:xfrm>
            <a:off x="4788024" y="3249638"/>
            <a:ext cx="2232248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ECF95A6-6CCB-BED2-9AFC-628469248CB2}"/>
              </a:ext>
            </a:extLst>
          </p:cNvPr>
          <p:cNvSpPr/>
          <p:nvPr/>
        </p:nvSpPr>
        <p:spPr>
          <a:xfrm>
            <a:off x="4788024" y="2036322"/>
            <a:ext cx="2232248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F7CB866-E345-AB9C-0D1D-959B03854AD1}"/>
              </a:ext>
            </a:extLst>
          </p:cNvPr>
          <p:cNvSpPr/>
          <p:nvPr/>
        </p:nvSpPr>
        <p:spPr>
          <a:xfrm>
            <a:off x="2483768" y="2789800"/>
            <a:ext cx="1080120" cy="2238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03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00D55-B67C-71F6-D027-F0DE0AB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为什么硬件不能直接运行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语言的源代码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6DE0C3-B8AD-BC4F-F96E-314AC0E55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硬件设计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高级语言的表达能力很强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硬件理解高级语言的复杂度过高、难以高效设计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机器指令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格式相对固定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功能相对简单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二进制编码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4F936D-5E06-287C-0D4D-1C054D9D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9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29070-83C4-EB31-442F-9FDE9E6A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示例：</a:t>
            </a:r>
            <a:r>
              <a:rPr kumimoji="1" lang="en-US" altLang="zh-CN" dirty="0"/>
              <a:t>PC</a:t>
            </a:r>
            <a:r>
              <a:rPr kumimoji="1" lang="zh-CN" altLang="en-US" dirty="0"/>
              <a:t>与</a:t>
            </a:r>
            <a:r>
              <a:rPr kumimoji="1" lang="en-US" altLang="zh-CN" dirty="0"/>
              <a:t>LR</a:t>
            </a:r>
            <a:r>
              <a:rPr kumimoji="1" lang="zh-CN" altLang="en-US" dirty="0"/>
              <a:t>的变化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78EEAB5-8C75-2E34-103D-8F97C16AF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30" b="37787"/>
          <a:stretch/>
        </p:blipFill>
        <p:spPr>
          <a:xfrm>
            <a:off x="534380" y="1166811"/>
            <a:ext cx="7139136" cy="234661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A77C30-A51C-AA21-8383-185CC1BB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73ADFC-34EB-205D-3C5F-126F4E8FF2D2}"/>
              </a:ext>
            </a:extLst>
          </p:cNvPr>
          <p:cNvSpPr/>
          <p:nvPr/>
        </p:nvSpPr>
        <p:spPr>
          <a:xfrm>
            <a:off x="1116833" y="3937622"/>
            <a:ext cx="1368152" cy="384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0x18</a:t>
            </a:r>
            <a:endParaRPr lang="zh-CN" altLang="en-US" sz="1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C654CD-AFE4-73C7-E844-EFE807090097}"/>
              </a:ext>
            </a:extLst>
          </p:cNvPr>
          <p:cNvSpPr/>
          <p:nvPr/>
        </p:nvSpPr>
        <p:spPr>
          <a:xfrm>
            <a:off x="1116833" y="4553102"/>
            <a:ext cx="1368152" cy="3845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前一个返回地址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57446B-EE77-A06F-6DDE-A3EA2BAC40F3}"/>
              </a:ext>
            </a:extLst>
          </p:cNvPr>
          <p:cNvSpPr/>
          <p:nvPr/>
        </p:nvSpPr>
        <p:spPr>
          <a:xfrm>
            <a:off x="3565105" y="3937620"/>
            <a:ext cx="1368152" cy="3845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0x0</a:t>
            </a:r>
            <a:endParaRPr lang="zh-CN" altLang="en-US" sz="1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59B9E2-ACFC-435A-B884-C4A952194425}"/>
              </a:ext>
            </a:extLst>
          </p:cNvPr>
          <p:cNvSpPr/>
          <p:nvPr/>
        </p:nvSpPr>
        <p:spPr>
          <a:xfrm>
            <a:off x="3550878" y="4553102"/>
            <a:ext cx="1368152" cy="3845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0x1c</a:t>
            </a:r>
            <a:endParaRPr lang="zh-CN" altLang="en-US" sz="1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F7CD88-5E01-7208-FC41-CB3EB5D64094}"/>
              </a:ext>
            </a:extLst>
          </p:cNvPr>
          <p:cNvSpPr/>
          <p:nvPr/>
        </p:nvSpPr>
        <p:spPr>
          <a:xfrm>
            <a:off x="6085385" y="3937620"/>
            <a:ext cx="1368152" cy="3845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0x1c</a:t>
            </a:r>
            <a:endParaRPr lang="zh-CN" altLang="en-US" sz="14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254767-1DE5-F578-87C7-B722A99FD279}"/>
              </a:ext>
            </a:extLst>
          </p:cNvPr>
          <p:cNvSpPr/>
          <p:nvPr/>
        </p:nvSpPr>
        <p:spPr>
          <a:xfrm>
            <a:off x="6085385" y="4558053"/>
            <a:ext cx="1368152" cy="3845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0x1c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26FCCC-BBD5-F845-AEAA-B5F9D1C58BF6}"/>
              </a:ext>
            </a:extLst>
          </p:cNvPr>
          <p:cNvSpPr txBox="1"/>
          <p:nvPr/>
        </p:nvSpPr>
        <p:spPr>
          <a:xfrm>
            <a:off x="520189" y="3976020"/>
            <a:ext cx="57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PC</a:t>
            </a:r>
            <a:endParaRPr lang="zh-CN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3D8ADA-A496-CBEC-E775-5933B574DB74}"/>
              </a:ext>
            </a:extLst>
          </p:cNvPr>
          <p:cNvSpPr txBox="1"/>
          <p:nvPr/>
        </p:nvSpPr>
        <p:spPr>
          <a:xfrm>
            <a:off x="520189" y="4624352"/>
            <a:ext cx="57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LR</a:t>
            </a:r>
            <a:endParaRPr lang="zh-CN" alt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85FAE14-D830-0658-6E63-7458A66CC9A0}"/>
              </a:ext>
            </a:extLst>
          </p:cNvPr>
          <p:cNvCxnSpPr/>
          <p:nvPr/>
        </p:nvCxnSpPr>
        <p:spPr>
          <a:xfrm>
            <a:off x="2556993" y="44416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3813339-01AA-65BE-77A5-E73ADACEC2B7}"/>
              </a:ext>
            </a:extLst>
          </p:cNvPr>
          <p:cNvSpPr txBox="1"/>
          <p:nvPr/>
        </p:nvSpPr>
        <p:spPr>
          <a:xfrm>
            <a:off x="2793597" y="4168310"/>
            <a:ext cx="57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bl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366FBC-37C6-015A-CA5A-BFCCAEAC01A9}"/>
              </a:ext>
            </a:extLst>
          </p:cNvPr>
          <p:cNvSpPr txBox="1"/>
          <p:nvPr/>
        </p:nvSpPr>
        <p:spPr>
          <a:xfrm>
            <a:off x="5329301" y="4115145"/>
            <a:ext cx="57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ret</a:t>
            </a:r>
            <a:endParaRPr lang="zh-CN" altLang="en-US" sz="1400" b="1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3F71757-2D59-2EB3-A83B-C1296056D7C2}"/>
              </a:ext>
            </a:extLst>
          </p:cNvPr>
          <p:cNvCxnSpPr/>
          <p:nvPr/>
        </p:nvCxnSpPr>
        <p:spPr>
          <a:xfrm>
            <a:off x="5149281" y="4422922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2F635B9-31BC-3590-C989-ED729162ED40}"/>
              </a:ext>
            </a:extLst>
          </p:cNvPr>
          <p:cNvSpPr txBox="1"/>
          <p:nvPr/>
        </p:nvSpPr>
        <p:spPr>
          <a:xfrm>
            <a:off x="1316017" y="5008931"/>
            <a:ext cx="969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调用前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63A1B89-9ADA-86F8-ED76-FBDB7C5CDF8D}"/>
              </a:ext>
            </a:extLst>
          </p:cNvPr>
          <p:cNvSpPr txBox="1"/>
          <p:nvPr/>
        </p:nvSpPr>
        <p:spPr>
          <a:xfrm>
            <a:off x="3747027" y="5014693"/>
            <a:ext cx="969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调用后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425ADD-35EF-B0FB-405C-74955F45D919}"/>
              </a:ext>
            </a:extLst>
          </p:cNvPr>
          <p:cNvSpPr txBox="1"/>
          <p:nvPr/>
        </p:nvSpPr>
        <p:spPr>
          <a:xfrm>
            <a:off x="6284569" y="5044214"/>
            <a:ext cx="969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返回后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BF6A63F-CCF2-403A-E57E-3DE8D43D21DC}"/>
              </a:ext>
            </a:extLst>
          </p:cNvPr>
          <p:cNvCxnSpPr>
            <a:cxnSpLocks/>
          </p:cNvCxnSpPr>
          <p:nvPr/>
        </p:nvCxnSpPr>
        <p:spPr>
          <a:xfrm>
            <a:off x="3853137" y="2713484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94ED7CF-905A-A994-02FF-FE16885FF636}"/>
              </a:ext>
            </a:extLst>
          </p:cNvPr>
          <p:cNvCxnSpPr>
            <a:cxnSpLocks/>
          </p:cNvCxnSpPr>
          <p:nvPr/>
        </p:nvCxnSpPr>
        <p:spPr>
          <a:xfrm>
            <a:off x="3853137" y="1777380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27903E7-0995-E12C-0ADC-18C398F95DD9}"/>
              </a:ext>
            </a:extLst>
          </p:cNvPr>
          <p:cNvCxnSpPr>
            <a:cxnSpLocks/>
          </p:cNvCxnSpPr>
          <p:nvPr/>
        </p:nvCxnSpPr>
        <p:spPr>
          <a:xfrm flipV="1">
            <a:off x="3853137" y="2910585"/>
            <a:ext cx="291770" cy="212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6699740-7AD1-69A8-6961-77DCF4821AF5}"/>
              </a:ext>
            </a:extLst>
          </p:cNvPr>
          <p:cNvCxnSpPr>
            <a:cxnSpLocks/>
          </p:cNvCxnSpPr>
          <p:nvPr/>
        </p:nvCxnSpPr>
        <p:spPr>
          <a:xfrm flipV="1">
            <a:off x="3853137" y="2891832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17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6" grpId="0"/>
      <p:bldP spid="17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14792-DACA-1F0D-825B-F6B7CCA5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函数栈桢（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C2BBA7-95D6-9A48-FD20-6FDFA94F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栈桢：函数在运行期间使用的一段内存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生命周期：从被调用到返回前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作用：存放其局部状态，包括：</a:t>
            </a:r>
            <a:endParaRPr kumimoji="1" lang="en-US" altLang="zh-CN" sz="2000" dirty="0"/>
          </a:p>
          <a:p>
            <a:pPr lvl="2"/>
            <a:r>
              <a:rPr kumimoji="1" lang="zh-CN" altLang="en-US" sz="1800" b="1" dirty="0">
                <a:solidFill>
                  <a:srgbClr val="C00000"/>
                </a:solidFill>
              </a:rPr>
              <a:t>存放返回地址</a:t>
            </a:r>
            <a:endParaRPr kumimoji="1" lang="en-US" altLang="zh-CN" sz="1800" b="1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sz="1800" dirty="0"/>
              <a:t>存放上一个栈桢的位置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存放局部变量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…</a:t>
            </a:r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E4DAA-5255-EDCA-041E-B4BE3474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746381-F7B0-34D1-8506-C2CD4C2EAAFF}"/>
              </a:ext>
            </a:extLst>
          </p:cNvPr>
          <p:cNvSpPr/>
          <p:nvPr/>
        </p:nvSpPr>
        <p:spPr>
          <a:xfrm>
            <a:off x="7164288" y="2281436"/>
            <a:ext cx="1440160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函数</a:t>
            </a:r>
            <a:r>
              <a:rPr kumimoji="1" lang="en-US" altLang="zh-CN" dirty="0"/>
              <a:t>A</a:t>
            </a:r>
          </a:p>
          <a:p>
            <a:pPr algn="ctr"/>
            <a:r>
              <a:rPr kumimoji="1" lang="zh-CN" altLang="en-US" dirty="0"/>
              <a:t>栈桢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0F51A3-E63F-376B-9237-7A22582F97BE}"/>
              </a:ext>
            </a:extLst>
          </p:cNvPr>
          <p:cNvSpPr/>
          <p:nvPr/>
        </p:nvSpPr>
        <p:spPr>
          <a:xfrm>
            <a:off x="7164288" y="3145532"/>
            <a:ext cx="1440160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函数</a:t>
            </a:r>
            <a:r>
              <a:rPr kumimoji="1" lang="en-US" altLang="zh-CN" dirty="0"/>
              <a:t>B</a:t>
            </a:r>
          </a:p>
          <a:p>
            <a:pPr algn="ctr"/>
            <a:r>
              <a:rPr kumimoji="1" lang="zh-CN" altLang="en-US" dirty="0"/>
              <a:t>栈桢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0D0B45-B8C8-70A6-D853-FB48E74514F5}"/>
              </a:ext>
            </a:extLst>
          </p:cNvPr>
          <p:cNvSpPr/>
          <p:nvPr/>
        </p:nvSpPr>
        <p:spPr>
          <a:xfrm>
            <a:off x="7164288" y="4296978"/>
            <a:ext cx="1440160" cy="8640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函数</a:t>
            </a:r>
            <a:r>
              <a:rPr kumimoji="1" lang="en-US" altLang="zh-CN" dirty="0"/>
              <a:t>C</a:t>
            </a:r>
          </a:p>
          <a:p>
            <a:pPr algn="ctr"/>
            <a:r>
              <a:rPr kumimoji="1" lang="zh-CN" altLang="en-US" dirty="0"/>
              <a:t>栈桢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0968C42-02C3-9F2E-02CE-0FCA11137CF8}"/>
              </a:ext>
            </a:extLst>
          </p:cNvPr>
          <p:cNvCxnSpPr/>
          <p:nvPr/>
        </p:nvCxnSpPr>
        <p:spPr>
          <a:xfrm>
            <a:off x="6732240" y="2281436"/>
            <a:ext cx="0" cy="28796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6D3D21E-C24D-027E-5699-4388AEA52A10}"/>
              </a:ext>
            </a:extLst>
          </p:cNvPr>
          <p:cNvSpPr txBox="1"/>
          <p:nvPr/>
        </p:nvSpPr>
        <p:spPr>
          <a:xfrm>
            <a:off x="5938555" y="21973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高地址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637DAB-2BB1-643A-412E-54A110B96CE8}"/>
              </a:ext>
            </a:extLst>
          </p:cNvPr>
          <p:cNvSpPr txBox="1"/>
          <p:nvPr/>
        </p:nvSpPr>
        <p:spPr>
          <a:xfrm>
            <a:off x="5938554" y="482017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低地址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7FFAAD-B68B-09CD-0F81-CC951582E34C}"/>
              </a:ext>
            </a:extLst>
          </p:cNvPr>
          <p:cNvSpPr txBox="1"/>
          <p:nvPr/>
        </p:nvSpPr>
        <p:spPr>
          <a:xfrm>
            <a:off x="6092442" y="33519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5D9AB0-BFDB-684A-A68D-BB08409137BC}"/>
              </a:ext>
            </a:extLst>
          </p:cNvPr>
          <p:cNvSpPr txBox="1"/>
          <p:nvPr/>
        </p:nvSpPr>
        <p:spPr>
          <a:xfrm>
            <a:off x="6028321" y="192045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栈底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CB692F-237E-CC4F-9281-4D721BEEF79C}"/>
              </a:ext>
            </a:extLst>
          </p:cNvPr>
          <p:cNvSpPr txBox="1"/>
          <p:nvPr/>
        </p:nvSpPr>
        <p:spPr>
          <a:xfrm>
            <a:off x="6028321" y="50574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栈顶</a:t>
            </a:r>
          </a:p>
        </p:txBody>
      </p:sp>
    </p:spTree>
    <p:extLst>
      <p:ext uri="{BB962C8B-B14F-4D97-AF65-F5344CB8AC3E}">
        <p14:creationId xmlns:p14="http://schemas.microsoft.com/office/powerpoint/2010/main" val="160137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14792-DACA-1F0D-825B-F6B7CCA5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函数栈桢（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C2BBA7-95D6-9A48-FD20-6FDFA94F0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827574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400" dirty="0"/>
              <a:t>多级函数调用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例如，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调用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调用</a:t>
            </a:r>
            <a:r>
              <a:rPr kumimoji="1" lang="en-US" altLang="zh-CN" sz="2000" dirty="0"/>
              <a:t>C</a:t>
            </a:r>
          </a:p>
          <a:p>
            <a:pPr lvl="1"/>
            <a:r>
              <a:rPr kumimoji="1" lang="zh-CN" altLang="en-US" sz="2000" dirty="0"/>
              <a:t>程序执行中存在多个未返回的函数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函数栈桢按照调用顺序排列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先被调用者后返回，后被调用者先返回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栈：先进后出，后进先出</a:t>
            </a:r>
            <a:endParaRPr kumimoji="1" lang="en-US" altLang="zh-CN" sz="1800" dirty="0"/>
          </a:p>
          <a:p>
            <a:r>
              <a:rPr kumimoji="1" lang="en-US" altLang="zh-CN" sz="2400" dirty="0"/>
              <a:t>CPU</a:t>
            </a:r>
            <a:r>
              <a:rPr kumimoji="1" lang="zh-CN" altLang="en-US" sz="2400" dirty="0"/>
              <a:t>中的另一个特殊寄存器</a:t>
            </a:r>
            <a:r>
              <a:rPr kumimoji="1" lang="en-US" altLang="zh-CN" sz="2400" dirty="0"/>
              <a:t>SP</a:t>
            </a:r>
          </a:p>
          <a:p>
            <a:pPr lvl="1"/>
            <a:r>
              <a:rPr kumimoji="1" lang="en-US" altLang="zh-CN" sz="2000" dirty="0"/>
              <a:t>SP: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Stack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Pointer</a:t>
            </a:r>
          </a:p>
          <a:p>
            <a:pPr lvl="1"/>
            <a:r>
              <a:rPr kumimoji="1" lang="zh-CN" altLang="en-US" sz="2000" dirty="0"/>
              <a:t>指向栈顶（低地址）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E4DAA-5255-EDCA-041E-B4BE3474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746381-F7B0-34D1-8506-C2CD4C2EAAFF}"/>
              </a:ext>
            </a:extLst>
          </p:cNvPr>
          <p:cNvSpPr/>
          <p:nvPr/>
        </p:nvSpPr>
        <p:spPr>
          <a:xfrm>
            <a:off x="7164288" y="2281436"/>
            <a:ext cx="1440160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函数</a:t>
            </a:r>
            <a:r>
              <a:rPr kumimoji="1" lang="en-US" altLang="zh-CN" dirty="0"/>
              <a:t>A</a:t>
            </a:r>
          </a:p>
          <a:p>
            <a:pPr algn="ctr"/>
            <a:r>
              <a:rPr kumimoji="1" lang="zh-CN" altLang="en-US" dirty="0"/>
              <a:t>栈桢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0F51A3-E63F-376B-9237-7A22582F97BE}"/>
              </a:ext>
            </a:extLst>
          </p:cNvPr>
          <p:cNvSpPr/>
          <p:nvPr/>
        </p:nvSpPr>
        <p:spPr>
          <a:xfrm>
            <a:off x="7164288" y="3145532"/>
            <a:ext cx="1440160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函数</a:t>
            </a:r>
            <a:r>
              <a:rPr kumimoji="1" lang="en-US" altLang="zh-CN" dirty="0"/>
              <a:t>B</a:t>
            </a:r>
          </a:p>
          <a:p>
            <a:pPr algn="ctr"/>
            <a:r>
              <a:rPr kumimoji="1" lang="zh-CN" altLang="en-US" dirty="0"/>
              <a:t>栈桢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0D0B45-B8C8-70A6-D853-FB48E74514F5}"/>
              </a:ext>
            </a:extLst>
          </p:cNvPr>
          <p:cNvSpPr/>
          <p:nvPr/>
        </p:nvSpPr>
        <p:spPr>
          <a:xfrm>
            <a:off x="7164288" y="4296978"/>
            <a:ext cx="1440160" cy="8640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函数</a:t>
            </a:r>
            <a:r>
              <a:rPr kumimoji="1" lang="en-US" altLang="zh-CN" dirty="0"/>
              <a:t>C</a:t>
            </a:r>
          </a:p>
          <a:p>
            <a:pPr algn="ctr"/>
            <a:r>
              <a:rPr kumimoji="1" lang="zh-CN" altLang="en-US" dirty="0"/>
              <a:t>栈桢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0968C42-02C3-9F2E-02CE-0FCA11137CF8}"/>
              </a:ext>
            </a:extLst>
          </p:cNvPr>
          <p:cNvCxnSpPr/>
          <p:nvPr/>
        </p:nvCxnSpPr>
        <p:spPr>
          <a:xfrm>
            <a:off x="6732240" y="2281436"/>
            <a:ext cx="0" cy="28796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6D3D21E-C24D-027E-5699-4388AEA52A10}"/>
              </a:ext>
            </a:extLst>
          </p:cNvPr>
          <p:cNvSpPr txBox="1"/>
          <p:nvPr/>
        </p:nvSpPr>
        <p:spPr>
          <a:xfrm>
            <a:off x="5938555" y="21973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高地址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637DAB-2BB1-643A-412E-54A110B96CE8}"/>
              </a:ext>
            </a:extLst>
          </p:cNvPr>
          <p:cNvSpPr txBox="1"/>
          <p:nvPr/>
        </p:nvSpPr>
        <p:spPr>
          <a:xfrm>
            <a:off x="5938554" y="482017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低地址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7FFAAD-B68B-09CD-0F81-CC951582E34C}"/>
              </a:ext>
            </a:extLst>
          </p:cNvPr>
          <p:cNvSpPr txBox="1"/>
          <p:nvPr/>
        </p:nvSpPr>
        <p:spPr>
          <a:xfrm>
            <a:off x="6092442" y="33519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AFB167-807F-CA8D-B3C1-03BA81BC3210}"/>
              </a:ext>
            </a:extLst>
          </p:cNvPr>
          <p:cNvSpPr txBox="1"/>
          <p:nvPr/>
        </p:nvSpPr>
        <p:spPr>
          <a:xfrm>
            <a:off x="6028321" y="192045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栈底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69F2E0-BC4D-860C-337C-7F1BF255ED8B}"/>
              </a:ext>
            </a:extLst>
          </p:cNvPr>
          <p:cNvSpPr txBox="1"/>
          <p:nvPr/>
        </p:nvSpPr>
        <p:spPr>
          <a:xfrm>
            <a:off x="6028321" y="50574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栈顶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ABD03D-DA7C-5D14-BAEB-7C5A1EF91715}"/>
              </a:ext>
            </a:extLst>
          </p:cNvPr>
          <p:cNvSpPr/>
          <p:nvPr/>
        </p:nvSpPr>
        <p:spPr>
          <a:xfrm>
            <a:off x="4572000" y="5006983"/>
            <a:ext cx="980771" cy="3081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SP</a:t>
            </a:r>
            <a:r>
              <a:rPr kumimoji="1" lang="zh-CN" altLang="en-US" sz="1400" dirty="0"/>
              <a:t>寄存器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F65297F-D37C-FF77-4A5F-04844CBB513A}"/>
              </a:ext>
            </a:extLst>
          </p:cNvPr>
          <p:cNvCxnSpPr/>
          <p:nvPr/>
        </p:nvCxnSpPr>
        <p:spPr>
          <a:xfrm>
            <a:off x="5596274" y="5161074"/>
            <a:ext cx="349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54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A17FC-4A2F-A6ED-9CBD-28863F6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函数调用返回过程中栈的变化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CBB465-8A3B-183B-90FB-4A854396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4EFE01-DD57-1F2B-E0CD-B769F8257D79}"/>
              </a:ext>
            </a:extLst>
          </p:cNvPr>
          <p:cNvSpPr/>
          <p:nvPr/>
        </p:nvSpPr>
        <p:spPr>
          <a:xfrm>
            <a:off x="247418" y="1702724"/>
            <a:ext cx="1254696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函数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栈桢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0D7907-EDA7-5DDE-9B6F-0CE8BCE9B141}"/>
              </a:ext>
            </a:extLst>
          </p:cNvPr>
          <p:cNvSpPr txBox="1"/>
          <p:nvPr/>
        </p:nvSpPr>
        <p:spPr>
          <a:xfrm>
            <a:off x="-66782" y="1161556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函数Ａ执行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56112E-21A0-BEDF-DFF3-74F1BFFFA877}"/>
              </a:ext>
            </a:extLst>
          </p:cNvPr>
          <p:cNvSpPr txBox="1"/>
          <p:nvPr/>
        </p:nvSpPr>
        <p:spPr>
          <a:xfrm>
            <a:off x="1857233" y="1162853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函数</a:t>
            </a:r>
            <a:r>
              <a:rPr lang="en-US" altLang="zh-CN" dirty="0"/>
              <a:t>B</a:t>
            </a:r>
            <a:r>
              <a:rPr lang="zh-CN" altLang="en-US" dirty="0"/>
              <a:t>执行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6CDC6-28FD-7654-D846-86082822D9D3}"/>
              </a:ext>
            </a:extLst>
          </p:cNvPr>
          <p:cNvSpPr txBox="1"/>
          <p:nvPr/>
        </p:nvSpPr>
        <p:spPr>
          <a:xfrm>
            <a:off x="3848002" y="1168707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函数</a:t>
            </a:r>
            <a:r>
              <a:rPr lang="en-US" altLang="zh-CN" dirty="0"/>
              <a:t>C</a:t>
            </a:r>
            <a:r>
              <a:rPr lang="zh-CN" altLang="en-US" dirty="0"/>
              <a:t>执行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D04B64-E366-2BFA-C937-CE0605EA9042}"/>
              </a:ext>
            </a:extLst>
          </p:cNvPr>
          <p:cNvSpPr txBox="1"/>
          <p:nvPr/>
        </p:nvSpPr>
        <p:spPr>
          <a:xfrm>
            <a:off x="5778334" y="1160935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返回到函数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A05AB-4FD4-449E-ADA2-1E2EF2EF270C}"/>
              </a:ext>
            </a:extLst>
          </p:cNvPr>
          <p:cNvSpPr/>
          <p:nvPr/>
        </p:nvSpPr>
        <p:spPr>
          <a:xfrm>
            <a:off x="2195736" y="1702724"/>
            <a:ext cx="1254696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2399F2-A058-BAF3-9F38-EAC2DF8EEE0E}"/>
              </a:ext>
            </a:extLst>
          </p:cNvPr>
          <p:cNvSpPr/>
          <p:nvPr/>
        </p:nvSpPr>
        <p:spPr>
          <a:xfrm>
            <a:off x="2195736" y="2350796"/>
            <a:ext cx="1254696" cy="504056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77453E-C7AA-000D-467C-BDC2E9F6DDC6}"/>
              </a:ext>
            </a:extLst>
          </p:cNvPr>
          <p:cNvSpPr/>
          <p:nvPr/>
        </p:nvSpPr>
        <p:spPr>
          <a:xfrm>
            <a:off x="2195446" y="2864334"/>
            <a:ext cx="1254696" cy="494575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局部变量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991F80-45AA-5D25-1E61-08B7F81D59B6}"/>
              </a:ext>
            </a:extLst>
          </p:cNvPr>
          <p:cNvSpPr/>
          <p:nvPr/>
        </p:nvSpPr>
        <p:spPr>
          <a:xfrm>
            <a:off x="2195446" y="2350796"/>
            <a:ext cx="1254696" cy="1658833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函数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栈桢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6596BF-7143-D4E4-B088-A31B896CFC1D}"/>
              </a:ext>
            </a:extLst>
          </p:cNvPr>
          <p:cNvSpPr/>
          <p:nvPr/>
        </p:nvSpPr>
        <p:spPr>
          <a:xfrm>
            <a:off x="4193342" y="1678549"/>
            <a:ext cx="1254696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2428CFE-0D5E-814E-C477-8C58869B7A19}"/>
              </a:ext>
            </a:extLst>
          </p:cNvPr>
          <p:cNvSpPr/>
          <p:nvPr/>
        </p:nvSpPr>
        <p:spPr>
          <a:xfrm>
            <a:off x="4193052" y="2323973"/>
            <a:ext cx="1254696" cy="504056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26B231F-2C15-2CDC-9B92-CF976C90371B}"/>
              </a:ext>
            </a:extLst>
          </p:cNvPr>
          <p:cNvSpPr/>
          <p:nvPr/>
        </p:nvSpPr>
        <p:spPr>
          <a:xfrm>
            <a:off x="4192762" y="2837511"/>
            <a:ext cx="1254696" cy="494575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局部变量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9ADBA92-C949-0BE4-9AA2-1495AAC3163F}"/>
              </a:ext>
            </a:extLst>
          </p:cNvPr>
          <p:cNvSpPr/>
          <p:nvPr/>
        </p:nvSpPr>
        <p:spPr>
          <a:xfrm>
            <a:off x="4192762" y="3334734"/>
            <a:ext cx="1254696" cy="648072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528F83-24F7-2FE7-3ADF-A188C7CFDAB2}"/>
              </a:ext>
            </a:extLst>
          </p:cNvPr>
          <p:cNvSpPr/>
          <p:nvPr/>
        </p:nvSpPr>
        <p:spPr>
          <a:xfrm>
            <a:off x="4193052" y="3954785"/>
            <a:ext cx="1254696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36506C3-7CBB-228D-8E34-991E3E74F709}"/>
              </a:ext>
            </a:extLst>
          </p:cNvPr>
          <p:cNvSpPr/>
          <p:nvPr/>
        </p:nvSpPr>
        <p:spPr>
          <a:xfrm>
            <a:off x="4192762" y="4468323"/>
            <a:ext cx="1254696" cy="4945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局部变量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ED25EAB-16CF-46D5-2133-FF952B2D0602}"/>
              </a:ext>
            </a:extLst>
          </p:cNvPr>
          <p:cNvSpPr/>
          <p:nvPr/>
        </p:nvSpPr>
        <p:spPr>
          <a:xfrm>
            <a:off x="4184721" y="3990728"/>
            <a:ext cx="1281300" cy="163237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函数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栈桢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A2B34A1-9C83-10A8-62E5-CD157ED28172}"/>
              </a:ext>
            </a:extLst>
          </p:cNvPr>
          <p:cNvCxnSpPr>
            <a:cxnSpLocks/>
          </p:cNvCxnSpPr>
          <p:nvPr/>
        </p:nvCxnSpPr>
        <p:spPr>
          <a:xfrm>
            <a:off x="1502114" y="1849388"/>
            <a:ext cx="69333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99D35B6-5B0A-A5D7-0526-D32F98EF0AAD}"/>
              </a:ext>
            </a:extLst>
          </p:cNvPr>
          <p:cNvCxnSpPr>
            <a:cxnSpLocks/>
          </p:cNvCxnSpPr>
          <p:nvPr/>
        </p:nvCxnSpPr>
        <p:spPr>
          <a:xfrm>
            <a:off x="3450142" y="1849388"/>
            <a:ext cx="74262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967A814-200C-0C2E-794B-6760BC99A852}"/>
              </a:ext>
            </a:extLst>
          </p:cNvPr>
          <p:cNvCxnSpPr>
            <a:cxnSpLocks/>
          </p:cNvCxnSpPr>
          <p:nvPr/>
        </p:nvCxnSpPr>
        <p:spPr>
          <a:xfrm>
            <a:off x="5447458" y="1849388"/>
            <a:ext cx="70291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B64B99D8-2047-497A-598A-CB4B3D56B098}"/>
              </a:ext>
            </a:extLst>
          </p:cNvPr>
          <p:cNvSpPr/>
          <p:nvPr/>
        </p:nvSpPr>
        <p:spPr>
          <a:xfrm>
            <a:off x="6150660" y="1702724"/>
            <a:ext cx="1254696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6A2823B-7375-7CAA-F865-03A8B0925325}"/>
              </a:ext>
            </a:extLst>
          </p:cNvPr>
          <p:cNvSpPr/>
          <p:nvPr/>
        </p:nvSpPr>
        <p:spPr>
          <a:xfrm>
            <a:off x="6150660" y="2350796"/>
            <a:ext cx="1254696" cy="504056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F90442E-64EE-638E-966B-7BA180D7BC4F}"/>
              </a:ext>
            </a:extLst>
          </p:cNvPr>
          <p:cNvSpPr/>
          <p:nvPr/>
        </p:nvSpPr>
        <p:spPr>
          <a:xfrm>
            <a:off x="6150370" y="2864334"/>
            <a:ext cx="1254696" cy="494575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局部变量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968D1D5-9BDF-6D4A-DA85-BF1A2EEF3C0B}"/>
              </a:ext>
            </a:extLst>
          </p:cNvPr>
          <p:cNvSpPr/>
          <p:nvPr/>
        </p:nvSpPr>
        <p:spPr>
          <a:xfrm>
            <a:off x="6150370" y="3361557"/>
            <a:ext cx="1254696" cy="648072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DFB4B0D5-4428-2935-D975-17983A764DE6}"/>
              </a:ext>
            </a:extLst>
          </p:cNvPr>
          <p:cNvCxnSpPr>
            <a:cxnSpLocks/>
          </p:cNvCxnSpPr>
          <p:nvPr/>
        </p:nvCxnSpPr>
        <p:spPr>
          <a:xfrm flipH="1">
            <a:off x="1502114" y="2333859"/>
            <a:ext cx="261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66638F2-A547-3835-67F2-5135C5DD4339}"/>
              </a:ext>
            </a:extLst>
          </p:cNvPr>
          <p:cNvSpPr txBox="1"/>
          <p:nvPr/>
        </p:nvSpPr>
        <p:spPr>
          <a:xfrm>
            <a:off x="1452826" y="2323973"/>
            <a:ext cx="718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SP</a:t>
            </a:r>
            <a:endParaRPr lang="zh-CN" altLang="en-US" sz="1400" b="1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B05692-59E7-4D93-468C-67699B5E9818}"/>
              </a:ext>
            </a:extLst>
          </p:cNvPr>
          <p:cNvCxnSpPr>
            <a:cxnSpLocks/>
          </p:cNvCxnSpPr>
          <p:nvPr/>
        </p:nvCxnSpPr>
        <p:spPr>
          <a:xfrm flipH="1">
            <a:off x="3450142" y="3981294"/>
            <a:ext cx="305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9C66A1A-6899-25BF-4D22-B93D7B88045F}"/>
              </a:ext>
            </a:extLst>
          </p:cNvPr>
          <p:cNvCxnSpPr>
            <a:cxnSpLocks/>
          </p:cNvCxnSpPr>
          <p:nvPr/>
        </p:nvCxnSpPr>
        <p:spPr>
          <a:xfrm flipH="1">
            <a:off x="5466021" y="5605208"/>
            <a:ext cx="412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170EF0B-9C3B-6FDB-1A86-0C172EAB4CB8}"/>
              </a:ext>
            </a:extLst>
          </p:cNvPr>
          <p:cNvSpPr txBox="1"/>
          <p:nvPr/>
        </p:nvSpPr>
        <p:spPr>
          <a:xfrm>
            <a:off x="5798914" y="5456937"/>
            <a:ext cx="951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SP</a:t>
            </a:r>
            <a:endParaRPr lang="zh-CN" altLang="en-US" sz="1400" b="1" dirty="0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E3EC725-E6C8-8B94-9551-FA70A38198EF}"/>
              </a:ext>
            </a:extLst>
          </p:cNvPr>
          <p:cNvCxnSpPr>
            <a:cxnSpLocks/>
          </p:cNvCxnSpPr>
          <p:nvPr/>
        </p:nvCxnSpPr>
        <p:spPr>
          <a:xfrm flipH="1" flipV="1">
            <a:off x="7420491" y="4005416"/>
            <a:ext cx="535885" cy="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7E52335B-F38F-E10F-D651-D12886FA3EBF}"/>
              </a:ext>
            </a:extLst>
          </p:cNvPr>
          <p:cNvSpPr txBox="1"/>
          <p:nvPr/>
        </p:nvSpPr>
        <p:spPr>
          <a:xfrm>
            <a:off x="7914637" y="3827405"/>
            <a:ext cx="718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SP</a:t>
            </a:r>
            <a:endParaRPr lang="zh-CN" altLang="en-US" sz="1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9276FA-5347-2F30-E42C-2019DC73264D}"/>
              </a:ext>
            </a:extLst>
          </p:cNvPr>
          <p:cNvSpPr txBox="1"/>
          <p:nvPr/>
        </p:nvSpPr>
        <p:spPr>
          <a:xfrm>
            <a:off x="3396794" y="4000982"/>
            <a:ext cx="718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SP</a:t>
            </a:r>
            <a:endParaRPr lang="zh-CN" altLang="en-US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1182B2-A27D-E85D-B8E4-8CC471F3ECFD}"/>
              </a:ext>
            </a:extLst>
          </p:cNvPr>
          <p:cNvSpPr/>
          <p:nvPr/>
        </p:nvSpPr>
        <p:spPr>
          <a:xfrm>
            <a:off x="4192472" y="2322413"/>
            <a:ext cx="1254696" cy="1658833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函数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栈桢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617EFD5-D803-01B1-405E-11DC0C59E0B6}"/>
              </a:ext>
            </a:extLst>
          </p:cNvPr>
          <p:cNvSpPr/>
          <p:nvPr/>
        </p:nvSpPr>
        <p:spPr>
          <a:xfrm>
            <a:off x="6149790" y="2357799"/>
            <a:ext cx="1254696" cy="1658833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函数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栈桢</a:t>
            </a:r>
          </a:p>
        </p:txBody>
      </p:sp>
    </p:spTree>
    <p:extLst>
      <p:ext uri="{BB962C8B-B14F-4D97-AF65-F5344CB8AC3E}">
        <p14:creationId xmlns:p14="http://schemas.microsoft.com/office/powerpoint/2010/main" val="1087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14" grpId="0" animBg="1"/>
      <p:bldP spid="15" grpId="0" animBg="1"/>
      <p:bldP spid="1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1" grpId="0" animBg="1"/>
      <p:bldP spid="52" grpId="0" animBg="1"/>
      <p:bldP spid="53" grpId="0" animBg="1"/>
      <p:bldP spid="54" grpId="0" animBg="1"/>
      <p:bldP spid="74" grpId="0"/>
      <p:bldP spid="3" grpId="0"/>
      <p:bldP spid="13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8FD7F-F106-DA7F-4EBB-271492BD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帧指针</a:t>
            </a:r>
            <a:r>
              <a:rPr kumimoji="1" lang="en-US" altLang="zh-CN" dirty="0"/>
              <a:t>FP</a:t>
            </a:r>
            <a:r>
              <a:rPr kumimoji="1" lang="zh-CN" altLang="en-US" dirty="0"/>
              <a:t>：</a:t>
            </a:r>
            <a:r>
              <a:rPr kumimoji="1" lang="en-US" altLang="zh-CN" dirty="0"/>
              <a:t>x29</a:t>
            </a:r>
            <a:r>
              <a:rPr kumimoji="1" lang="zh-CN" altLang="en-US" dirty="0"/>
              <a:t>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662FE-A1F5-0CDD-CF77-41B6FD5D1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4846005" cy="198549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/>
              <a:t>栈桢回溯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栈桢大小不一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如何找到上一个栈桢（如调试）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保存</a:t>
            </a:r>
            <a:r>
              <a:rPr kumimoji="1" lang="en-US" altLang="zh-CN" dirty="0">
                <a:solidFill>
                  <a:srgbClr val="C00000"/>
                </a:solidFill>
              </a:rPr>
              <a:t>x29</a:t>
            </a:r>
            <a:r>
              <a:rPr kumimoji="1" lang="zh-CN" altLang="en-US" dirty="0">
                <a:solidFill>
                  <a:srgbClr val="C00000"/>
                </a:solidFill>
              </a:rPr>
              <a:t>（上一个栈桢的</a:t>
            </a:r>
            <a:r>
              <a:rPr kumimoji="1" lang="en-US" altLang="zh-CN" dirty="0">
                <a:solidFill>
                  <a:srgbClr val="C00000"/>
                </a:solidFill>
              </a:rPr>
              <a:t>SP</a:t>
            </a:r>
            <a:r>
              <a:rPr kumimoji="1" lang="zh-CN" altLang="en-US" dirty="0">
                <a:solidFill>
                  <a:srgbClr val="C00000"/>
                </a:solidFill>
              </a:rPr>
              <a:t>）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将当前</a:t>
            </a:r>
            <a:r>
              <a:rPr kumimoji="1" lang="en-US" altLang="zh-CN" dirty="0">
                <a:solidFill>
                  <a:srgbClr val="C00000"/>
                </a:solidFill>
              </a:rPr>
              <a:t>SP</a:t>
            </a:r>
            <a:r>
              <a:rPr kumimoji="1" lang="zh-CN" altLang="en-US" dirty="0">
                <a:solidFill>
                  <a:srgbClr val="C00000"/>
                </a:solidFill>
              </a:rPr>
              <a:t>写入</a:t>
            </a:r>
            <a:r>
              <a:rPr kumimoji="1" lang="en-US" altLang="zh-CN" dirty="0">
                <a:solidFill>
                  <a:srgbClr val="C00000"/>
                </a:solidFill>
              </a:rPr>
              <a:t>x29</a:t>
            </a:r>
            <a:r>
              <a:rPr kumimoji="1" lang="zh-CN" altLang="en-US" dirty="0">
                <a:solidFill>
                  <a:srgbClr val="C00000"/>
                </a:solidFill>
              </a:rPr>
              <a:t>（让</a:t>
            </a:r>
            <a:r>
              <a:rPr kumimoji="1" lang="en-US" altLang="zh-CN" dirty="0">
                <a:solidFill>
                  <a:srgbClr val="C00000"/>
                </a:solidFill>
              </a:rPr>
              <a:t>callee</a:t>
            </a:r>
            <a:r>
              <a:rPr kumimoji="1" lang="zh-CN" altLang="en-US" dirty="0">
                <a:solidFill>
                  <a:srgbClr val="C00000"/>
                </a:solidFill>
              </a:rPr>
              <a:t>能保存）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04C575-BFE2-55B8-2111-E144AA2E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0CAED3-9247-0E4E-A511-DA1B0478B63E}"/>
              </a:ext>
            </a:extLst>
          </p:cNvPr>
          <p:cNvSpPr/>
          <p:nvPr/>
        </p:nvSpPr>
        <p:spPr>
          <a:xfrm>
            <a:off x="6599352" y="2052522"/>
            <a:ext cx="1440160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9F5997-955D-F58F-1261-AFE5FBBED479}"/>
              </a:ext>
            </a:extLst>
          </p:cNvPr>
          <p:cNvSpPr/>
          <p:nvPr/>
        </p:nvSpPr>
        <p:spPr>
          <a:xfrm>
            <a:off x="6599352" y="2916618"/>
            <a:ext cx="1440160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488508-DA75-8E95-8622-DE1AE8CFF8BE}"/>
              </a:ext>
            </a:extLst>
          </p:cNvPr>
          <p:cNvSpPr/>
          <p:nvPr/>
        </p:nvSpPr>
        <p:spPr>
          <a:xfrm>
            <a:off x="6599352" y="4068064"/>
            <a:ext cx="1440160" cy="8640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537B2F0-5B4E-EDAC-DEF6-2369BB6AAA0C}"/>
              </a:ext>
            </a:extLst>
          </p:cNvPr>
          <p:cNvCxnSpPr/>
          <p:nvPr/>
        </p:nvCxnSpPr>
        <p:spPr>
          <a:xfrm>
            <a:off x="6167304" y="2052522"/>
            <a:ext cx="0" cy="28796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14598B1-7505-FD09-7270-0906AFE246B1}"/>
              </a:ext>
            </a:extLst>
          </p:cNvPr>
          <p:cNvSpPr txBox="1"/>
          <p:nvPr/>
        </p:nvSpPr>
        <p:spPr>
          <a:xfrm>
            <a:off x="5373619" y="19684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高地址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58229A-27D9-F775-E508-EF995F95A61D}"/>
              </a:ext>
            </a:extLst>
          </p:cNvPr>
          <p:cNvSpPr txBox="1"/>
          <p:nvPr/>
        </p:nvSpPr>
        <p:spPr>
          <a:xfrm>
            <a:off x="5373618" y="45912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低地址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9FDA4F-B015-7DAD-A8D2-F36A95D5D013}"/>
              </a:ext>
            </a:extLst>
          </p:cNvPr>
          <p:cNvSpPr txBox="1"/>
          <p:nvPr/>
        </p:nvSpPr>
        <p:spPr>
          <a:xfrm>
            <a:off x="5527506" y="31230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7E1A0D-3E15-C856-B828-BCEAC5B58A6A}"/>
              </a:ext>
            </a:extLst>
          </p:cNvPr>
          <p:cNvSpPr txBox="1"/>
          <p:nvPr/>
        </p:nvSpPr>
        <p:spPr>
          <a:xfrm>
            <a:off x="5463385" y="169154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栈底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04429D-9232-5C59-450D-BBC7DEE6D905}"/>
              </a:ext>
            </a:extLst>
          </p:cNvPr>
          <p:cNvSpPr txBox="1"/>
          <p:nvPr/>
        </p:nvSpPr>
        <p:spPr>
          <a:xfrm>
            <a:off x="5463385" y="48285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栈顶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3432E43-C0B8-8FD3-9E35-0C6F2CA59AB8}"/>
              </a:ext>
            </a:extLst>
          </p:cNvPr>
          <p:cNvCxnSpPr>
            <a:cxnSpLocks/>
          </p:cNvCxnSpPr>
          <p:nvPr/>
        </p:nvCxnSpPr>
        <p:spPr>
          <a:xfrm flipH="1" flipV="1">
            <a:off x="8039512" y="4934511"/>
            <a:ext cx="349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84E3AA3-FA92-E307-D5B7-F0C918C0D1F8}"/>
              </a:ext>
            </a:extLst>
          </p:cNvPr>
          <p:cNvSpPr txBox="1"/>
          <p:nvPr/>
        </p:nvSpPr>
        <p:spPr>
          <a:xfrm>
            <a:off x="8330727" y="4778069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SP/FP</a:t>
            </a:r>
            <a:endParaRPr kumimoji="1" lang="zh-CN" altLang="en-US" sz="1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6FF647-DB14-869E-7D5E-727EFFC91F9A}"/>
              </a:ext>
            </a:extLst>
          </p:cNvPr>
          <p:cNvSpPr/>
          <p:nvPr/>
        </p:nvSpPr>
        <p:spPr>
          <a:xfrm>
            <a:off x="6601938" y="4657700"/>
            <a:ext cx="1434988" cy="27425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FP’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FB9924E-7BFC-D059-9AAE-69DE0481AE7E}"/>
              </a:ext>
            </a:extLst>
          </p:cNvPr>
          <p:cNvCxnSpPr>
            <a:cxnSpLocks/>
          </p:cNvCxnSpPr>
          <p:nvPr/>
        </p:nvCxnSpPr>
        <p:spPr>
          <a:xfrm flipH="1" flipV="1">
            <a:off x="8039512" y="4070617"/>
            <a:ext cx="349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14D6A59-30FB-E841-3FD6-AAED5807B83A}"/>
              </a:ext>
            </a:extLst>
          </p:cNvPr>
          <p:cNvSpPr txBox="1"/>
          <p:nvPr/>
        </p:nvSpPr>
        <p:spPr>
          <a:xfrm>
            <a:off x="8330727" y="3914175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SP’/FP’</a:t>
            </a:r>
            <a:endParaRPr kumimoji="1"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3B11D24-739F-21F2-A84D-B4125982A474}"/>
              </a:ext>
            </a:extLst>
          </p:cNvPr>
          <p:cNvSpPr/>
          <p:nvPr/>
        </p:nvSpPr>
        <p:spPr>
          <a:xfrm>
            <a:off x="6599352" y="3787146"/>
            <a:ext cx="1434988" cy="27425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FP’’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5CB30F6-3772-CD92-BBC3-1848247D4F9D}"/>
              </a:ext>
            </a:extLst>
          </p:cNvPr>
          <p:cNvCxnSpPr>
            <a:cxnSpLocks/>
          </p:cNvCxnSpPr>
          <p:nvPr/>
        </p:nvCxnSpPr>
        <p:spPr>
          <a:xfrm flipH="1" flipV="1">
            <a:off x="8037110" y="2919171"/>
            <a:ext cx="349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89DB693-86CA-7FD5-1342-6044A2BB7A38}"/>
              </a:ext>
            </a:extLst>
          </p:cNvPr>
          <p:cNvSpPr txBox="1"/>
          <p:nvPr/>
        </p:nvSpPr>
        <p:spPr>
          <a:xfrm>
            <a:off x="8328325" y="2762729"/>
            <a:ext cx="854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SP’’/FP’’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C4BFB1-8F10-0C47-4B10-73A6F19EB6A6}"/>
              </a:ext>
            </a:extLst>
          </p:cNvPr>
          <p:cNvSpPr/>
          <p:nvPr/>
        </p:nvSpPr>
        <p:spPr>
          <a:xfrm>
            <a:off x="6599352" y="2635700"/>
            <a:ext cx="1434988" cy="27425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FP’’’</a:t>
            </a:r>
            <a:endParaRPr kumimoji="1" lang="zh-CN" altLang="en-US" dirty="0"/>
          </a:p>
        </p:txBody>
      </p:sp>
      <p:pic>
        <p:nvPicPr>
          <p:cNvPr id="25" name="内容占位符 5">
            <a:extLst>
              <a:ext uri="{FF2B5EF4-FFF2-40B4-BE49-F238E27FC236}">
                <a16:creationId xmlns:a16="http://schemas.microsoft.com/office/drawing/2014/main" id="{3D2696BB-E820-9752-28AD-75B31D488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9"/>
          <a:stretch/>
        </p:blipFill>
        <p:spPr>
          <a:xfrm>
            <a:off x="926432" y="3523187"/>
            <a:ext cx="4042792" cy="1985492"/>
          </a:xfrm>
          <a:prstGeom prst="rect">
            <a:avLst/>
          </a:prstGeom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FA5CE79F-1A6E-DD96-7DC4-A6297D096D86}"/>
              </a:ext>
            </a:extLst>
          </p:cNvPr>
          <p:cNvSpPr/>
          <p:nvPr/>
        </p:nvSpPr>
        <p:spPr>
          <a:xfrm>
            <a:off x="4781128" y="4994548"/>
            <a:ext cx="188096" cy="237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458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A17FC-4A2F-A6ED-9CBD-28863F6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函数的调用、返回与栈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CBB465-8A3B-183B-90FB-4A854396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4EFE01-DD57-1F2B-E0CD-B769F8257D79}"/>
              </a:ext>
            </a:extLst>
          </p:cNvPr>
          <p:cNvSpPr/>
          <p:nvPr/>
        </p:nvSpPr>
        <p:spPr>
          <a:xfrm>
            <a:off x="308538" y="1702724"/>
            <a:ext cx="1193576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0D7907-EDA7-5DDE-9B6F-0CE8BCE9B141}"/>
              </a:ext>
            </a:extLst>
          </p:cNvPr>
          <p:cNvSpPr txBox="1"/>
          <p:nvPr/>
        </p:nvSpPr>
        <p:spPr>
          <a:xfrm>
            <a:off x="-255912" y="1160955"/>
            <a:ext cx="2322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cube</a:t>
            </a:r>
            <a:r>
              <a:rPr lang="zh-CN" altLang="en-US" sz="1600" dirty="0"/>
              <a:t>的</a:t>
            </a:r>
            <a:r>
              <a:rPr lang="en-US" altLang="zh-CN" sz="1600" dirty="0"/>
              <a:t>caller</a:t>
            </a:r>
            <a:r>
              <a:rPr lang="zh-CN" altLang="en-US" sz="1600" dirty="0"/>
              <a:t>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56112E-21A0-BEDF-DFF3-74F1BFFFA877}"/>
              </a:ext>
            </a:extLst>
          </p:cNvPr>
          <p:cNvSpPr txBox="1"/>
          <p:nvPr/>
        </p:nvSpPr>
        <p:spPr>
          <a:xfrm>
            <a:off x="1846080" y="1154219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cube</a:t>
            </a:r>
            <a:r>
              <a:rPr lang="zh-CN" altLang="en-US" sz="1600" dirty="0"/>
              <a:t>执行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6CDC6-28FD-7654-D846-86082822D9D3}"/>
              </a:ext>
            </a:extLst>
          </p:cNvPr>
          <p:cNvSpPr txBox="1"/>
          <p:nvPr/>
        </p:nvSpPr>
        <p:spPr>
          <a:xfrm>
            <a:off x="4162928" y="1129308"/>
            <a:ext cx="1314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square</a:t>
            </a:r>
            <a:r>
              <a:rPr lang="zh-CN" altLang="en-US" sz="1600" dirty="0"/>
              <a:t>执行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A05AB-4FD4-449E-ADA2-1E2EF2EF270C}"/>
              </a:ext>
            </a:extLst>
          </p:cNvPr>
          <p:cNvSpPr/>
          <p:nvPr/>
        </p:nvSpPr>
        <p:spPr>
          <a:xfrm>
            <a:off x="2195736" y="1702724"/>
            <a:ext cx="1254696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2399F2-A058-BAF3-9F38-EAC2DF8EEE0E}"/>
              </a:ext>
            </a:extLst>
          </p:cNvPr>
          <p:cNvSpPr/>
          <p:nvPr/>
        </p:nvSpPr>
        <p:spPr>
          <a:xfrm>
            <a:off x="2195736" y="2350796"/>
            <a:ext cx="1254696" cy="504056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..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77453E-C7AA-000D-467C-BDC2E9F6DDC6}"/>
              </a:ext>
            </a:extLst>
          </p:cNvPr>
          <p:cNvSpPr/>
          <p:nvPr/>
        </p:nvSpPr>
        <p:spPr>
          <a:xfrm>
            <a:off x="2195446" y="2864334"/>
            <a:ext cx="1254696" cy="494575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x30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991F80-45AA-5D25-1E61-08B7F81D59B6}"/>
              </a:ext>
            </a:extLst>
          </p:cNvPr>
          <p:cNvSpPr/>
          <p:nvPr/>
        </p:nvSpPr>
        <p:spPr>
          <a:xfrm>
            <a:off x="2195446" y="3368390"/>
            <a:ext cx="1254696" cy="489408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x29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6596BF-7143-D4E4-B088-A31B896CFC1D}"/>
              </a:ext>
            </a:extLst>
          </p:cNvPr>
          <p:cNvSpPr/>
          <p:nvPr/>
        </p:nvSpPr>
        <p:spPr>
          <a:xfrm>
            <a:off x="4193342" y="1678549"/>
            <a:ext cx="1254696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2428CFE-0D5E-814E-C477-8C58869B7A19}"/>
              </a:ext>
            </a:extLst>
          </p:cNvPr>
          <p:cNvSpPr/>
          <p:nvPr/>
        </p:nvSpPr>
        <p:spPr>
          <a:xfrm>
            <a:off x="4193052" y="2323973"/>
            <a:ext cx="1254696" cy="504056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..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26B231F-2C15-2CDC-9B92-CF976C90371B}"/>
              </a:ext>
            </a:extLst>
          </p:cNvPr>
          <p:cNvSpPr/>
          <p:nvPr/>
        </p:nvSpPr>
        <p:spPr>
          <a:xfrm>
            <a:off x="4192762" y="2837511"/>
            <a:ext cx="1254696" cy="494575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x30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9ADBA92-C949-0BE4-9AA2-1495AAC3163F}"/>
              </a:ext>
            </a:extLst>
          </p:cNvPr>
          <p:cNvSpPr/>
          <p:nvPr/>
        </p:nvSpPr>
        <p:spPr>
          <a:xfrm>
            <a:off x="4192762" y="3334734"/>
            <a:ext cx="1254696" cy="504056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x29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528F83-24F7-2FE7-3ADF-A188C7CFDAB2}"/>
              </a:ext>
            </a:extLst>
          </p:cNvPr>
          <p:cNvSpPr/>
          <p:nvPr/>
        </p:nvSpPr>
        <p:spPr>
          <a:xfrm>
            <a:off x="4192762" y="3838790"/>
            <a:ext cx="1254696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..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36506C3-7CBB-228D-8E34-991E3E74F709}"/>
              </a:ext>
            </a:extLst>
          </p:cNvPr>
          <p:cNvSpPr/>
          <p:nvPr/>
        </p:nvSpPr>
        <p:spPr>
          <a:xfrm>
            <a:off x="4192472" y="4352328"/>
            <a:ext cx="1254696" cy="4945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x30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ED25EAB-16CF-46D5-2133-FF952B2D0602}"/>
              </a:ext>
            </a:extLst>
          </p:cNvPr>
          <p:cNvSpPr/>
          <p:nvPr/>
        </p:nvSpPr>
        <p:spPr>
          <a:xfrm>
            <a:off x="4192472" y="4849551"/>
            <a:ext cx="1254696" cy="4913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x29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A2B34A1-9C83-10A8-62E5-CD157ED28172}"/>
              </a:ext>
            </a:extLst>
          </p:cNvPr>
          <p:cNvCxnSpPr>
            <a:cxnSpLocks/>
          </p:cNvCxnSpPr>
          <p:nvPr/>
        </p:nvCxnSpPr>
        <p:spPr>
          <a:xfrm>
            <a:off x="1502114" y="1849388"/>
            <a:ext cx="693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99D35B6-5B0A-A5D7-0526-D32F98EF0AAD}"/>
              </a:ext>
            </a:extLst>
          </p:cNvPr>
          <p:cNvCxnSpPr>
            <a:cxnSpLocks/>
          </p:cNvCxnSpPr>
          <p:nvPr/>
        </p:nvCxnSpPr>
        <p:spPr>
          <a:xfrm>
            <a:off x="3450142" y="1849388"/>
            <a:ext cx="742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DFB4B0D5-4428-2935-D975-17983A764DE6}"/>
              </a:ext>
            </a:extLst>
          </p:cNvPr>
          <p:cNvCxnSpPr>
            <a:cxnSpLocks/>
          </p:cNvCxnSpPr>
          <p:nvPr/>
        </p:nvCxnSpPr>
        <p:spPr>
          <a:xfrm flipH="1">
            <a:off x="1502114" y="2336022"/>
            <a:ext cx="261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66638F2-A547-3835-67F2-5135C5DD4339}"/>
              </a:ext>
            </a:extLst>
          </p:cNvPr>
          <p:cNvSpPr txBox="1"/>
          <p:nvPr/>
        </p:nvSpPr>
        <p:spPr>
          <a:xfrm>
            <a:off x="1486689" y="2098036"/>
            <a:ext cx="718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SP/FP</a:t>
            </a:r>
            <a:endParaRPr lang="zh-CN" altLang="en-US" sz="1400" b="1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FB05692-59E7-4D93-468C-67699B5E9818}"/>
              </a:ext>
            </a:extLst>
          </p:cNvPr>
          <p:cNvCxnSpPr>
            <a:cxnSpLocks/>
          </p:cNvCxnSpPr>
          <p:nvPr/>
        </p:nvCxnSpPr>
        <p:spPr>
          <a:xfrm flipH="1" flipV="1">
            <a:off x="3444780" y="3845722"/>
            <a:ext cx="504237" cy="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76FB077-F378-43D6-CC7D-FCDCEA4E4981}"/>
              </a:ext>
            </a:extLst>
          </p:cNvPr>
          <p:cNvSpPr txBox="1"/>
          <p:nvPr/>
        </p:nvSpPr>
        <p:spPr>
          <a:xfrm>
            <a:off x="3401647" y="3550021"/>
            <a:ext cx="718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SP/FP</a:t>
            </a:r>
            <a:endParaRPr lang="zh-CN" altLang="en-US" sz="1400" b="1" dirty="0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9C66A1A-6899-25BF-4D22-B93D7B88045F}"/>
              </a:ext>
            </a:extLst>
          </p:cNvPr>
          <p:cNvCxnSpPr>
            <a:cxnSpLocks/>
          </p:cNvCxnSpPr>
          <p:nvPr/>
        </p:nvCxnSpPr>
        <p:spPr>
          <a:xfrm flipH="1">
            <a:off x="5447168" y="5340936"/>
            <a:ext cx="412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170EF0B-9C3B-6FDB-1A86-0C172EAB4CB8}"/>
              </a:ext>
            </a:extLst>
          </p:cNvPr>
          <p:cNvSpPr txBox="1"/>
          <p:nvPr/>
        </p:nvSpPr>
        <p:spPr>
          <a:xfrm>
            <a:off x="5401547" y="5055311"/>
            <a:ext cx="951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SP/FP</a:t>
            </a:r>
            <a:endParaRPr lang="zh-CN" altLang="en-US" sz="1400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98E41CE-E4CB-6D8F-BB5F-2D984876D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19"/>
          <a:stretch/>
        </p:blipFill>
        <p:spPr>
          <a:xfrm>
            <a:off x="255601" y="4153499"/>
            <a:ext cx="3486854" cy="120099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40BBA44-A027-BD7F-5248-55F1E389A7EF}"/>
              </a:ext>
            </a:extLst>
          </p:cNvPr>
          <p:cNvSpPr txBox="1"/>
          <p:nvPr/>
        </p:nvSpPr>
        <p:spPr>
          <a:xfrm>
            <a:off x="6171330" y="1126660"/>
            <a:ext cx="1314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foo</a:t>
            </a:r>
            <a:r>
              <a:rPr lang="zh-CN" altLang="en-US" sz="1600" dirty="0"/>
              <a:t>执行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5E0EB18-8BD8-B25E-FC8F-256A17FFFE98}"/>
              </a:ext>
            </a:extLst>
          </p:cNvPr>
          <p:cNvSpPr/>
          <p:nvPr/>
        </p:nvSpPr>
        <p:spPr>
          <a:xfrm>
            <a:off x="6201744" y="1675901"/>
            <a:ext cx="1254696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F257683-7756-0910-C392-53888B3F800A}"/>
              </a:ext>
            </a:extLst>
          </p:cNvPr>
          <p:cNvSpPr/>
          <p:nvPr/>
        </p:nvSpPr>
        <p:spPr>
          <a:xfrm>
            <a:off x="6201454" y="2321325"/>
            <a:ext cx="1254696" cy="504056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..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918467A-96D8-6909-D9D8-86F604BAD1D9}"/>
              </a:ext>
            </a:extLst>
          </p:cNvPr>
          <p:cNvSpPr/>
          <p:nvPr/>
        </p:nvSpPr>
        <p:spPr>
          <a:xfrm>
            <a:off x="6201164" y="2834863"/>
            <a:ext cx="1254696" cy="494575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x30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51A1E6E-491D-1550-E274-E99D348EE084}"/>
              </a:ext>
            </a:extLst>
          </p:cNvPr>
          <p:cNvSpPr/>
          <p:nvPr/>
        </p:nvSpPr>
        <p:spPr>
          <a:xfrm>
            <a:off x="6201164" y="3332086"/>
            <a:ext cx="1254696" cy="504056"/>
          </a:xfrm>
          <a:prstGeom prst="rect">
            <a:avLst/>
          </a:prstGeom>
          <a:solidFill>
            <a:srgbClr val="73FE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x29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4816C17-798A-99F9-852F-30F0A200BF0B}"/>
              </a:ext>
            </a:extLst>
          </p:cNvPr>
          <p:cNvSpPr/>
          <p:nvPr/>
        </p:nvSpPr>
        <p:spPr>
          <a:xfrm>
            <a:off x="6201164" y="3836142"/>
            <a:ext cx="1254696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..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B6125EA-3BEE-26B0-094D-6D42BBB6624E}"/>
              </a:ext>
            </a:extLst>
          </p:cNvPr>
          <p:cNvSpPr/>
          <p:nvPr/>
        </p:nvSpPr>
        <p:spPr>
          <a:xfrm>
            <a:off x="6200874" y="4349680"/>
            <a:ext cx="1254696" cy="4945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x30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2854328-A767-70D9-A464-942DE18AFE16}"/>
              </a:ext>
            </a:extLst>
          </p:cNvPr>
          <p:cNvSpPr/>
          <p:nvPr/>
        </p:nvSpPr>
        <p:spPr>
          <a:xfrm>
            <a:off x="6200874" y="4846903"/>
            <a:ext cx="1254696" cy="4913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x29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接箭头连接符 46">
            <a:extLst>
              <a:ext uri="{FF2B5EF4-FFF2-40B4-BE49-F238E27FC236}">
                <a16:creationId xmlns:a16="http://schemas.microsoft.com/office/drawing/2014/main" id="{80E05602-723C-7B59-A4F9-5D8D932943D9}"/>
              </a:ext>
            </a:extLst>
          </p:cNvPr>
          <p:cNvCxnSpPr>
            <a:cxnSpLocks/>
          </p:cNvCxnSpPr>
          <p:nvPr/>
        </p:nvCxnSpPr>
        <p:spPr>
          <a:xfrm>
            <a:off x="5458544" y="1846740"/>
            <a:ext cx="742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69">
            <a:extLst>
              <a:ext uri="{FF2B5EF4-FFF2-40B4-BE49-F238E27FC236}">
                <a16:creationId xmlns:a16="http://schemas.microsoft.com/office/drawing/2014/main" id="{96BC9AB1-C0B4-BD1C-E466-8538DF1A9604}"/>
              </a:ext>
            </a:extLst>
          </p:cNvPr>
          <p:cNvCxnSpPr>
            <a:cxnSpLocks/>
          </p:cNvCxnSpPr>
          <p:nvPr/>
        </p:nvCxnSpPr>
        <p:spPr>
          <a:xfrm flipH="1">
            <a:off x="7455570" y="5338288"/>
            <a:ext cx="412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4275489-B599-5F3E-6835-4143B775E419}"/>
              </a:ext>
            </a:extLst>
          </p:cNvPr>
          <p:cNvSpPr txBox="1"/>
          <p:nvPr/>
        </p:nvSpPr>
        <p:spPr>
          <a:xfrm>
            <a:off x="7455570" y="5047694"/>
            <a:ext cx="951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SP/FP</a:t>
            </a:r>
            <a:endParaRPr lang="zh-CN" altLang="en-US" sz="14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9334164-CC8B-2C9E-836E-D6CF9E5594F1}"/>
              </a:ext>
            </a:extLst>
          </p:cNvPr>
          <p:cNvSpPr txBox="1"/>
          <p:nvPr/>
        </p:nvSpPr>
        <p:spPr>
          <a:xfrm>
            <a:off x="7292619" y="11036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无需栈桢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E0DBC45B-91BE-C444-B788-8A587BD6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102784"/>
            <a:ext cx="1906658" cy="8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14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28C2F-9DCA-2CCB-78B0-E6BFEF7C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函数参数与返回值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C834A1-4F23-6197-FC59-2AD3AA550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B3B053-DB6E-A2F2-188F-6A2083DF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86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>
            <a:extLst>
              <a:ext uri="{FF2B5EF4-FFF2-40B4-BE49-F238E27FC236}">
                <a16:creationId xmlns:a16="http://schemas.microsoft.com/office/drawing/2014/main" id="{119B1043-D056-4228-B950-512DBCF26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通过寄存器传递数据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A94E7813-C8F9-4E5A-B5F5-0D9508E1C5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+mj-ea"/>
                <a:ea typeface="+mj-ea"/>
              </a:rPr>
              <a:t>调用者使用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x0 ~ x7</a:t>
            </a:r>
            <a:r>
              <a:rPr lang="zh-CN" altLang="en-US" sz="2800" dirty="0">
                <a:latin typeface="+mj-ea"/>
                <a:ea typeface="+mj-ea"/>
              </a:rPr>
              <a:t>寄存器传递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前</a:t>
            </a: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</a:rPr>
              <a:t>8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个参数</a:t>
            </a:r>
            <a:endParaRPr lang="en-US" altLang="zh-CN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+mj-ea"/>
                <a:ea typeface="+mj-ea"/>
              </a:rPr>
              <a:t>被调用者使用</a:t>
            </a:r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</a:rPr>
              <a:t>x0</a:t>
            </a:r>
            <a:r>
              <a:rPr lang="zh-CN" altLang="en-US" sz="2800" dirty="0">
                <a:latin typeface="+mj-ea"/>
                <a:ea typeface="+mj-ea"/>
              </a:rPr>
              <a:t>寄存器传递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返回值</a:t>
            </a:r>
            <a:endParaRPr lang="en-US" altLang="zh-CN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81922" name="灯片编号占位符 5">
            <a:extLst>
              <a:ext uri="{FF2B5EF4-FFF2-40B4-BE49-F238E27FC236}">
                <a16:creationId xmlns:a16="http://schemas.microsoft.com/office/drawing/2014/main" id="{46048A99-2285-440F-890B-F374ED26E1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031034-71E3-4585-B335-392BBB163944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zh-CN" altLang="en-US" sz="1167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3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Group 28">
            <a:extLst>
              <a:ext uri="{FF2B5EF4-FFF2-40B4-BE49-F238E27FC236}">
                <a16:creationId xmlns:a16="http://schemas.microsoft.com/office/drawing/2014/main" id="{0526CA00-7AA4-4C21-8A29-686784731E4E}"/>
              </a:ext>
            </a:extLst>
          </p:cNvPr>
          <p:cNvGraphicFramePr>
            <a:graphicFrameLocks noGrp="1"/>
          </p:cNvGraphicFramePr>
          <p:nvPr/>
        </p:nvGraphicFramePr>
        <p:xfrm>
          <a:off x="6363230" y="3288771"/>
          <a:ext cx="1383771" cy="335402"/>
        </p:xfrm>
        <a:graphic>
          <a:graphicData uri="http://schemas.openxmlformats.org/drawingml/2006/table">
            <a:tbl>
              <a:tblPr/>
              <a:tblGrid>
                <a:gridCol w="13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7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argument 9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76200" marR="76200" marT="38161" marB="381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28">
            <a:extLst>
              <a:ext uri="{FF2B5EF4-FFF2-40B4-BE49-F238E27FC236}">
                <a16:creationId xmlns:a16="http://schemas.microsoft.com/office/drawing/2014/main" id="{C5AE1AA0-EEC7-494C-8109-33145557E4B0}"/>
              </a:ext>
            </a:extLst>
          </p:cNvPr>
          <p:cNvGraphicFramePr>
            <a:graphicFrameLocks noGrp="1"/>
          </p:cNvGraphicFramePr>
          <p:nvPr/>
        </p:nvGraphicFramePr>
        <p:xfrm>
          <a:off x="6363230" y="2971271"/>
          <a:ext cx="1383771" cy="335402"/>
        </p:xfrm>
        <a:graphic>
          <a:graphicData uri="http://schemas.openxmlformats.org/drawingml/2006/table">
            <a:tbl>
              <a:tblPr/>
              <a:tblGrid>
                <a:gridCol w="13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7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. . . . . .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76200" marR="76200" marT="38161" marB="381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Group 28">
            <a:extLst>
              <a:ext uri="{FF2B5EF4-FFF2-40B4-BE49-F238E27FC236}">
                <a16:creationId xmlns:a16="http://schemas.microsoft.com/office/drawing/2014/main" id="{FED1D5DE-CA2C-477D-8CFA-5D1F73573FF2}"/>
              </a:ext>
            </a:extLst>
          </p:cNvPr>
          <p:cNvGraphicFramePr>
            <a:graphicFrameLocks noGrp="1"/>
          </p:cNvGraphicFramePr>
          <p:nvPr/>
        </p:nvGraphicFramePr>
        <p:xfrm>
          <a:off x="6363230" y="2653771"/>
          <a:ext cx="1383771" cy="335402"/>
        </p:xfrm>
        <a:graphic>
          <a:graphicData uri="http://schemas.openxmlformats.org/drawingml/2006/table">
            <a:tbl>
              <a:tblPr/>
              <a:tblGrid>
                <a:gridCol w="13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7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argument N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76200" marR="76200" marT="38161" marB="381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989" name="Rectangle 2">
            <a:extLst>
              <a:ext uri="{FF2B5EF4-FFF2-40B4-BE49-F238E27FC236}">
                <a16:creationId xmlns:a16="http://schemas.microsoft.com/office/drawing/2014/main" id="{44FFC088-C943-4AD6-A84F-4036C777B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传递数据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3990" name="Rectangle 3">
            <a:extLst>
              <a:ext uri="{FF2B5EF4-FFF2-40B4-BE49-F238E27FC236}">
                <a16:creationId xmlns:a16="http://schemas.microsoft.com/office/drawing/2014/main" id="{9DE89C4B-6FB2-4FA6-9A75-9775FA5369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dirty="0">
                <a:latin typeface="+mj-ea"/>
                <a:ea typeface="+mj-ea"/>
              </a:rPr>
              <a:t>调用者压到栈上的数据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2400" dirty="0">
                <a:latin typeface="+mj-ea"/>
                <a:ea typeface="+mj-ea"/>
              </a:rPr>
              <a:t>第</a:t>
            </a:r>
            <a:r>
              <a:rPr lang="en-US" altLang="zh-CN" sz="2400" dirty="0">
                <a:latin typeface="+mj-ea"/>
                <a:ea typeface="+mj-ea"/>
              </a:rPr>
              <a:t>8</a:t>
            </a:r>
            <a:r>
              <a:rPr lang="zh-CN" altLang="en-US" sz="2400" dirty="0">
                <a:latin typeface="+mj-ea"/>
                <a:ea typeface="+mj-ea"/>
              </a:rPr>
              <a:t>个之后的参数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2400" dirty="0">
                <a:latin typeface="+mj-ea"/>
                <a:ea typeface="+mj-ea"/>
              </a:rPr>
              <a:t>按声明顺序</a:t>
            </a: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从右到左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2400" dirty="0">
                <a:latin typeface="+mj-ea"/>
                <a:ea typeface="+mj-ea"/>
              </a:rPr>
              <a:t>所有数据对齐到</a:t>
            </a:r>
            <a:r>
              <a:rPr lang="en-US" altLang="zh-CN" dirty="0">
                <a:latin typeface="+mj-ea"/>
                <a:ea typeface="+mj-ea"/>
              </a:rPr>
              <a:t>8</a:t>
            </a:r>
            <a:r>
              <a:rPr lang="zh-CN" altLang="en-US" dirty="0">
                <a:latin typeface="+mj-ea"/>
                <a:ea typeface="+mj-ea"/>
              </a:rPr>
              <a:t>字节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800" dirty="0">
                <a:latin typeface="+mj-ea"/>
                <a:ea typeface="+mj-ea"/>
              </a:rPr>
              <a:t>被调用者通过</a:t>
            </a: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</a:rPr>
              <a:t>SP+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偏移量</a:t>
            </a:r>
            <a:r>
              <a:rPr lang="zh-CN" altLang="en-US" sz="2800" dirty="0">
                <a:latin typeface="+mj-ea"/>
                <a:ea typeface="+mj-ea"/>
              </a:rPr>
              <a:t>访问</a:t>
            </a:r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83988" name="灯片编号占位符 5">
            <a:extLst>
              <a:ext uri="{FF2B5EF4-FFF2-40B4-BE49-F238E27FC236}">
                <a16:creationId xmlns:a16="http://schemas.microsoft.com/office/drawing/2014/main" id="{F6133DF1-F150-4748-820F-BA2DBB3B8C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FFA600-6D31-40B7-B107-F71E76F290F2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zh-CN" altLang="en-US" sz="1167">
              <a:latin typeface="Times New Roman" panose="02020603050405020304" pitchFamily="18" charset="0"/>
            </a:endParaRPr>
          </a:p>
        </p:txBody>
      </p:sp>
      <p:graphicFrame>
        <p:nvGraphicFramePr>
          <p:cNvPr id="19" name="Group 28">
            <a:extLst>
              <a:ext uri="{FF2B5EF4-FFF2-40B4-BE49-F238E27FC236}">
                <a16:creationId xmlns:a16="http://schemas.microsoft.com/office/drawing/2014/main" id="{C3BAA149-3E23-4089-A100-75DB5004AF89}"/>
              </a:ext>
            </a:extLst>
          </p:cNvPr>
          <p:cNvGraphicFramePr>
            <a:graphicFrameLocks noGrp="1"/>
          </p:cNvGraphicFramePr>
          <p:nvPr/>
        </p:nvGraphicFramePr>
        <p:xfrm>
          <a:off x="6363230" y="3619500"/>
          <a:ext cx="1383771" cy="952500"/>
        </p:xfrm>
        <a:graphic>
          <a:graphicData uri="http://schemas.openxmlformats.org/drawingml/2006/table">
            <a:tbl>
              <a:tblPr/>
              <a:tblGrid>
                <a:gridCol w="13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Callee</a:t>
                      </a:r>
                      <a:b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</a:b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Frame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76200" marR="7620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3997" name="Group 27">
            <a:extLst>
              <a:ext uri="{FF2B5EF4-FFF2-40B4-BE49-F238E27FC236}">
                <a16:creationId xmlns:a16="http://schemas.microsoft.com/office/drawing/2014/main" id="{09FB1199-4F38-4919-906C-DBD8A149F80F}"/>
              </a:ext>
            </a:extLst>
          </p:cNvPr>
          <p:cNvGrpSpPr>
            <a:grpSpLocks/>
          </p:cNvGrpSpPr>
          <p:nvPr/>
        </p:nvGrpSpPr>
        <p:grpSpPr bwMode="auto">
          <a:xfrm>
            <a:off x="5105135" y="4337847"/>
            <a:ext cx="1258094" cy="399521"/>
            <a:chOff x="3513" y="1768"/>
            <a:chExt cx="951" cy="302"/>
          </a:xfrm>
        </p:grpSpPr>
        <p:sp>
          <p:nvSpPr>
            <p:cNvPr id="84009" name="Text Box 17">
              <a:extLst>
                <a:ext uri="{FF2B5EF4-FFF2-40B4-BE49-F238E27FC236}">
                  <a16:creationId xmlns:a16="http://schemas.microsoft.com/office/drawing/2014/main" id="{80F23D06-9A6D-4DF1-9F33-0E119A9EB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3" y="1768"/>
              <a:ext cx="768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    </a:t>
              </a:r>
              <a:r>
                <a:rPr lang="en-US" altLang="zh-CN" sz="2000" dirty="0" err="1">
                  <a:solidFill>
                    <a:srgbClr val="0000FF"/>
                  </a:solidFill>
                  <a:latin typeface="Times New Roman" panose="02020603050405020304" pitchFamily="18" charset="0"/>
                </a:rPr>
                <a:t>sp</a:t>
              </a:r>
              <a:r>
                <a: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/</a:t>
              </a:r>
              <a:r>
                <a:rPr lang="en-US" altLang="zh-CN" sz="2000" dirty="0" err="1">
                  <a:solidFill>
                    <a:srgbClr val="0000FF"/>
                  </a:solidFill>
                  <a:latin typeface="Times New Roman" panose="02020603050405020304" pitchFamily="18" charset="0"/>
                </a:rPr>
                <a:t>fp</a:t>
              </a:r>
              <a:endPara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010" name="Line 19">
              <a:extLst>
                <a:ext uri="{FF2B5EF4-FFF2-40B4-BE49-F238E27FC236}">
                  <a16:creationId xmlns:a16="http://schemas.microsoft.com/office/drawing/2014/main" id="{35E7B19F-580C-469E-9D67-DE0A1B042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944"/>
              <a:ext cx="24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00"/>
            </a:p>
          </p:txBody>
        </p:sp>
      </p:grpSp>
      <p:graphicFrame>
        <p:nvGraphicFramePr>
          <p:cNvPr id="26" name="Group 28">
            <a:extLst>
              <a:ext uri="{FF2B5EF4-FFF2-40B4-BE49-F238E27FC236}">
                <a16:creationId xmlns:a16="http://schemas.microsoft.com/office/drawing/2014/main" id="{FFBEC883-597A-4C1E-A781-73E2402DA8C8}"/>
              </a:ext>
            </a:extLst>
          </p:cNvPr>
          <p:cNvGraphicFramePr>
            <a:graphicFrameLocks noGrp="1"/>
          </p:cNvGraphicFramePr>
          <p:nvPr/>
        </p:nvGraphicFramePr>
        <p:xfrm>
          <a:off x="6363230" y="1783292"/>
          <a:ext cx="1383771" cy="1518708"/>
        </p:xfrm>
        <a:graphic>
          <a:graphicData uri="http://schemas.openxmlformats.org/drawingml/2006/table">
            <a:tbl>
              <a:tblPr/>
              <a:tblGrid>
                <a:gridCol w="13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87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Caller</a:t>
                      </a:r>
                      <a:b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</a:b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宋体" panose="02010600030101010101" pitchFamily="2" charset="-122"/>
                        </a:rPr>
                        <a:t>Frame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76200" marR="76200" marT="38101" marB="381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004" name="Rectangle 26">
            <a:extLst>
              <a:ext uri="{FF2B5EF4-FFF2-40B4-BE49-F238E27FC236}">
                <a16:creationId xmlns:a16="http://schemas.microsoft.com/office/drawing/2014/main" id="{9338D33E-7EF1-4AC7-ACCD-F4C34C1E5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230" y="1778000"/>
            <a:ext cx="1383771" cy="1840178"/>
          </a:xfrm>
          <a:prstGeom prst="rect">
            <a:avLst/>
          </a:prstGeom>
          <a:solidFill>
            <a:srgbClr val="C2FFF0">
              <a:alpha val="30196"/>
            </a:srgbClr>
          </a:solidFill>
          <a:ln w="381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endParaRPr lang="zh-CN" altLang="en-US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005" name="Rectangle 27">
            <a:extLst>
              <a:ext uri="{FF2B5EF4-FFF2-40B4-BE49-F238E27FC236}">
                <a16:creationId xmlns:a16="http://schemas.microsoft.com/office/drawing/2014/main" id="{DE1B4BED-FDBE-4B04-8B7F-BAA42BC8E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230" y="3622146"/>
            <a:ext cx="1383771" cy="949854"/>
          </a:xfrm>
          <a:prstGeom prst="rect">
            <a:avLst/>
          </a:prstGeom>
          <a:solidFill>
            <a:srgbClr val="FFCCFF">
              <a:alpha val="30196"/>
            </a:srgbClr>
          </a:solidFill>
          <a:ln w="381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endParaRPr lang="zh-CN" altLang="en-US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27">
            <a:extLst>
              <a:ext uri="{FF2B5EF4-FFF2-40B4-BE49-F238E27FC236}">
                <a16:creationId xmlns:a16="http://schemas.microsoft.com/office/drawing/2014/main" id="{B79324C7-42CB-B9DB-9960-8F6747BF4964}"/>
              </a:ext>
            </a:extLst>
          </p:cNvPr>
          <p:cNvGrpSpPr>
            <a:grpSpLocks/>
          </p:cNvGrpSpPr>
          <p:nvPr/>
        </p:nvGrpSpPr>
        <p:grpSpPr bwMode="auto">
          <a:xfrm>
            <a:off x="5347229" y="3398572"/>
            <a:ext cx="1016000" cy="399521"/>
            <a:chOff x="3696" y="1774"/>
            <a:chExt cx="768" cy="302"/>
          </a:xfrm>
        </p:grpSpPr>
        <p:sp>
          <p:nvSpPr>
            <p:cNvPr id="3" name="Text Box 17">
              <a:extLst>
                <a:ext uri="{FF2B5EF4-FFF2-40B4-BE49-F238E27FC236}">
                  <a16:creationId xmlns:a16="http://schemas.microsoft.com/office/drawing/2014/main" id="{01900DF2-7411-4AAC-DE5C-3CE33623D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774"/>
              <a:ext cx="618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    </a:t>
              </a:r>
              <a:r>
                <a:rPr lang="en-US" altLang="zh-CN" sz="2000" dirty="0" err="1">
                  <a:solidFill>
                    <a:srgbClr val="0000FF"/>
                  </a:solidFill>
                  <a:latin typeface="Times New Roman" panose="02020603050405020304" pitchFamily="18" charset="0"/>
                </a:rPr>
                <a:t>sp</a:t>
              </a:r>
              <a:r>
                <a: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’</a:t>
              </a:r>
            </a:p>
          </p:txBody>
        </p:sp>
        <p:sp>
          <p:nvSpPr>
            <p:cNvPr id="4" name="Line 19">
              <a:extLst>
                <a:ext uri="{FF2B5EF4-FFF2-40B4-BE49-F238E27FC236}">
                  <a16:creationId xmlns:a16="http://schemas.microsoft.com/office/drawing/2014/main" id="{6BA75F28-A9C0-A706-0387-5C83AD596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944"/>
              <a:ext cx="24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00"/>
            </a:p>
          </p:txBody>
        </p:sp>
      </p:grpSp>
      <p:grpSp>
        <p:nvGrpSpPr>
          <p:cNvPr id="5" name="Group 27">
            <a:extLst>
              <a:ext uri="{FF2B5EF4-FFF2-40B4-BE49-F238E27FC236}">
                <a16:creationId xmlns:a16="http://schemas.microsoft.com/office/drawing/2014/main" id="{7BDD77FD-CC27-2EBD-4465-E4FB36F69713}"/>
              </a:ext>
            </a:extLst>
          </p:cNvPr>
          <p:cNvGrpSpPr>
            <a:grpSpLocks/>
          </p:cNvGrpSpPr>
          <p:nvPr/>
        </p:nvGrpSpPr>
        <p:grpSpPr bwMode="auto">
          <a:xfrm>
            <a:off x="5333788" y="2425599"/>
            <a:ext cx="1016000" cy="399521"/>
            <a:chOff x="3696" y="1774"/>
            <a:chExt cx="768" cy="302"/>
          </a:xfrm>
        </p:grpSpPr>
        <p:sp>
          <p:nvSpPr>
            <p:cNvPr id="6" name="Text Box 17">
              <a:extLst>
                <a:ext uri="{FF2B5EF4-FFF2-40B4-BE49-F238E27FC236}">
                  <a16:creationId xmlns:a16="http://schemas.microsoft.com/office/drawing/2014/main" id="{58938662-8607-44C1-7CEF-2DA3899AA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774"/>
              <a:ext cx="607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    </a:t>
              </a:r>
              <a:r>
                <a:rPr lang="en-US" altLang="zh-CN" sz="2000" dirty="0" err="1">
                  <a:solidFill>
                    <a:srgbClr val="0000FF"/>
                  </a:solidFill>
                  <a:latin typeface="Times New Roman" panose="02020603050405020304" pitchFamily="18" charset="0"/>
                </a:rPr>
                <a:t>fp</a:t>
              </a:r>
              <a:r>
                <a: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’</a:t>
              </a:r>
            </a:p>
          </p:txBody>
        </p:sp>
        <p:sp>
          <p:nvSpPr>
            <p:cNvPr id="7" name="Line 19">
              <a:extLst>
                <a:ext uri="{FF2B5EF4-FFF2-40B4-BE49-F238E27FC236}">
                  <a16:creationId xmlns:a16="http://schemas.microsoft.com/office/drawing/2014/main" id="{E773662E-802E-CB46-7635-FC7F02C2FC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944"/>
              <a:ext cx="24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164380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09C29-E265-98A7-7875-FBB7D3F7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通用寄存器保存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143B7A-5A5B-EB37-08F9-8A0E19C14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不同函数共享同一批通用寄存器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因此能够通过寄存器传递参数和返回值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然而，不同的函数对通用寄存器的使用会存在冲突 </a:t>
            </a:r>
            <a:r>
              <a:rPr kumimoji="1" lang="en-US" altLang="zh-CN" sz="2000" dirty="0"/>
              <a:t>—</a:t>
            </a:r>
            <a:r>
              <a:rPr kumimoji="1" lang="zh-CN" altLang="en-US" sz="2000" dirty="0"/>
              <a:t> 覆盖</a:t>
            </a:r>
            <a:endParaRPr kumimoji="1" lang="en-US" altLang="zh-CN" sz="2000" dirty="0"/>
          </a:p>
          <a:p>
            <a:r>
              <a:rPr kumimoji="1" lang="zh-CN" altLang="en-US" sz="2400" dirty="0"/>
              <a:t>避免冲突的思路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函数在使用某个寄存器之前保存该寄存器的值，返回前恢复</a:t>
            </a:r>
            <a:endParaRPr kumimoji="1" lang="en-US" altLang="zh-CN" sz="2000" dirty="0"/>
          </a:p>
          <a:p>
            <a:pPr lvl="1"/>
            <a:r>
              <a:rPr kumimoji="1" lang="zh-CN" altLang="en-US" sz="2000" dirty="0">
                <a:solidFill>
                  <a:srgbClr val="C00000"/>
                </a:solidFill>
              </a:rPr>
              <a:t>保存在哪：</a:t>
            </a:r>
            <a:r>
              <a:rPr kumimoji="1" lang="zh-CN" altLang="en-US" sz="2000" dirty="0"/>
              <a:t>函数栈桢中</a:t>
            </a:r>
            <a:endParaRPr kumimoji="1" lang="en-US" altLang="zh-CN" sz="2000" dirty="0"/>
          </a:p>
          <a:p>
            <a:pPr lvl="1"/>
            <a:r>
              <a:rPr kumimoji="1" lang="zh-CN" altLang="en-US" sz="2000" dirty="0">
                <a:solidFill>
                  <a:srgbClr val="C00000"/>
                </a:solidFill>
              </a:rPr>
              <a:t>效率问题：</a:t>
            </a:r>
            <a:r>
              <a:rPr kumimoji="1" lang="zh-CN" altLang="en-US" sz="2000" dirty="0"/>
              <a:t>有时候可能无需保存</a:t>
            </a:r>
            <a:endParaRPr kumimoji="1" lang="en-US" altLang="zh-CN" sz="2000" dirty="0"/>
          </a:p>
          <a:p>
            <a:pPr lvl="2"/>
            <a:r>
              <a:rPr kumimoji="1" lang="zh-CN" altLang="en-US" sz="1600" dirty="0"/>
              <a:t>如：一个函数内不调用其他函数</a:t>
            </a:r>
            <a:endParaRPr kumimoji="1" lang="en-US" altLang="zh-CN" sz="1600" dirty="0"/>
          </a:p>
          <a:p>
            <a:pPr lvl="2"/>
            <a:r>
              <a:rPr kumimoji="1" lang="zh-CN" altLang="en-US" sz="1600" dirty="0"/>
              <a:t>编译器会尽可能减少冗余保存的代码</a:t>
            </a:r>
            <a:endParaRPr kumimoji="1" lang="en-US" altLang="zh-CN" sz="16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DA27C8-019F-8215-94A9-3242DBB5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6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2585C-3848-44F2-8220-6BE81BEB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C</a:t>
            </a:r>
            <a:r>
              <a:rPr lang="zh-CN" altLang="en-US" dirty="0"/>
              <a:t>程序到二进制编码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8BC520-25EA-4208-8584-72DF0B1A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graphicFrame>
        <p:nvGraphicFramePr>
          <p:cNvPr id="5" name="Group 14">
            <a:extLst>
              <a:ext uri="{FF2B5EF4-FFF2-40B4-BE49-F238E27FC236}">
                <a16:creationId xmlns:a16="http://schemas.microsoft.com/office/drawing/2014/main" id="{C8B76323-6740-4951-B989-730D7CB57C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544" y="1321600"/>
          <a:ext cx="8280000" cy="384015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1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5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C code in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mstore.c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6FC0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long mult2(long, long);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void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multstore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(long x, </a:t>
                      </a:r>
                      <a:b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</a:b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            long y, long *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dest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long t =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mult2(x, y);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*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dest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= 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}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T="45639" marB="45639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Assembly file in </a:t>
                      </a:r>
                      <a:r>
                        <a:rPr kumimoji="0" lang="en-US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mstore.s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6FC0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multstore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stp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  x29, x30, [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, -32]!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mov     x29,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str     x19, [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, 16]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mov     x19, x2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bl      mult2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str     x0, [x19]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ldr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  x19, [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, 16]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ldp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  x29, x30, [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], 32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ret</a:t>
                      </a:r>
                    </a:p>
                  </a:txBody>
                  <a:tcPr marT="45639" marB="45639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9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//Binary code in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mstore.o</a:t>
                      </a:r>
                      <a:endParaRPr kumimoji="0" lang="e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7b be a9 </a:t>
                      </a: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03 00 91 f3 0b 00 f9 f3 03 02 aa 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00 00 00 94 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60 02 00 f9 f3 0b 40 f9 </a:t>
                      </a: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7b c2 a8 c0 03 5f d6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T="45639" marB="45639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//Binary code in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mstore</a:t>
                      </a:r>
                      <a:endParaRPr kumimoji="0" lang="e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7b be a9 </a:t>
                      </a: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03 00 91 f3 0b 00 f9 f3 03 02 aa 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f0 ff ff 97 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60 02 00 f9 f3 0b 40 f9 </a:t>
                      </a: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7b c2 a8 c0 03 5f d6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T="45639" marB="45639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652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>
            <a:extLst>
              <a:ext uri="{FF2B5EF4-FFF2-40B4-BE49-F238E27FC236}">
                <a16:creationId xmlns:a16="http://schemas.microsoft.com/office/drawing/2014/main" id="{DCBE58F5-5D1D-4506-9AC1-78262EACF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+mj-ea"/>
                <a:ea typeface="+mj-ea"/>
              </a:rPr>
              <a:t>寄存器使用约定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91A83E3-376E-40C8-B144-6DADD05CD3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+mj-ea"/>
                <a:ea typeface="+mj-ea"/>
              </a:rPr>
              <a:t>调用者保存的寄存器包括 </a:t>
            </a:r>
            <a:r>
              <a:rPr lang="en-US" altLang="zh-CN" sz="2800" dirty="0">
                <a:latin typeface="+mj-ea"/>
                <a:ea typeface="+mj-ea"/>
              </a:rPr>
              <a:t>X9~X15</a:t>
            </a:r>
          </a:p>
          <a:p>
            <a:pPr lvl="1">
              <a:lnSpc>
                <a:spcPct val="20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调用者在调用前</a:t>
            </a: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按需（仅考虑自己是否需要）</a:t>
            </a:r>
            <a:r>
              <a:rPr lang="zh-CN" altLang="en-US" dirty="0">
                <a:latin typeface="+mj-ea"/>
                <a:ea typeface="+mj-ea"/>
              </a:rPr>
              <a:t>进行保存</a:t>
            </a:r>
            <a:endParaRPr lang="en-US" altLang="zh-CN" dirty="0">
              <a:latin typeface="+mj-ea"/>
              <a:ea typeface="+mj-ea"/>
            </a:endParaRPr>
          </a:p>
          <a:p>
            <a:pPr lvl="2">
              <a:lnSpc>
                <a:spcPct val="20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调用者在被调用者返回后</a:t>
            </a: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恢复</a:t>
            </a:r>
            <a:r>
              <a:rPr lang="zh-CN" altLang="en-US" dirty="0">
                <a:latin typeface="+mj-ea"/>
                <a:ea typeface="+mj-ea"/>
              </a:rPr>
              <a:t>这些寄存器的值</a:t>
            </a:r>
            <a:endParaRPr lang="en-US" altLang="zh-CN" dirty="0">
              <a:latin typeface="+mj-ea"/>
              <a:ea typeface="+mj-ea"/>
            </a:endParaRPr>
          </a:p>
          <a:p>
            <a:pPr lvl="1">
              <a:lnSpc>
                <a:spcPct val="20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被调用者可以随意使用</a:t>
            </a:r>
            <a:endParaRPr lang="en-US" altLang="zh-CN" dirty="0">
              <a:latin typeface="+mj-ea"/>
              <a:ea typeface="+mj-ea"/>
            </a:endParaRPr>
          </a:p>
          <a:p>
            <a:pPr lvl="2">
              <a:lnSpc>
                <a:spcPct val="20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这些寄存器调用后的值可能发生改变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04450" name="灯片编号占位符 5">
            <a:extLst>
              <a:ext uri="{FF2B5EF4-FFF2-40B4-BE49-F238E27FC236}">
                <a16:creationId xmlns:a16="http://schemas.microsoft.com/office/drawing/2014/main" id="{EAF07E6F-63A0-4513-B92D-CA7B29C46C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26EEDD-754C-4A2D-9E4C-D7C011554E56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zh-CN" altLang="en-US" sz="1167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50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>
            <a:extLst>
              <a:ext uri="{FF2B5EF4-FFF2-40B4-BE49-F238E27FC236}">
                <a16:creationId xmlns:a16="http://schemas.microsoft.com/office/drawing/2014/main" id="{E6E75EC9-A887-4D06-905A-496CBD1F6C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+mj-ea"/>
                <a:ea typeface="+mj-ea"/>
              </a:rPr>
              <a:t>寄存器使用约定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B512FA02-8354-4F9D-B670-468CCF7F0C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33501"/>
            <a:ext cx="8229600" cy="3756248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800" dirty="0">
                <a:latin typeface="+mj-ea"/>
                <a:ea typeface="+mj-ea"/>
              </a:rPr>
              <a:t>被调用者保存的寄存器包括 </a:t>
            </a:r>
            <a:r>
              <a:rPr lang="en-US" altLang="zh-CN" sz="2800" dirty="0">
                <a:latin typeface="+mj-ea"/>
                <a:ea typeface="+mj-ea"/>
              </a:rPr>
              <a:t>X19~X28</a:t>
            </a:r>
          </a:p>
          <a:p>
            <a:pPr lvl="1">
              <a:lnSpc>
                <a:spcPct val="20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被调用者在使用前进行</a:t>
            </a: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保存</a:t>
            </a:r>
            <a:endParaRPr lang="en-US" altLang="zh-CN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lvl="1">
              <a:lnSpc>
                <a:spcPct val="20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被调用者在返回前进行</a:t>
            </a: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恢复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20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调用者视角：这些寄存器的值在函数调用前后不会改变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12642" name="灯片编号占位符 5">
            <a:extLst>
              <a:ext uri="{FF2B5EF4-FFF2-40B4-BE49-F238E27FC236}">
                <a16:creationId xmlns:a16="http://schemas.microsoft.com/office/drawing/2014/main" id="{43F993D4-DC7E-4907-B363-135B7F9FC6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8D2573-23E4-455B-BD71-399CDE2CA059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zh-CN" altLang="en-US" sz="1167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19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926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64CC0-476A-8A46-B16D-028F521A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虚拟地址空间易于程序开发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F1AF4F-FD9E-974D-93A3-58FC1C18A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2000" dirty="0"/>
              <a:t>编译器面临的问题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如果某个地址的物理内存被别人占用了怎么办？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例如：</a:t>
            </a:r>
            <a:r>
              <a:rPr kumimoji="1" lang="en-US" altLang="zh-CN" sz="1800" dirty="0"/>
              <a:t>0x400000</a:t>
            </a:r>
          </a:p>
          <a:p>
            <a:pPr lvl="1"/>
            <a:r>
              <a:rPr kumimoji="1" lang="zh-CN" altLang="en-US" sz="2000" dirty="0"/>
              <a:t>如果物理内存大小不够怎么办？</a:t>
            </a:r>
            <a:endParaRPr kumimoji="1" lang="en-US" altLang="zh-CN" sz="2000" dirty="0"/>
          </a:p>
          <a:p>
            <a:r>
              <a:rPr kumimoji="1" lang="zh-CN" altLang="en-US" sz="2000" dirty="0"/>
              <a:t>解决：编译器</a:t>
            </a:r>
            <a:r>
              <a:rPr kumimoji="1" lang="zh-CN" altLang="en-US" sz="2000" dirty="0">
                <a:highlight>
                  <a:srgbClr val="FFFF00"/>
                </a:highlight>
              </a:rPr>
              <a:t>假设应用运行时，会独占所有内存，且内存足够大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1800" dirty="0"/>
              <a:t>内存大小：</a:t>
            </a:r>
            <a:r>
              <a:rPr kumimoji="1" lang="en-US" altLang="zh-CN" sz="1800" dirty="0"/>
              <a:t>2</a:t>
            </a:r>
            <a:r>
              <a:rPr kumimoji="1" lang="en-US" altLang="zh-CN" sz="1800" baseline="30000" dirty="0"/>
              <a:t>32</a:t>
            </a:r>
            <a:r>
              <a:rPr kumimoji="1" lang="zh-CN" altLang="en-US" sz="1800" baseline="30000" dirty="0"/>
              <a:t> </a:t>
            </a:r>
            <a:r>
              <a:rPr kumimoji="1" lang="en-US" altLang="zh-CN" sz="1800" dirty="0"/>
              <a:t>Byte</a:t>
            </a:r>
            <a:r>
              <a:rPr kumimoji="1" lang="zh-CN" altLang="en-US" sz="1800" dirty="0"/>
              <a:t>，或</a:t>
            </a:r>
            <a:r>
              <a:rPr kumimoji="1" lang="en-US" altLang="zh-CN" sz="1800" dirty="0"/>
              <a:t>2</a:t>
            </a:r>
            <a:r>
              <a:rPr kumimoji="1" lang="en-US" altLang="zh-CN" sz="1800" baseline="30000" dirty="0"/>
              <a:t>64</a:t>
            </a:r>
            <a:r>
              <a:rPr kumimoji="1" lang="zh-CN" altLang="en-US" sz="1800" baseline="30000" dirty="0"/>
              <a:t> </a:t>
            </a:r>
            <a:r>
              <a:rPr kumimoji="1" lang="en-US" altLang="zh-CN" sz="1800" dirty="0"/>
              <a:t>Byte</a:t>
            </a:r>
            <a:r>
              <a:rPr kumimoji="1" lang="zh-CN" altLang="en-US" sz="1800" dirty="0"/>
              <a:t>，称为“虚拟内存空间”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编译器基于该假设进行内存布局，并生成指令</a:t>
            </a:r>
            <a:endParaRPr kumimoji="1" lang="en-US" altLang="zh-CN" sz="1800" dirty="0"/>
          </a:p>
          <a:p>
            <a:r>
              <a:rPr kumimoji="1" lang="zh-CN" altLang="en-US" sz="2000" dirty="0"/>
              <a:t>谁来实现这个假设？</a:t>
            </a:r>
            <a:r>
              <a:rPr kumimoji="1" lang="en-US" altLang="zh-CN" sz="2000" dirty="0"/>
              <a:t>CPU+</a:t>
            </a:r>
            <a:r>
              <a:rPr kumimoji="1" lang="zh-CN" altLang="en-US" sz="2000" dirty="0"/>
              <a:t>操作系统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思路：地址映射（虚拟地址翻译到物理地址）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由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将虚拟地址翻译到物理地址，由操作系统来配置如何翻译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7B4676-169B-F74F-A553-F5DED86A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989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41">
            <a:extLst>
              <a:ext uri="{FF2B5EF4-FFF2-40B4-BE49-F238E27FC236}">
                <a16:creationId xmlns:a16="http://schemas.microsoft.com/office/drawing/2014/main" id="{11EB6C26-DAE2-3342-A2DE-7CC4B1AFE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2550966"/>
            <a:ext cx="1003961" cy="33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i="1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F8ABE7-2316-7343-93A0-2A399033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物理地址（</a:t>
            </a:r>
            <a:r>
              <a:rPr kumimoji="1" lang="en-US" altLang="zh-CN" dirty="0"/>
              <a:t>physical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address,</a:t>
            </a:r>
            <a:r>
              <a:rPr kumimoji="1" lang="zh-CN" altLang="en-US" dirty="0"/>
              <a:t> </a:t>
            </a:r>
            <a:r>
              <a:rPr kumimoji="1" lang="en-US" altLang="zh-CN" dirty="0"/>
              <a:t>pa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4438F-CD94-6447-940E-7DFA64890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17" y="1336742"/>
            <a:ext cx="8229600" cy="3771636"/>
          </a:xfrm>
        </p:spPr>
        <p:txBody>
          <a:bodyPr/>
          <a:lstStyle/>
          <a:p>
            <a:r>
              <a:rPr kumimoji="1" lang="zh-CN" altLang="en-US" dirty="0"/>
              <a:t>物理内存可以看成由连续字节组成的数组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每个字节都有唯一的物理地址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1FD64-56B2-8440-BDAB-47B32C86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093B962-CD5C-0744-B28F-A447D42A4332}"/>
              </a:ext>
            </a:extLst>
          </p:cNvPr>
          <p:cNvGrpSpPr/>
          <p:nvPr/>
        </p:nvGrpSpPr>
        <p:grpSpPr>
          <a:xfrm>
            <a:off x="2481693" y="2363338"/>
            <a:ext cx="4343400" cy="3396039"/>
            <a:chOff x="1600200" y="1676400"/>
            <a:chExt cx="4724400" cy="384757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B3699BD-28CE-4641-9E35-C92F73A3F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538663"/>
              <a:ext cx="9144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8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0B0FEEAC-0708-F24E-9DED-B8BCF0743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813" y="1970088"/>
              <a:ext cx="342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 dirty="0">
                  <a:solidFill>
                    <a:srgbClr val="003300"/>
                  </a:solidFill>
                  <a:latin typeface="Calibri" panose="020F0502020204030204" pitchFamily="34" charset="0"/>
                </a:rPr>
                <a:t>0:</a:t>
              </a: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C0B3E6EF-164D-F646-81BC-8108AF30B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813" y="2198688"/>
              <a:ext cx="342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>
                  <a:solidFill>
                    <a:srgbClr val="003300"/>
                  </a:solidFill>
                  <a:latin typeface="Calibri" panose="020F0502020204030204" pitchFamily="34" charset="0"/>
                </a:rPr>
                <a:t>1:</a:t>
              </a: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8754BD09-5B62-F548-BB99-6B4E17FF3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688" y="4491038"/>
              <a:ext cx="5842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>
                  <a:solidFill>
                    <a:srgbClr val="003300"/>
                  </a:solidFill>
                  <a:latin typeface="Calibri" panose="020F0502020204030204" pitchFamily="34" charset="0"/>
                </a:rPr>
                <a:t>M-1:</a:t>
              </a: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2418011A-CC26-7643-B5B0-4337E26D6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3346" y="1676400"/>
              <a:ext cx="1642208" cy="346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zh-CN" altLang="en-GB" sz="1600" dirty="0">
                  <a:solidFill>
                    <a:srgbClr val="003300"/>
                  </a:solidFill>
                  <a:latin typeface="Calibri" panose="020F0502020204030204" pitchFamily="34" charset="0"/>
                </a:rPr>
                <a:t>物理</a:t>
              </a:r>
              <a:r>
                <a:rPr lang="zh-CN" altLang="en-US" sz="1600" dirty="0">
                  <a:solidFill>
                    <a:srgbClr val="003300"/>
                  </a:solidFill>
                  <a:latin typeface="Calibri" panose="020F0502020204030204" pitchFamily="34" charset="0"/>
                </a:rPr>
                <a:t>内存</a:t>
              </a:r>
              <a:r>
                <a:rPr lang="en-US" altLang="zh-CN" sz="1600" dirty="0">
                  <a:solidFill>
                    <a:srgbClr val="003300"/>
                  </a:solidFill>
                  <a:latin typeface="Calibri" panose="020F0502020204030204" pitchFamily="34" charset="0"/>
                </a:rPr>
                <a:t>/</a:t>
              </a:r>
              <a:r>
                <a:rPr lang="zh-CN" altLang="en-US" sz="1600" dirty="0">
                  <a:solidFill>
                    <a:srgbClr val="003300"/>
                  </a:solidFill>
                  <a:latin typeface="Calibri" panose="020F0502020204030204" pitchFamily="34" charset="0"/>
                </a:rPr>
                <a:t>主存</a:t>
              </a:r>
              <a:endParaRPr lang="en-GB" altLang="zh-CN" sz="1600" dirty="0">
                <a:solidFill>
                  <a:srgbClr val="0033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00C9D46D-AC09-BA4D-A743-537AA33C4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2771775"/>
              <a:ext cx="1066800" cy="533400"/>
            </a:xfrm>
            <a:prstGeom prst="rect">
              <a:avLst/>
            </a:prstGeom>
            <a:solidFill>
              <a:srgbClr val="F1C7C7"/>
            </a:solidFill>
            <a:ln w="126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600" dirty="0">
                  <a:latin typeface="Calibri" panose="020F0502020204030204" pitchFamily="34" charset="0"/>
                </a:rPr>
                <a:t>CPU</a:t>
              </a:r>
              <a:r>
                <a:rPr lang="zh-CN" altLang="en-GB" sz="1600" dirty="0">
                  <a:latin typeface="Calibri" panose="020F0502020204030204" pitchFamily="34" charset="0"/>
                </a:rPr>
                <a:t>核心</a:t>
              </a:r>
              <a:endParaRPr lang="en-GB" altLang="zh-CN" sz="1600" dirty="0">
                <a:latin typeface="Calibri" panose="020F0502020204030204" pitchFamily="34" charset="0"/>
              </a:endParaRPr>
            </a:p>
          </p:txBody>
        </p:sp>
        <p:sp>
          <p:nvSpPr>
            <p:cNvPr id="11" name="Text Box 15">
              <a:extLst>
                <a:ext uri="{FF2B5EF4-FFF2-40B4-BE49-F238E27FC236}">
                  <a16:creationId xmlns:a16="http://schemas.microsoft.com/office/drawing/2014/main" id="{64DB0685-04D4-664D-A08B-98FE866D0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427288"/>
              <a:ext cx="342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>
                  <a:solidFill>
                    <a:srgbClr val="003300"/>
                  </a:solidFill>
                  <a:latin typeface="Calibri" panose="020F0502020204030204" pitchFamily="34" charset="0"/>
                </a:rPr>
                <a:t>2:</a:t>
              </a:r>
            </a:p>
          </p:txBody>
        </p: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8333DA25-9CBA-B542-8531-F7665B817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813" y="2655888"/>
              <a:ext cx="342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>
                  <a:solidFill>
                    <a:srgbClr val="003300"/>
                  </a:solidFill>
                  <a:latin typeface="Calibri" panose="020F0502020204030204" pitchFamily="34" charset="0"/>
                </a:rPr>
                <a:t>3: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3951BDD0-083C-B340-BCE0-6C83DEEE6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1974850"/>
              <a:ext cx="9144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8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AF01ADC9-BCE0-DF45-88CC-F0008157A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203450"/>
              <a:ext cx="9144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8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1FD97063-2EB4-6344-AE80-D442C2983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2050"/>
              <a:ext cx="9144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8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5E296C7-4D11-9D4C-B38E-80848C86E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660650"/>
              <a:ext cx="9144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8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CF5CDA0B-9F16-0A40-ABC4-52655C256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889250"/>
              <a:ext cx="914400" cy="228600"/>
            </a:xfrm>
            <a:prstGeom prst="rect">
              <a:avLst/>
            </a:prstGeom>
            <a:solidFill>
              <a:srgbClr val="C0C0C0"/>
            </a:solidFill>
            <a:ln w="1908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/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8D5CC2A4-527C-9F48-AA0C-D2A031934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117850"/>
              <a:ext cx="914400" cy="228600"/>
            </a:xfrm>
            <a:prstGeom prst="rect">
              <a:avLst/>
            </a:prstGeom>
            <a:solidFill>
              <a:srgbClr val="C0C0C0"/>
            </a:solidFill>
            <a:ln w="1908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/>
            </a:p>
          </p:txBody>
        </p:sp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EC737A3E-C76F-234E-91FA-6309E5C5E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813" y="2884488"/>
              <a:ext cx="342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>
                  <a:solidFill>
                    <a:srgbClr val="003300"/>
                  </a:solidFill>
                  <a:latin typeface="Calibri" panose="020F0502020204030204" pitchFamily="34" charset="0"/>
                </a:rPr>
                <a:t>4:</a:t>
              </a:r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A9AEDC95-2E8C-B44B-9511-A56848A8B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813" y="3113088"/>
              <a:ext cx="342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>
                  <a:solidFill>
                    <a:srgbClr val="003300"/>
                  </a:solidFill>
                  <a:latin typeface="Calibri" panose="020F0502020204030204" pitchFamily="34" charset="0"/>
                </a:rPr>
                <a:t>5:</a:t>
              </a: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883F3197-0A6B-294D-9722-604918A96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346450"/>
              <a:ext cx="914400" cy="228600"/>
            </a:xfrm>
            <a:prstGeom prst="rect">
              <a:avLst/>
            </a:prstGeom>
            <a:solidFill>
              <a:srgbClr val="C0C0C0"/>
            </a:solidFill>
            <a:ln w="1908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/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AB1D9913-9143-CD45-82B0-ECB44418E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575050"/>
              <a:ext cx="914400" cy="228600"/>
            </a:xfrm>
            <a:prstGeom prst="rect">
              <a:avLst/>
            </a:prstGeom>
            <a:solidFill>
              <a:srgbClr val="C0C0C0"/>
            </a:solidFill>
            <a:ln w="1908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/>
            </a:p>
          </p:txBody>
        </p:sp>
        <p:sp>
          <p:nvSpPr>
            <p:cNvPr id="23" name="Text Box 27">
              <a:extLst>
                <a:ext uri="{FF2B5EF4-FFF2-40B4-BE49-F238E27FC236}">
                  <a16:creationId xmlns:a16="http://schemas.microsoft.com/office/drawing/2014/main" id="{114AC22D-18BE-BC40-9D61-2DF024E25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813" y="3341688"/>
              <a:ext cx="342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>
                  <a:solidFill>
                    <a:srgbClr val="003300"/>
                  </a:solidFill>
                  <a:latin typeface="Calibri" panose="020F0502020204030204" pitchFamily="34" charset="0"/>
                </a:rPr>
                <a:t>6:</a:t>
              </a:r>
            </a:p>
          </p:txBody>
        </p: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F8304488-5DE7-8C41-8E52-293418A9C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3570288"/>
              <a:ext cx="342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>
                  <a:solidFill>
                    <a:srgbClr val="003300"/>
                  </a:solidFill>
                  <a:latin typeface="Calibri" panose="020F0502020204030204" pitchFamily="34" charset="0"/>
                </a:rPr>
                <a:t>7:</a:t>
              </a: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76E1EFAD-5BC5-784C-AB98-19658052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314825"/>
              <a:ext cx="9144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8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0BC5EDD7-7799-F24C-8E91-C5107AD76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224" y="2537101"/>
              <a:ext cx="1203769" cy="380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600" dirty="0">
                  <a:latin typeface="Calibri" panose="020F0502020204030204" pitchFamily="34" charset="0"/>
                </a:rPr>
                <a:t>物理</a:t>
              </a:r>
              <a:r>
                <a:rPr lang="zh-CN" altLang="en-US" sz="1600" dirty="0">
                  <a:latin typeface="Calibri" panose="020F0502020204030204" pitchFamily="34" charset="0"/>
                </a:rPr>
                <a:t>地址</a:t>
              </a:r>
              <a:r>
                <a:rPr lang="en-US" altLang="zh-CN" sz="1600" dirty="0">
                  <a:latin typeface="Calibri" panose="020F0502020204030204" pitchFamily="34" charset="0"/>
                </a:rPr>
                <a:t>4</a:t>
              </a:r>
              <a:endParaRPr lang="en-GB" altLang="zh-CN" sz="1600" dirty="0">
                <a:latin typeface="Calibri" panose="020F0502020204030204" pitchFamily="34" charset="0"/>
              </a:endParaRPr>
            </a:p>
          </p:txBody>
        </p:sp>
        <p:sp>
          <p:nvSpPr>
            <p:cNvPr id="27" name="AutoShape 31">
              <a:extLst>
                <a:ext uri="{FF2B5EF4-FFF2-40B4-BE49-F238E27FC236}">
                  <a16:creationId xmlns:a16="http://schemas.microsoft.com/office/drawing/2014/main" id="{BEA440D8-C84E-7C4E-88F1-EB6A9E67A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0" y="2889250"/>
              <a:ext cx="76200" cy="914400"/>
            </a:xfrm>
            <a:prstGeom prst="rightBrace">
              <a:avLst>
                <a:gd name="adj1" fmla="val 100000"/>
                <a:gd name="adj2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/>
            </a:p>
          </p:txBody>
        </p:sp>
        <p:sp>
          <p:nvSpPr>
            <p:cNvPr id="28" name="Text Box 32">
              <a:extLst>
                <a:ext uri="{FF2B5EF4-FFF2-40B4-BE49-F238E27FC236}">
                  <a16:creationId xmlns:a16="http://schemas.microsoft.com/office/drawing/2014/main" id="{F02BF77E-F98E-7946-A15D-86A785249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9565" y="5143531"/>
              <a:ext cx="644068" cy="380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600" dirty="0">
                  <a:latin typeface="Calibri" panose="020F0502020204030204" pitchFamily="34" charset="0"/>
                </a:rPr>
                <a:t>数据</a:t>
              </a:r>
              <a:endParaRPr lang="en-GB" altLang="zh-CN" sz="1600" dirty="0">
                <a:latin typeface="Calibri" panose="020F0502020204030204" pitchFamily="34" charset="0"/>
              </a:endParaRPr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20C57F51-B5A7-8648-B6D6-35C09C3F6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803650"/>
              <a:ext cx="9144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8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30" name="Text Box 34">
              <a:extLst>
                <a:ext uri="{FF2B5EF4-FFF2-40B4-BE49-F238E27FC236}">
                  <a16:creationId xmlns:a16="http://schemas.microsoft.com/office/drawing/2014/main" id="{AE22CCDF-F76B-924D-B8D3-89CDA5610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1813" y="3805238"/>
              <a:ext cx="342900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lnSpc>
                  <a:spcPct val="88000"/>
                </a:lnSpc>
                <a:spcBef>
                  <a:spcPts val="600"/>
                </a:spcBef>
                <a:buFontTx/>
                <a:buNone/>
              </a:pPr>
              <a:r>
                <a:rPr lang="en-GB" altLang="zh-CN" sz="1600">
                  <a:solidFill>
                    <a:srgbClr val="003300"/>
                  </a:solidFill>
                  <a:latin typeface="Calibri" panose="020F0502020204030204" pitchFamily="34" charset="0"/>
                </a:rPr>
                <a:t>8:</a:t>
              </a:r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02FB3DD1-38DA-BE4C-B3F5-9F81BFFB5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4038600"/>
              <a:ext cx="9144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lIns="90360" tIns="44280" rIns="90360" bIns="44280" anchor="ctr"/>
            <a:lstStyle>
              <a:lvl1pPr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rtl="1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800">
                  <a:latin typeface="Calibri" panose="020F0502020204030204" pitchFamily="34" charset="0"/>
                </a:rPr>
                <a:t>...</a:t>
              </a:r>
            </a:p>
          </p:txBody>
        </p:sp>
        <p:cxnSp>
          <p:nvCxnSpPr>
            <p:cNvPr id="32" name="Straight Arrow Connector 33">
              <a:extLst>
                <a:ext uri="{FF2B5EF4-FFF2-40B4-BE49-F238E27FC236}">
                  <a16:creationId xmlns:a16="http://schemas.microsoft.com/office/drawing/2014/main" id="{EB38F6CF-FCCF-2147-A7EC-37653EFD3085}"/>
                </a:ext>
              </a:extLst>
            </p:cNvPr>
            <p:cNvCxnSpPr>
              <a:cxnSpLocks noChangeShapeType="1"/>
              <a:stCxn id="10" idx="3"/>
              <a:endCxn id="19" idx="1"/>
            </p:cNvCxnSpPr>
            <p:nvPr/>
          </p:nvCxnSpPr>
          <p:spPr bwMode="auto">
            <a:xfrm flipV="1">
              <a:off x="2667000" y="3036888"/>
              <a:ext cx="1674813" cy="1587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Straight Connector 34">
              <a:extLst>
                <a:ext uri="{FF2B5EF4-FFF2-40B4-BE49-F238E27FC236}">
                  <a16:creationId xmlns:a16="http://schemas.microsoft.com/office/drawing/2014/main" id="{00322A25-FE54-ED4D-AC28-167C2D7B4B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H="1">
              <a:off x="5791200" y="3346450"/>
              <a:ext cx="533400" cy="1588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Connector 35">
              <a:extLst>
                <a:ext uri="{FF2B5EF4-FFF2-40B4-BE49-F238E27FC236}">
                  <a16:creationId xmlns:a16="http://schemas.microsoft.com/office/drawing/2014/main" id="{AAD65F5C-7A7C-5849-9D29-50626244E6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403850" y="4262438"/>
              <a:ext cx="1839913" cy="1587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hape 60">
              <a:extLst>
                <a:ext uri="{FF2B5EF4-FFF2-40B4-BE49-F238E27FC236}">
                  <a16:creationId xmlns:a16="http://schemas.microsoft.com/office/drawing/2014/main" id="{71D1C89E-409C-274B-88D5-870E7665E5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2133600" y="3305175"/>
              <a:ext cx="4189413" cy="1878013"/>
            </a:xfrm>
            <a:prstGeom prst="bentConnector3">
              <a:avLst>
                <a:gd name="adj1" fmla="val 99991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85B5A66F-C319-E047-A34D-0587DF4093A7}"/>
              </a:ext>
            </a:extLst>
          </p:cNvPr>
          <p:cNvSpPr/>
          <p:nvPr/>
        </p:nvSpPr>
        <p:spPr>
          <a:xfrm>
            <a:off x="2053854" y="2857859"/>
            <a:ext cx="1612683" cy="9852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783FA4C-BE27-2CEE-853B-41C76CCFCC42}"/>
              </a:ext>
            </a:extLst>
          </p:cNvPr>
          <p:cNvSpPr txBox="1"/>
          <p:nvPr/>
        </p:nvSpPr>
        <p:spPr>
          <a:xfrm>
            <a:off x="6454324" y="2573760"/>
            <a:ext cx="208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+mn-ea"/>
              </a:rPr>
              <a:t>Q:</a:t>
            </a:r>
            <a:r>
              <a:rPr kumimoji="1" lang="zh-CN" altLang="en-US" sz="1200" b="1" dirty="0">
                <a:latin typeface="+mn-ea"/>
              </a:rPr>
              <a:t> 这里的方框代表多大内存</a:t>
            </a: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877FF89C-A2F5-E761-85C7-5E1EA6BFE6AC}"/>
              </a:ext>
            </a:extLst>
          </p:cNvPr>
          <p:cNvCxnSpPr>
            <a:stCxn id="13" idx="3"/>
            <a:endCxn id="36" idx="1"/>
          </p:cNvCxnSpPr>
          <p:nvPr/>
        </p:nvCxnSpPr>
        <p:spPr>
          <a:xfrm flipV="1">
            <a:off x="6124545" y="2712260"/>
            <a:ext cx="329779" cy="153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A7F4D7A7-BB7E-C6A2-1FC3-F335DA6C6C9A}"/>
              </a:ext>
            </a:extLst>
          </p:cNvPr>
          <p:cNvCxnSpPr>
            <a:stCxn id="14" idx="3"/>
            <a:endCxn id="36" idx="1"/>
          </p:cNvCxnSpPr>
          <p:nvPr/>
        </p:nvCxnSpPr>
        <p:spPr>
          <a:xfrm flipV="1">
            <a:off x="6124545" y="2712260"/>
            <a:ext cx="329779" cy="2171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9A1F7F61-EE1B-21F9-160A-00A003076B04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6124545" y="2712260"/>
            <a:ext cx="329779" cy="445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8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5E2CC-2E17-E74E-AA31-7E2D9CEC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虚拟地址（</a:t>
            </a:r>
            <a:r>
              <a:rPr kumimoji="1" lang="en-US" altLang="zh-CN" dirty="0"/>
              <a:t>virtual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va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F1FC1-28C7-724D-B1DE-599C5FDB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Memory Management Unit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MMU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按照</a:t>
            </a:r>
            <a:r>
              <a:rPr kumimoji="1" lang="zh-CN" altLang="en-US" b="1" dirty="0">
                <a:solidFill>
                  <a:srgbClr val="C00000"/>
                </a:solidFill>
              </a:rPr>
              <a:t>规则</a:t>
            </a:r>
            <a:r>
              <a:rPr kumimoji="1" lang="zh-CN" altLang="en-US" dirty="0"/>
              <a:t>将虚拟地址</a:t>
            </a:r>
            <a:r>
              <a:rPr kumimoji="1" lang="zh-CN" altLang="en-US" b="1" dirty="0">
                <a:solidFill>
                  <a:srgbClr val="C00000"/>
                </a:solidFill>
              </a:rPr>
              <a:t>翻译</a:t>
            </a:r>
            <a:r>
              <a:rPr kumimoji="1" lang="zh-CN" altLang="en-US" dirty="0"/>
              <a:t>成物理地址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C34EE-167D-4349-8307-0E92C16E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F6ABC65-52E8-8D49-8215-1F0C7B451649}"/>
              </a:ext>
            </a:extLst>
          </p:cNvPr>
          <p:cNvGrpSpPr/>
          <p:nvPr/>
        </p:nvGrpSpPr>
        <p:grpSpPr>
          <a:xfrm>
            <a:off x="1187623" y="2137420"/>
            <a:ext cx="6863655" cy="3470628"/>
            <a:chOff x="1187623" y="1921396"/>
            <a:chExt cx="6863655" cy="347062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F2A630F-5FBF-FB40-970B-B866AEF197C2}"/>
                </a:ext>
              </a:extLst>
            </p:cNvPr>
            <p:cNvGrpSpPr/>
            <p:nvPr/>
          </p:nvGrpSpPr>
          <p:grpSpPr>
            <a:xfrm>
              <a:off x="1187623" y="1921396"/>
              <a:ext cx="6863655" cy="3470628"/>
              <a:chOff x="812279" y="1596206"/>
              <a:chExt cx="7239000" cy="3797022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F89469DA-354F-2944-9EDE-66510788779C}"/>
                  </a:ext>
                </a:extLst>
              </p:cNvPr>
              <p:cNvSpPr/>
              <p:nvPr/>
            </p:nvSpPr>
            <p:spPr bwMode="auto">
              <a:xfrm>
                <a:off x="899592" y="2353444"/>
                <a:ext cx="3749675" cy="11493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405FB4CE-9642-A74E-947F-72D1E6107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458469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EFB3AA7F-63F6-4340-BB02-6928425E7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1889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0:</a:t>
                </a:r>
              </a:p>
            </p:txBody>
          </p:sp>
          <p:sp>
            <p:nvSpPr>
              <p:cNvPr id="8" name="Text Box 5">
                <a:extLst>
                  <a:ext uri="{FF2B5EF4-FFF2-40B4-BE49-F238E27FC236}">
                    <a16:creationId xmlns:a16="http://schemas.microsoft.com/office/drawing/2014/main" id="{1EBDA009-487D-2E40-825C-936C113F5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118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1:</a:t>
                </a:r>
              </a:p>
            </p:txBody>
          </p:sp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0CA85BD5-1DE8-DF47-A129-7C08F2530B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0367" y="4410844"/>
                <a:ext cx="5842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M-1:</a:t>
                </a:r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67260E54-7E49-D745-A699-5B43CCC4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54" y="1596206"/>
                <a:ext cx="1573738" cy="334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zh-CN" altLang="en-GB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内存</a:t>
                </a:r>
                <a:r>
                  <a:rPr lang="en-US" altLang="zh-CN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/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主存</a:t>
                </a:r>
                <a:endParaRPr lang="en-GB" altLang="zh-CN" sz="1600" dirty="0">
                  <a:solidFill>
                    <a:srgbClr val="0033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1CC74-10B9-8244-BBBE-0124B2ECD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279" y="2691581"/>
                <a:ext cx="1066800" cy="533400"/>
              </a:xfrm>
              <a:prstGeom prst="rect">
                <a:avLst/>
              </a:prstGeom>
              <a:solidFill>
                <a:srgbClr val="D5F1CF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>
                    <a:latin typeface="Calibri" panose="020F0502020204030204" pitchFamily="34" charset="0"/>
                  </a:rPr>
                  <a:t>MMU</a:t>
                </a:r>
              </a:p>
            </p:txBody>
          </p:sp>
          <p:sp>
            <p:nvSpPr>
              <p:cNvPr id="12" name="Text Box 15">
                <a:extLst>
                  <a:ext uri="{FF2B5EF4-FFF2-40B4-BE49-F238E27FC236}">
                    <a16:creationId xmlns:a16="http://schemas.microsoft.com/office/drawing/2014/main" id="{B6B742CB-6AB7-9A45-992A-820AC36647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2347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2:</a:t>
                </a:r>
              </a:p>
            </p:txBody>
          </p:sp>
          <p:sp>
            <p:nvSpPr>
              <p:cNvPr id="13" name="Text Box 16">
                <a:extLst>
                  <a:ext uri="{FF2B5EF4-FFF2-40B4-BE49-F238E27FC236}">
                    <a16:creationId xmlns:a16="http://schemas.microsoft.com/office/drawing/2014/main" id="{54586A3C-6D6C-B84F-8B28-9FAE88F63F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5756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3:</a:t>
                </a:r>
              </a:p>
            </p:txBody>
          </p:sp>
          <p:sp>
            <p:nvSpPr>
              <p:cNvPr id="14" name="Rectangle 17">
                <a:extLst>
                  <a:ext uri="{FF2B5EF4-FFF2-40B4-BE49-F238E27FC236}">
                    <a16:creationId xmlns:a16="http://schemas.microsoft.com/office/drawing/2014/main" id="{07676F3E-75C2-9349-9942-4F62C95D3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18946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5" name="Rectangle 18">
                <a:extLst>
                  <a:ext uri="{FF2B5EF4-FFF2-40B4-BE49-F238E27FC236}">
                    <a16:creationId xmlns:a16="http://schemas.microsoft.com/office/drawing/2014/main" id="{9891FB0E-771D-0D40-9F49-67B68D858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1232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BB38B9AE-0D42-E141-80E9-4C0C1D700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3518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C16AE008-2802-0041-B7CF-93E7DF798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580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BAE6B46C-2337-714A-8F15-BD71FE44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8090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46C824C9-499A-024A-99B8-1BEBBB9E5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0376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849F7E88-2C2E-024E-96C3-1D4CFA7AF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8042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4:</a:t>
                </a:r>
              </a:p>
            </p:txBody>
          </p: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C9254CD1-CEC4-C247-B313-E1E558D5E1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032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5:</a:t>
                </a:r>
              </a:p>
            </p:txBody>
          </p:sp>
          <p:sp>
            <p:nvSpPr>
              <p:cNvPr id="22" name="Rectangle 25">
                <a:extLst>
                  <a:ext uri="{FF2B5EF4-FFF2-40B4-BE49-F238E27FC236}">
                    <a16:creationId xmlns:a16="http://schemas.microsoft.com/office/drawing/2014/main" id="{F3EC4E30-8517-764A-900A-F0E114A7E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2662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3" name="Rectangle 26">
                <a:extLst>
                  <a:ext uri="{FF2B5EF4-FFF2-40B4-BE49-F238E27FC236}">
                    <a16:creationId xmlns:a16="http://schemas.microsoft.com/office/drawing/2014/main" id="{82F7F342-7534-8F46-86CC-58614FEDD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4948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4" name="Text Box 27">
                <a:extLst>
                  <a:ext uri="{FF2B5EF4-FFF2-40B4-BE49-F238E27FC236}">
                    <a16:creationId xmlns:a16="http://schemas.microsoft.com/office/drawing/2014/main" id="{1C70C607-21FE-FE45-B12A-E521AE318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261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6:</a:t>
                </a:r>
              </a:p>
            </p:txBody>
          </p:sp>
          <p:sp>
            <p:nvSpPr>
              <p:cNvPr id="25" name="Text Box 28">
                <a:extLst>
                  <a:ext uri="{FF2B5EF4-FFF2-40B4-BE49-F238E27FC236}">
                    <a16:creationId xmlns:a16="http://schemas.microsoft.com/office/drawing/2014/main" id="{E5D602D2-93CE-5340-A30A-04F160BE13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3490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7:</a:t>
                </a:r>
              </a:p>
            </p:txBody>
          </p:sp>
          <p:sp>
            <p:nvSpPr>
              <p:cNvPr id="26" name="Rectangle 29">
                <a:extLst>
                  <a:ext uri="{FF2B5EF4-FFF2-40B4-BE49-F238E27FC236}">
                    <a16:creationId xmlns:a16="http://schemas.microsoft.com/office/drawing/2014/main" id="{A461B1BF-4788-3147-B230-BC56FA51B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234631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7" name="Text Box 9">
                <a:extLst>
                  <a:ext uri="{FF2B5EF4-FFF2-40B4-BE49-F238E27FC236}">
                    <a16:creationId xmlns:a16="http://schemas.microsoft.com/office/drawing/2014/main" id="{FC66DA6B-CFFF-6741-8B69-7A0431AEFB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2956" y="2541839"/>
                <a:ext cx="1045484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4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AutoShape 31">
                <a:extLst>
                  <a:ext uri="{FF2B5EF4-FFF2-40B4-BE49-F238E27FC236}">
                    <a16:creationId xmlns:a16="http://schemas.microsoft.com/office/drawing/2014/main" id="{FBA6E3B7-AB50-8347-8207-ED6250866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5479" y="2809056"/>
                <a:ext cx="76200" cy="914400"/>
              </a:xfrm>
              <a:prstGeom prst="righ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9" name="Text Box 32">
                <a:extLst>
                  <a:ext uri="{FF2B5EF4-FFF2-40B4-BE49-F238E27FC236}">
                    <a16:creationId xmlns:a16="http://schemas.microsoft.com/office/drawing/2014/main" id="{22CE70C4-D8A2-5B46-9FCE-BD2EF939D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4208" y="5058820"/>
                <a:ext cx="57040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dirty="0">
                    <a:latin typeface="Calibri" panose="020F0502020204030204" pitchFamily="34" charset="0"/>
                  </a:rPr>
                  <a:t>数据</a:t>
                </a:r>
                <a:endParaRPr lang="en-GB" altLang="zh-CN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3">
                <a:extLst>
                  <a:ext uri="{FF2B5EF4-FFF2-40B4-BE49-F238E27FC236}">
                    <a16:creationId xmlns:a16="http://schemas.microsoft.com/office/drawing/2014/main" id="{C9F879C3-EA58-9946-8C31-F39688D38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723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" name="Text Box 34">
                <a:extLst>
                  <a:ext uri="{FF2B5EF4-FFF2-40B4-BE49-F238E27FC236}">
                    <a16:creationId xmlns:a16="http://schemas.microsoft.com/office/drawing/2014/main" id="{2270907F-9F2E-8944-8225-84E64A3158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72504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8:</a:t>
                </a:r>
              </a:p>
            </p:txBody>
          </p:sp>
          <p:sp>
            <p:nvSpPr>
              <p:cNvPr id="32" name="Rectangle 35">
                <a:extLst>
                  <a:ext uri="{FF2B5EF4-FFF2-40B4-BE49-F238E27FC236}">
                    <a16:creationId xmlns:a16="http://schemas.microsoft.com/office/drawing/2014/main" id="{864DA4E8-27CC-264A-BFC3-B3B66B7E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079" y="3958406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lIns="90360" tIns="44280" rIns="90360" bIns="4428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rtl="1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800">
                    <a:latin typeface="Calibri" panose="020F0502020204030204" pitchFamily="34" charset="0"/>
                  </a:rPr>
                  <a:t>...</a:t>
                </a:r>
              </a:p>
            </p:txBody>
          </p:sp>
          <p:cxnSp>
            <p:nvCxnSpPr>
              <p:cNvPr id="33" name="Straight Arrow Connector 34">
                <a:extLst>
                  <a:ext uri="{FF2B5EF4-FFF2-40B4-BE49-F238E27FC236}">
                    <a16:creationId xmlns:a16="http://schemas.microsoft.com/office/drawing/2014/main" id="{DAE09C48-7C43-8345-9EA5-850775F0C6C0}"/>
                  </a:ext>
                </a:extLst>
              </p:cNvPr>
              <p:cNvCxnSpPr>
                <a:cxnSpLocks noChangeShapeType="1"/>
                <a:stCxn id="11" idx="3"/>
                <a:endCxn id="20" idx="1"/>
              </p:cNvCxnSpPr>
              <p:nvPr/>
            </p:nvCxnSpPr>
            <p:spPr bwMode="auto">
              <a:xfrm flipV="1">
                <a:off x="4546079" y="2956694"/>
                <a:ext cx="1522413" cy="1587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Straight Connector 35">
                <a:extLst>
                  <a:ext uri="{FF2B5EF4-FFF2-40B4-BE49-F238E27FC236}">
                    <a16:creationId xmlns:a16="http://schemas.microsoft.com/office/drawing/2014/main" id="{BBDB99C9-E3CB-F44A-8A40-D2F60E844D8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7517879" y="3266256"/>
                <a:ext cx="533400" cy="158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Straight Connector 36">
                <a:extLst>
                  <a:ext uri="{FF2B5EF4-FFF2-40B4-BE49-F238E27FC236}">
                    <a16:creationId xmlns:a16="http://schemas.microsoft.com/office/drawing/2014/main" id="{F4704E0B-91BE-5F4D-9375-201D606B7E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30529" y="4182244"/>
                <a:ext cx="1839913" cy="1587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Shape 60">
                <a:extLst>
                  <a:ext uri="{FF2B5EF4-FFF2-40B4-BE49-F238E27FC236}">
                    <a16:creationId xmlns:a16="http://schemas.microsoft.com/office/drawing/2014/main" id="{CE10EEE4-DFE1-1044-98D6-927E722DE280}"/>
                  </a:ext>
                </a:extLst>
              </p:cNvPr>
              <p:cNvCxnSpPr>
                <a:cxnSpLocks noChangeShapeType="1"/>
                <a:endCxn id="37" idx="2"/>
              </p:cNvCxnSpPr>
              <p:nvPr/>
            </p:nvCxnSpPr>
            <p:spPr bwMode="auto">
              <a:xfrm rot="10800000">
                <a:off x="1574279" y="3226569"/>
                <a:ext cx="6475413" cy="1876425"/>
              </a:xfrm>
              <a:prstGeom prst="bentConnector2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C99EAC53-13D6-104C-B7A7-265043DED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879" y="2693169"/>
                <a:ext cx="1066800" cy="533400"/>
              </a:xfrm>
              <a:prstGeom prst="rect">
                <a:avLst/>
              </a:prstGeom>
              <a:solidFill>
                <a:srgbClr val="F1C7C7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 dirty="0">
                    <a:latin typeface="Calibri" panose="020F0502020204030204" pitchFamily="34" charset="0"/>
                  </a:rPr>
                  <a:t>CPU</a:t>
                </a:r>
                <a:r>
                  <a:rPr lang="zh-CN" altLang="en-GB" sz="1600" dirty="0">
                    <a:latin typeface="Calibri" panose="020F0502020204030204" pitchFamily="34" charset="0"/>
                  </a:rPr>
                  <a:t>核心</a:t>
                </a:r>
                <a:endParaRPr lang="en-GB" altLang="zh-CN" sz="1600" dirty="0">
                  <a:latin typeface="Calibri" panose="020F0502020204030204" pitchFamily="34" charset="0"/>
                </a:endParaRPr>
              </a:p>
            </p:txBody>
          </p:sp>
          <p:cxnSp>
            <p:nvCxnSpPr>
              <p:cNvPr id="38" name="Straight Arrow Connector 39">
                <a:extLst>
                  <a:ext uri="{FF2B5EF4-FFF2-40B4-BE49-F238E27FC236}">
                    <a16:creationId xmlns:a16="http://schemas.microsoft.com/office/drawing/2014/main" id="{6417CB99-80EC-9846-8054-7E217975564B}"/>
                  </a:ext>
                </a:extLst>
              </p:cNvPr>
              <p:cNvCxnSpPr>
                <a:cxnSpLocks noChangeShapeType="1"/>
                <a:stCxn id="37" idx="3"/>
              </p:cNvCxnSpPr>
              <p:nvPr/>
            </p:nvCxnSpPr>
            <p:spPr bwMode="auto">
              <a:xfrm flipV="1">
                <a:off x="2107679" y="2955106"/>
                <a:ext cx="1370013" cy="4763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" name="Text Box 9">
                <a:extLst>
                  <a:ext uri="{FF2B5EF4-FFF2-40B4-BE49-F238E27FC236}">
                    <a16:creationId xmlns:a16="http://schemas.microsoft.com/office/drawing/2014/main" id="{2B96388C-FE36-AF47-BDB4-DD3BC68E4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7400" y="2541839"/>
                <a:ext cx="1045484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虚拟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1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TextBox 41">
                <a:extLst>
                  <a:ext uri="{FF2B5EF4-FFF2-40B4-BE49-F238E27FC236}">
                    <a16:creationId xmlns:a16="http://schemas.microsoft.com/office/drawing/2014/main" id="{2F82A291-AC76-9B42-A833-3E0DA27DF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279" y="2048644"/>
                <a:ext cx="1058863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i="1" dirty="0">
                    <a:latin typeface="Calibri" panose="020F0502020204030204" pitchFamily="34" charset="0"/>
                  </a:rPr>
                  <a:t>CPU Chip</a:t>
                </a:r>
              </a:p>
            </p:txBody>
          </p: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id="{3F572BBF-2073-BE4E-9134-C8F2B8044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3816" y="2955106"/>
                <a:ext cx="194833" cy="370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16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93E056C-0745-4A49-B138-33FDC9E80CBD}"/>
                </a:ext>
              </a:extLst>
            </p:cNvPr>
            <p:cNvSpPr/>
            <p:nvPr/>
          </p:nvSpPr>
          <p:spPr>
            <a:xfrm>
              <a:off x="1307285" y="2641835"/>
              <a:ext cx="3516118" cy="98525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64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6BB7E-1381-B748-92C0-E1939D93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页表：分页机制的核心数据结构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4F504-F7ED-7343-9D6B-50C6974A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页表包含多个页表项，存储物理页的页号（虚拟页号为索引）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6AEF5-F50F-2148-B76D-77FB668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16DC7D-C2A4-1049-A29B-C156EC211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/>
          <a:stretch/>
        </p:blipFill>
        <p:spPr>
          <a:xfrm>
            <a:off x="1331640" y="2116128"/>
            <a:ext cx="6138428" cy="34851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144F96-22B7-C549-A5CA-C5692CF983ED}"/>
              </a:ext>
            </a:extLst>
          </p:cNvPr>
          <p:cNvSpPr/>
          <p:nvPr/>
        </p:nvSpPr>
        <p:spPr>
          <a:xfrm>
            <a:off x="1297008" y="2566040"/>
            <a:ext cx="720080" cy="223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FB20E3-2DA0-4349-8A82-1755DF5D166A}"/>
              </a:ext>
            </a:extLst>
          </p:cNvPr>
          <p:cNvSpPr/>
          <p:nvPr/>
        </p:nvSpPr>
        <p:spPr>
          <a:xfrm>
            <a:off x="6795708" y="2569468"/>
            <a:ext cx="720080" cy="223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3059F5-F432-EB45-9E8E-BC0A49F1EC13}"/>
              </a:ext>
            </a:extLst>
          </p:cNvPr>
          <p:cNvSpPr txBox="1"/>
          <p:nvPr/>
        </p:nvSpPr>
        <p:spPr>
          <a:xfrm>
            <a:off x="921019" y="2994662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CCB6E-48B4-3349-A196-BA56DC036F5E}"/>
              </a:ext>
            </a:extLst>
          </p:cNvPr>
          <p:cNvSpPr txBox="1"/>
          <p:nvPr/>
        </p:nvSpPr>
        <p:spPr>
          <a:xfrm>
            <a:off x="921019" y="332649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1695C4-EF8D-2D49-B493-840394EBD8CE}"/>
              </a:ext>
            </a:extLst>
          </p:cNvPr>
          <p:cNvSpPr txBox="1"/>
          <p:nvPr/>
        </p:nvSpPr>
        <p:spPr>
          <a:xfrm>
            <a:off x="921019" y="3658332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4C5CA5-91D1-6D4F-B8A8-4BD8BF96D219}"/>
              </a:ext>
            </a:extLst>
          </p:cNvPr>
          <p:cNvSpPr txBox="1"/>
          <p:nvPr/>
        </p:nvSpPr>
        <p:spPr>
          <a:xfrm>
            <a:off x="6551637" y="301872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3D1B31-6DF1-FC46-8CD5-D18FA78B2537}"/>
              </a:ext>
            </a:extLst>
          </p:cNvPr>
          <p:cNvSpPr txBox="1"/>
          <p:nvPr/>
        </p:nvSpPr>
        <p:spPr>
          <a:xfrm>
            <a:off x="6551637" y="3350555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104D27-06DA-A740-B13E-77E97198A958}"/>
              </a:ext>
            </a:extLst>
          </p:cNvPr>
          <p:cNvSpPr txBox="1"/>
          <p:nvPr/>
        </p:nvSpPr>
        <p:spPr>
          <a:xfrm>
            <a:off x="6551637" y="368239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52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灯片编号占位符 5">
            <a:extLst>
              <a:ext uri="{FF2B5EF4-FFF2-40B4-BE49-F238E27FC236}">
                <a16:creationId xmlns:a16="http://schemas.microsoft.com/office/drawing/2014/main" id="{8240A97A-D51C-FC4D-B591-7F757482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25F23258-BD48-3540-8273-75CD61438224}" type="slidenum">
              <a:rPr lang="zh-CN" altLang="en-US" sz="1167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47</a:t>
            </a:fld>
            <a:endParaRPr lang="en-US" altLang="zh-CN" sz="1167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9331" name="Group 66">
            <a:extLst>
              <a:ext uri="{FF2B5EF4-FFF2-40B4-BE49-F238E27FC236}">
                <a16:creationId xmlns:a16="http://schemas.microsoft.com/office/drawing/2014/main" id="{949DDE95-8549-A240-AC62-426272F179F2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1438759"/>
            <a:ext cx="7041886" cy="3858151"/>
            <a:chOff x="144" y="812"/>
            <a:chExt cx="5323" cy="3315"/>
          </a:xfrm>
        </p:grpSpPr>
        <p:sp>
          <p:nvSpPr>
            <p:cNvPr id="99334" name="Rectangle 23">
              <a:extLst>
                <a:ext uri="{FF2B5EF4-FFF2-40B4-BE49-F238E27FC236}">
                  <a16:creationId xmlns:a16="http://schemas.microsoft.com/office/drawing/2014/main" id="{0F1C4585-9F04-DB4D-8AA6-1E14F4B1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1252"/>
              <a:ext cx="2008" cy="232"/>
            </a:xfrm>
            <a:prstGeom prst="rect">
              <a:avLst/>
            </a:prstGeom>
            <a:solidFill>
              <a:srgbClr val="FF99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虚拟页号</a:t>
              </a:r>
              <a:r>
                <a:rPr lang="en-US" altLang="zh-CN" sz="1500" dirty="0">
                  <a:solidFill>
                    <a:srgbClr val="000000"/>
                  </a:solidFill>
                  <a:latin typeface="+mn-ea"/>
                </a:rPr>
                <a:t>(VPN)</a:t>
              </a:r>
            </a:p>
          </p:txBody>
        </p:sp>
        <p:sp>
          <p:nvSpPr>
            <p:cNvPr id="99335" name="Rectangle 24">
              <a:extLst>
                <a:ext uri="{FF2B5EF4-FFF2-40B4-BE49-F238E27FC236}">
                  <a16:creationId xmlns:a16="http://schemas.microsoft.com/office/drawing/2014/main" id="{090C4B38-AB78-994D-A512-1B7D9ACFF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" y="1252"/>
              <a:ext cx="1384" cy="232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虚拟页内偏移 </a:t>
              </a:r>
              <a:r>
                <a:rPr lang="en-US" altLang="zh-CN" sz="1500" dirty="0">
                  <a:solidFill>
                    <a:srgbClr val="000000"/>
                  </a:solidFill>
                  <a:latin typeface="+mn-ea"/>
                </a:rPr>
                <a:t>VPO</a:t>
              </a:r>
            </a:p>
          </p:txBody>
        </p:sp>
        <p:sp>
          <p:nvSpPr>
            <p:cNvPr id="99336" name="Rectangle 25">
              <a:extLst>
                <a:ext uri="{FF2B5EF4-FFF2-40B4-BE49-F238E27FC236}">
                  <a16:creationId xmlns:a16="http://schemas.microsoft.com/office/drawing/2014/main" id="{4216D701-0C3F-0E46-9A45-C4489ECCA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812"/>
              <a:ext cx="697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00" b="1" dirty="0">
                  <a:solidFill>
                    <a:srgbClr val="000000"/>
                  </a:solidFill>
                  <a:latin typeface="+mn-ea"/>
                </a:rPr>
                <a:t>虚拟地址</a:t>
              </a:r>
              <a:endParaRPr lang="en-US" altLang="zh-CN" sz="15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9337" name="Rectangle 26">
              <a:extLst>
                <a:ext uri="{FF2B5EF4-FFF2-40B4-BE49-F238E27FC236}">
                  <a16:creationId xmlns:a16="http://schemas.microsoft.com/office/drawing/2014/main" id="{16CD42C4-8318-0045-A03B-5FDD9A696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3460"/>
              <a:ext cx="1960" cy="232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物理页号</a:t>
              </a:r>
              <a:r>
                <a:rPr lang="en-US" altLang="zh-CN" sz="1500" dirty="0">
                  <a:solidFill>
                    <a:srgbClr val="000000"/>
                  </a:solidFill>
                  <a:latin typeface="+mn-ea"/>
                </a:rPr>
                <a:t>(PPN)</a:t>
              </a:r>
            </a:p>
          </p:txBody>
        </p:sp>
        <p:sp>
          <p:nvSpPr>
            <p:cNvPr id="99338" name="Rectangle 27">
              <a:extLst>
                <a:ext uri="{FF2B5EF4-FFF2-40B4-BE49-F238E27FC236}">
                  <a16:creationId xmlns:a16="http://schemas.microsoft.com/office/drawing/2014/main" id="{9516CBB2-5018-5443-903E-DDCD2AD25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460"/>
              <a:ext cx="1384" cy="232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物理页内偏移 </a:t>
              </a:r>
              <a:r>
                <a:rPr lang="en-US" altLang="zh-CN" sz="1500" dirty="0">
                  <a:solidFill>
                    <a:srgbClr val="000000"/>
                  </a:solidFill>
                  <a:latin typeface="+mn-ea"/>
                </a:rPr>
                <a:t>PPO</a:t>
              </a:r>
            </a:p>
          </p:txBody>
        </p:sp>
        <p:sp>
          <p:nvSpPr>
            <p:cNvPr id="99339" name="Rectangle 28">
              <a:extLst>
                <a:ext uri="{FF2B5EF4-FFF2-40B4-BE49-F238E27FC236}">
                  <a16:creationId xmlns:a16="http://schemas.microsoft.com/office/drawing/2014/main" id="{AE3131A0-11A3-C143-BBEA-0C57F43EA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3864"/>
              <a:ext cx="697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00" b="1" dirty="0">
                  <a:solidFill>
                    <a:srgbClr val="000000"/>
                  </a:solidFill>
                  <a:latin typeface="+mn-ea"/>
                </a:rPr>
                <a:t>物理地址</a:t>
              </a:r>
              <a:endParaRPr lang="en-US" altLang="zh-CN" sz="15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9340" name="Line 29">
              <a:extLst>
                <a:ext uri="{FF2B5EF4-FFF2-40B4-BE49-F238E27FC236}">
                  <a16:creationId xmlns:a16="http://schemas.microsoft.com/office/drawing/2014/main" id="{AEFB9240-14D3-4E47-B7C3-8BE949D57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492"/>
              <a:ext cx="0" cy="19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341" name="Rectangle 30">
              <a:extLst>
                <a:ext uri="{FF2B5EF4-FFF2-40B4-BE49-F238E27FC236}">
                  <a16:creationId xmlns:a16="http://schemas.microsoft.com/office/drawing/2014/main" id="{8A8DA95A-747F-404C-BFE2-56409D668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" y="3251"/>
              <a:ext cx="19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9342" name="Rectangle 31">
              <a:extLst>
                <a:ext uri="{FF2B5EF4-FFF2-40B4-BE49-F238E27FC236}">
                  <a16:creationId xmlns:a16="http://schemas.microsoft.com/office/drawing/2014/main" id="{6910EF58-8887-2544-930D-C64D8D628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3251"/>
              <a:ext cx="35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p–1</a:t>
              </a:r>
            </a:p>
          </p:txBody>
        </p:sp>
        <p:sp>
          <p:nvSpPr>
            <p:cNvPr id="99343" name="Rectangle 32">
              <a:extLst>
                <a:ext uri="{FF2B5EF4-FFF2-40B4-BE49-F238E27FC236}">
                  <a16:creationId xmlns:a16="http://schemas.microsoft.com/office/drawing/2014/main" id="{5051EDD5-E81B-C841-9BFF-186BFD57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3251"/>
              <a:ext cx="19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99344" name="Rectangle 33">
              <a:extLst>
                <a:ext uri="{FF2B5EF4-FFF2-40B4-BE49-F238E27FC236}">
                  <a16:creationId xmlns:a16="http://schemas.microsoft.com/office/drawing/2014/main" id="{DF8B1836-BA21-DA4E-8C51-E0C057843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1" y="3251"/>
              <a:ext cx="39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m–1</a:t>
              </a:r>
            </a:p>
          </p:txBody>
        </p:sp>
        <p:sp>
          <p:nvSpPr>
            <p:cNvPr id="99345" name="Rectangle 34">
              <a:extLst>
                <a:ext uri="{FF2B5EF4-FFF2-40B4-BE49-F238E27FC236}">
                  <a16:creationId xmlns:a16="http://schemas.microsoft.com/office/drawing/2014/main" id="{10062F63-F064-8447-BB83-D9B9CAAC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" y="1042"/>
              <a:ext cx="35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n–1</a:t>
              </a:r>
            </a:p>
          </p:txBody>
        </p:sp>
        <p:sp>
          <p:nvSpPr>
            <p:cNvPr id="99346" name="Rectangle 35">
              <a:extLst>
                <a:ext uri="{FF2B5EF4-FFF2-40B4-BE49-F238E27FC236}">
                  <a16:creationId xmlns:a16="http://schemas.microsoft.com/office/drawing/2014/main" id="{9FA92C1E-110A-1441-ABF9-FB90942FB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9" y="1042"/>
              <a:ext cx="19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9347" name="Rectangle 36">
              <a:extLst>
                <a:ext uri="{FF2B5EF4-FFF2-40B4-BE49-F238E27FC236}">
                  <a16:creationId xmlns:a16="http://schemas.microsoft.com/office/drawing/2014/main" id="{A658A3D2-9C58-EA4E-BF93-19C6E92F7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1042"/>
              <a:ext cx="35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p–1</a:t>
              </a:r>
            </a:p>
          </p:txBody>
        </p:sp>
        <p:sp>
          <p:nvSpPr>
            <p:cNvPr id="99348" name="Rectangle 37">
              <a:extLst>
                <a:ext uri="{FF2B5EF4-FFF2-40B4-BE49-F238E27FC236}">
                  <a16:creationId xmlns:a16="http://schemas.microsoft.com/office/drawing/2014/main" id="{55B425AB-6948-4840-852A-6FAFA9D01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1042"/>
              <a:ext cx="19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9236" name="Rectangle 38">
              <a:extLst>
                <a:ext uri="{FF2B5EF4-FFF2-40B4-BE49-F238E27FC236}">
                  <a16:creationId xmlns:a16="http://schemas.microsoft.com/office/drawing/2014/main" id="{9F835E30-B707-3F4B-9337-EFD60044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840"/>
              <a:ext cx="1666" cy="2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75406" tIns="37042" rIns="75406" bIns="37042" anchor="ctr">
              <a:sp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页表基址寄存器</a:t>
              </a:r>
              <a:endParaRPr lang="en-US" altLang="zh-CN" sz="15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9350" name="Rectangle 39">
              <a:extLst>
                <a:ext uri="{FF2B5EF4-FFF2-40B4-BE49-F238E27FC236}">
                  <a16:creationId xmlns:a16="http://schemas.microsoft.com/office/drawing/2014/main" id="{7A38F069-529F-2B46-A328-697215E48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" y="1924"/>
              <a:ext cx="1768" cy="1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51" name="Rectangle 40">
              <a:extLst>
                <a:ext uri="{FF2B5EF4-FFF2-40B4-BE49-F238E27FC236}">
                  <a16:creationId xmlns:a16="http://schemas.microsoft.com/office/drawing/2014/main" id="{01610D88-BC08-3B48-A736-8587A50F4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" y="2068"/>
              <a:ext cx="1768" cy="136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52" name="Rectangle 41">
              <a:extLst>
                <a:ext uri="{FF2B5EF4-FFF2-40B4-BE49-F238E27FC236}">
                  <a16:creationId xmlns:a16="http://schemas.microsoft.com/office/drawing/2014/main" id="{235B8491-C207-294D-ACBB-C091CAEF4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" y="2212"/>
              <a:ext cx="1768" cy="1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53" name="Rectangle 42">
              <a:extLst>
                <a:ext uri="{FF2B5EF4-FFF2-40B4-BE49-F238E27FC236}">
                  <a16:creationId xmlns:a16="http://schemas.microsoft.com/office/drawing/2014/main" id="{E319E6DA-95C6-1F48-908E-605A4F9E3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" y="2356"/>
              <a:ext cx="1768" cy="1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54" name="Oval 43">
              <a:extLst>
                <a:ext uri="{FF2B5EF4-FFF2-40B4-BE49-F238E27FC236}">
                  <a16:creationId xmlns:a16="http://schemas.microsoft.com/office/drawing/2014/main" id="{9397BCAB-5808-FF4D-8C74-7DDB2D80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2116"/>
              <a:ext cx="40" cy="4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55" name="Line 44">
              <a:extLst>
                <a:ext uri="{FF2B5EF4-FFF2-40B4-BE49-F238E27FC236}">
                  <a16:creationId xmlns:a16="http://schemas.microsoft.com/office/drawing/2014/main" id="{5F7C38D0-851E-9A46-8683-D9136681A7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2156"/>
              <a:ext cx="0" cy="1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356" name="Line 45">
              <a:extLst>
                <a:ext uri="{FF2B5EF4-FFF2-40B4-BE49-F238E27FC236}">
                  <a16:creationId xmlns:a16="http://schemas.microsoft.com/office/drawing/2014/main" id="{06089830-E649-A944-A59F-7E402CC62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3072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46">
              <a:extLst>
                <a:ext uri="{FF2B5EF4-FFF2-40B4-BE49-F238E27FC236}">
                  <a16:creationId xmlns:a16="http://schemas.microsoft.com/office/drawing/2014/main" id="{9CED7E9D-0EF8-C148-810D-7DAAE7F4B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880"/>
              <a:ext cx="1010" cy="6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75406" tIns="37042" rIns="75406" bIns="37042">
              <a:spAutoFit/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如果</a:t>
              </a:r>
              <a:r>
                <a:rPr lang="en-US" altLang="zh-CN" sz="150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en-US" altLang="zh-CN" sz="15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valid</a:t>
              </a:r>
              <a:r>
                <a:rPr lang="en-US" altLang="zh-CN" sz="1500" dirty="0">
                  <a:solidFill>
                    <a:srgbClr val="000000"/>
                  </a:solidFill>
                  <a:latin typeface="+mn-ea"/>
                </a:rPr>
                <a:t>=0</a:t>
              </a: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 </a:t>
              </a:r>
              <a:endParaRPr lang="en-US" altLang="zh-CN" sz="1500" dirty="0">
                <a:solidFill>
                  <a:srgbClr val="000000"/>
                </a:solidFill>
                <a:latin typeface="+mn-ea"/>
              </a:endParaRPr>
            </a:p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表示该页不在</a:t>
              </a:r>
              <a:endParaRPr lang="en-US" altLang="zh-CN" sz="1500" dirty="0">
                <a:solidFill>
                  <a:srgbClr val="000000"/>
                </a:solidFill>
                <a:latin typeface="+mn-ea"/>
              </a:endParaRPr>
            </a:p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物理内存中</a:t>
              </a:r>
              <a:endParaRPr lang="en-US" altLang="zh-CN" sz="15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245" name="Rectangle 47">
              <a:extLst>
                <a:ext uri="{FF2B5EF4-FFF2-40B4-BE49-F238E27FC236}">
                  <a16:creationId xmlns:a16="http://schemas.microsoft.com/office/drawing/2014/main" id="{C55CEA98-9684-8D41-B430-B96548B37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" y="1693"/>
              <a:ext cx="416" cy="2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75406" tIns="37042" rIns="75406" bIns="37042">
              <a:spAutoFit/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34" charset="0"/>
                  <a:ea typeface="宋体" panose="02010600030101010101" pitchFamily="2" charset="-122"/>
                </a:rPr>
                <a:t>valid</a:t>
              </a:r>
            </a:p>
          </p:txBody>
        </p:sp>
        <p:sp>
          <p:nvSpPr>
            <p:cNvPr id="99359" name="Rectangle 48">
              <a:extLst>
                <a:ext uri="{FF2B5EF4-FFF2-40B4-BE49-F238E27FC236}">
                  <a16:creationId xmlns:a16="http://schemas.microsoft.com/office/drawing/2014/main" id="{7DC5F622-45FF-EE49-8CFD-F4705418E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680"/>
              <a:ext cx="139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00" dirty="0">
                  <a:solidFill>
                    <a:srgbClr val="000000"/>
                  </a:solidFill>
                  <a:latin typeface="+mn-ea"/>
                </a:rPr>
                <a:t>       物理页号</a:t>
              </a:r>
              <a:r>
                <a:rPr lang="en-US" altLang="zh-CN" sz="1500" dirty="0">
                  <a:solidFill>
                    <a:srgbClr val="000000"/>
                  </a:solidFill>
                  <a:latin typeface="+mn-ea"/>
                </a:rPr>
                <a:t>(</a:t>
              </a:r>
              <a:r>
                <a:rPr lang="en-US" altLang="zh-CN" sz="1500" dirty="0">
                  <a:solidFill>
                    <a:srgbClr val="7030A0"/>
                  </a:solidFill>
                  <a:latin typeface="+mn-ea"/>
                </a:rPr>
                <a:t>PPN</a:t>
              </a:r>
              <a:r>
                <a:rPr lang="en-US" altLang="zh-CN" sz="1500" dirty="0">
                  <a:solidFill>
                    <a:srgbClr val="000000"/>
                  </a:solidFill>
                  <a:latin typeface="+mn-ea"/>
                </a:rPr>
                <a:t>)</a:t>
              </a:r>
            </a:p>
          </p:txBody>
        </p:sp>
        <p:sp>
          <p:nvSpPr>
            <p:cNvPr id="99360" name="Line 49">
              <a:extLst>
                <a:ext uri="{FF2B5EF4-FFF2-40B4-BE49-F238E27FC236}">
                  <a16:creationId xmlns:a16="http://schemas.microsoft.com/office/drawing/2014/main" id="{B6678190-C7FA-6D43-87F9-097F55FFE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104"/>
              <a:ext cx="0" cy="8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361" name="Line 50">
              <a:extLst>
                <a:ext uri="{FF2B5EF4-FFF2-40B4-BE49-F238E27FC236}">
                  <a16:creationId xmlns:a16="http://schemas.microsoft.com/office/drawing/2014/main" id="{A9B02E76-6CC9-FA47-ACC2-09FDA5F38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950"/>
              <a:ext cx="9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362" name="Rectangle 51">
              <a:extLst>
                <a:ext uri="{FF2B5EF4-FFF2-40B4-BE49-F238E27FC236}">
                  <a16:creationId xmlns:a16="http://schemas.microsoft.com/office/drawing/2014/main" id="{90DD8F3F-54C5-AA40-90CF-218B7DFF7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924"/>
              <a:ext cx="424" cy="1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63" name="Rectangle 52">
              <a:extLst>
                <a:ext uri="{FF2B5EF4-FFF2-40B4-BE49-F238E27FC236}">
                  <a16:creationId xmlns:a16="http://schemas.microsoft.com/office/drawing/2014/main" id="{2BFB3BE8-9248-234E-8BE9-D47203AB0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2068"/>
              <a:ext cx="424" cy="136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64" name="Rectangle 53">
              <a:extLst>
                <a:ext uri="{FF2B5EF4-FFF2-40B4-BE49-F238E27FC236}">
                  <a16:creationId xmlns:a16="http://schemas.microsoft.com/office/drawing/2014/main" id="{1FBBAB7F-EF8F-5E42-894C-F71E1CFCE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2212"/>
              <a:ext cx="424" cy="1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65" name="Rectangle 54">
              <a:extLst>
                <a:ext uri="{FF2B5EF4-FFF2-40B4-BE49-F238E27FC236}">
                  <a16:creationId xmlns:a16="http://schemas.microsoft.com/office/drawing/2014/main" id="{543D8093-F1D8-9946-A61B-D9664FA06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2356"/>
              <a:ext cx="424" cy="1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66" name="Rectangle 55">
              <a:extLst>
                <a:ext uri="{FF2B5EF4-FFF2-40B4-BE49-F238E27FC236}">
                  <a16:creationId xmlns:a16="http://schemas.microsoft.com/office/drawing/2014/main" id="{C6E33493-291C-9F49-8765-7FDF18055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924"/>
              <a:ext cx="424" cy="1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67" name="Rectangle 56">
              <a:extLst>
                <a:ext uri="{FF2B5EF4-FFF2-40B4-BE49-F238E27FC236}">
                  <a16:creationId xmlns:a16="http://schemas.microsoft.com/office/drawing/2014/main" id="{41ACC86D-705A-C447-BF90-8806A02F1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068"/>
              <a:ext cx="424" cy="136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68" name="Rectangle 57">
              <a:extLst>
                <a:ext uri="{FF2B5EF4-FFF2-40B4-BE49-F238E27FC236}">
                  <a16:creationId xmlns:a16="http://schemas.microsoft.com/office/drawing/2014/main" id="{AF6E1313-4476-5446-92E9-76F7937E0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212"/>
              <a:ext cx="424" cy="1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69" name="Rectangle 58">
              <a:extLst>
                <a:ext uri="{FF2B5EF4-FFF2-40B4-BE49-F238E27FC236}">
                  <a16:creationId xmlns:a16="http://schemas.microsoft.com/office/drawing/2014/main" id="{8B7D7288-1604-B24E-BA4A-54BC04EF6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356"/>
              <a:ext cx="424" cy="1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370" name="Line 59">
              <a:extLst>
                <a:ext uri="{FF2B5EF4-FFF2-40B4-BE49-F238E27FC236}">
                  <a16:creationId xmlns:a16="http://schemas.microsoft.com/office/drawing/2014/main" id="{5E1263B2-6EBD-944F-8602-5D7B23C1A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174"/>
              <a:ext cx="0" cy="8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371" name="Oval 60">
              <a:extLst>
                <a:ext uri="{FF2B5EF4-FFF2-40B4-BE49-F238E27FC236}">
                  <a16:creationId xmlns:a16="http://schemas.microsoft.com/office/drawing/2014/main" id="{86963752-1B32-C345-8C34-AA40BFFF8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2116"/>
              <a:ext cx="40" cy="4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667" b="1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59" name="Rectangle 61">
              <a:extLst>
                <a:ext uri="{FF2B5EF4-FFF2-40B4-BE49-F238E27FC236}">
                  <a16:creationId xmlns:a16="http://schemas.microsoft.com/office/drawing/2014/main" id="{B9FEEB41-01BC-E842-91A9-8D58C9D9C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682"/>
              <a:ext cx="568" cy="2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75406" tIns="37042" rIns="75406" bIns="37042">
              <a:spAutoFit/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5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34" charset="0"/>
                  <a:ea typeface="宋体" panose="02010600030101010101" pitchFamily="2" charset="-122"/>
                </a:rPr>
                <a:t>access</a:t>
              </a:r>
            </a:p>
          </p:txBody>
        </p:sp>
        <p:sp>
          <p:nvSpPr>
            <p:cNvPr id="99373" name="Text Box 62">
              <a:extLst>
                <a:ext uri="{FF2B5EF4-FFF2-40B4-BE49-F238E27FC236}">
                  <a16:creationId xmlns:a16="http://schemas.microsoft.com/office/drawing/2014/main" id="{8A806EAD-8916-024C-B4CC-A88A5969D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248"/>
              <a:ext cx="912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500" dirty="0">
                  <a:solidFill>
                    <a:srgbClr val="FF0000"/>
                  </a:solidFill>
                  <a:latin typeface="+mn-ea"/>
                </a:rPr>
                <a:t>VPN</a:t>
              </a:r>
              <a:r>
                <a:rPr lang="zh-CN" altLang="en-US" sz="1500" dirty="0">
                  <a:latin typeface="+mn-ea"/>
                </a:rPr>
                <a:t>作为页表中的索引</a:t>
              </a:r>
              <a:endParaRPr lang="en-US" altLang="zh-CN" sz="1500" dirty="0">
                <a:latin typeface="+mn-ea"/>
              </a:endParaRPr>
            </a:p>
          </p:txBody>
        </p:sp>
        <p:sp>
          <p:nvSpPr>
            <p:cNvPr id="99374" name="Line 63">
              <a:extLst>
                <a:ext uri="{FF2B5EF4-FFF2-40B4-BE49-F238E27FC236}">
                  <a16:creationId xmlns:a16="http://schemas.microsoft.com/office/drawing/2014/main" id="{C5781743-0F95-794E-95E6-C765EE135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5" y="1488"/>
              <a:ext cx="1016" cy="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375" name="Line 64">
              <a:extLst>
                <a:ext uri="{FF2B5EF4-FFF2-40B4-BE49-F238E27FC236}">
                  <a16:creationId xmlns:a16="http://schemas.microsoft.com/office/drawing/2014/main" id="{35518E4A-0A69-0649-98E6-0FAA905E6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5" y="1911"/>
              <a:ext cx="0" cy="2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99376" name="Line 65">
              <a:extLst>
                <a:ext uri="{FF2B5EF4-FFF2-40B4-BE49-F238E27FC236}">
                  <a16:creationId xmlns:a16="http://schemas.microsoft.com/office/drawing/2014/main" id="{849D4BA0-A0B7-8944-9F56-A04CA556E5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5" y="2174"/>
              <a:ext cx="57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B8062C1-DA6E-904F-B23F-1B1C6388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9209" y="118294"/>
            <a:ext cx="2491424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2794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页表：</a:t>
            </a:r>
            <a:endParaRPr lang="en-US" altLang="zh-CN" sz="1600" b="1" dirty="0">
              <a:solidFill>
                <a:srgbClr val="C00000"/>
              </a:solidFill>
              <a:latin typeface="+mn-ea"/>
            </a:endParaRPr>
          </a:p>
          <a:p>
            <a:pPr marL="285750" indent="-285750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存储在物理内存中，由 </a:t>
            </a:r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OS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 负责维护；</a:t>
            </a:r>
            <a:endParaRPr lang="en-US" altLang="zh-CN" sz="1600" b="1" dirty="0">
              <a:solidFill>
                <a:srgbClr val="C00000"/>
              </a:solidFill>
              <a:latin typeface="+mn-ea"/>
            </a:endParaRPr>
          </a:p>
          <a:p>
            <a:pPr marL="285750" indent="-285750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其起始地址存放在页表基地址寄存器中</a:t>
            </a:r>
            <a:endParaRPr lang="en-US" altLang="zh-CN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8DACC3B-F6C5-3A4E-AE4B-8DCBF4F9A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288646"/>
            <a:ext cx="4826000" cy="1449917"/>
          </a:xfrm>
          <a:prstGeom prst="ellipse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19B498B-80FB-604B-8E16-CC5D139D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通过页表进行地址翻译</a:t>
            </a:r>
          </a:p>
        </p:txBody>
      </p:sp>
    </p:spTree>
    <p:extLst>
      <p:ext uri="{BB962C8B-B14F-4D97-AF65-F5344CB8AC3E}">
        <p14:creationId xmlns:p14="http://schemas.microsoft.com/office/powerpoint/2010/main" val="5952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animBg="1"/>
      <p:bldP spid="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灯片编号占位符 5">
            <a:extLst>
              <a:ext uri="{FF2B5EF4-FFF2-40B4-BE49-F238E27FC236}">
                <a16:creationId xmlns:a16="http://schemas.microsoft.com/office/drawing/2014/main" id="{B18DF666-6869-204E-BE3A-FD23CB63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A3D6A063-C62B-1547-B65A-BA6883C6426B}" type="slidenum">
              <a:rPr lang="zh-CN" altLang="en-US" sz="1167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48</a:t>
            </a:fld>
            <a:endParaRPr lang="en-US" altLang="zh-CN" sz="1167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51B1CEEE-E174-1F48-A069-3F3B5DDA6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内存地址翻译简单示例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19704C6E-1C52-B04F-8DDF-CF814E8AE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66748"/>
            <a:ext cx="6921500" cy="15875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假定一种地址格式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14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位虚拟地址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12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位物理地址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页大小 </a:t>
            </a:r>
            <a:r>
              <a:rPr lang="en-US" altLang="zh-CN" dirty="0">
                <a:ea typeface="宋体" panose="02010600030101010101" pitchFamily="2" charset="-122"/>
              </a:rPr>
              <a:t>= 64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字节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(6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位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3D43009-B81E-794E-81EE-1669D45BEF44}"/>
              </a:ext>
            </a:extLst>
          </p:cNvPr>
          <p:cNvGrpSpPr>
            <a:grpSpLocks/>
          </p:cNvGrpSpPr>
          <p:nvPr/>
        </p:nvGrpSpPr>
        <p:grpSpPr bwMode="auto">
          <a:xfrm>
            <a:off x="1562365" y="3085042"/>
            <a:ext cx="5700448" cy="2124033"/>
            <a:chOff x="605" y="1776"/>
            <a:chExt cx="4309" cy="2048"/>
          </a:xfrm>
        </p:grpSpPr>
        <p:grpSp>
          <p:nvGrpSpPr>
            <p:cNvPr id="101381" name="Group 5">
              <a:extLst>
                <a:ext uri="{FF2B5EF4-FFF2-40B4-BE49-F238E27FC236}">
                  <a16:creationId xmlns:a16="http://schemas.microsoft.com/office/drawing/2014/main" id="{D773EB7E-BD77-4442-802D-05AC46FC10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" y="1776"/>
              <a:ext cx="4298" cy="384"/>
              <a:chOff x="605" y="1776"/>
              <a:chExt cx="4298" cy="384"/>
            </a:xfrm>
          </p:grpSpPr>
          <p:grpSp>
            <p:nvGrpSpPr>
              <p:cNvPr id="101435" name="Group 6">
                <a:extLst>
                  <a:ext uri="{FF2B5EF4-FFF2-40B4-BE49-F238E27FC236}">
                    <a16:creationId xmlns:a16="http://schemas.microsoft.com/office/drawing/2014/main" id="{A497712B-F608-D740-B7AA-8FBF3B8275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5" y="1776"/>
                <a:ext cx="307" cy="384"/>
                <a:chOff x="605" y="1776"/>
                <a:chExt cx="307" cy="384"/>
              </a:xfrm>
            </p:grpSpPr>
            <p:sp>
              <p:nvSpPr>
                <p:cNvPr id="101475" name="Rectangle 7">
                  <a:extLst>
                    <a:ext uri="{FF2B5EF4-FFF2-40B4-BE49-F238E27FC236}">
                      <a16:creationId xmlns:a16="http://schemas.microsoft.com/office/drawing/2014/main" id="{8CA1DA74-D9DD-5348-AAE7-69E8EB59D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76" name="Rectangle 8">
                  <a:extLst>
                    <a:ext uri="{FF2B5EF4-FFF2-40B4-BE49-F238E27FC236}">
                      <a16:creationId xmlns:a16="http://schemas.microsoft.com/office/drawing/2014/main" id="{23432B15-7887-874F-8515-DC72EBB75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13</a:t>
                  </a:r>
                </a:p>
              </p:txBody>
            </p:sp>
          </p:grpSp>
          <p:grpSp>
            <p:nvGrpSpPr>
              <p:cNvPr id="101436" name="Group 9">
                <a:extLst>
                  <a:ext uri="{FF2B5EF4-FFF2-40B4-BE49-F238E27FC236}">
                    <a16:creationId xmlns:a16="http://schemas.microsoft.com/office/drawing/2014/main" id="{847E5B09-C395-6C43-8A68-FA12514C6C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" y="1776"/>
                <a:ext cx="307" cy="384"/>
                <a:chOff x="605" y="1776"/>
                <a:chExt cx="307" cy="384"/>
              </a:xfrm>
            </p:grpSpPr>
            <p:sp>
              <p:nvSpPr>
                <p:cNvPr id="101473" name="Rectangle 10">
                  <a:extLst>
                    <a:ext uri="{FF2B5EF4-FFF2-40B4-BE49-F238E27FC236}">
                      <a16:creationId xmlns:a16="http://schemas.microsoft.com/office/drawing/2014/main" id="{2D7BCD0D-6A0A-9044-B2A7-5E5E7C3BE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74" name="Rectangle 11">
                  <a:extLst>
                    <a:ext uri="{FF2B5EF4-FFF2-40B4-BE49-F238E27FC236}">
                      <a16:creationId xmlns:a16="http://schemas.microsoft.com/office/drawing/2014/main" id="{32397518-950B-324A-A843-ACE1432BE5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12</a:t>
                  </a:r>
                </a:p>
              </p:txBody>
            </p:sp>
          </p:grpSp>
          <p:grpSp>
            <p:nvGrpSpPr>
              <p:cNvPr id="101437" name="Group 12">
                <a:extLst>
                  <a:ext uri="{FF2B5EF4-FFF2-40B4-BE49-F238E27FC236}">
                    <a16:creationId xmlns:a16="http://schemas.microsoft.com/office/drawing/2014/main" id="{95279240-EEC7-5D4C-8871-13E96B0CF3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19" y="1776"/>
                <a:ext cx="307" cy="384"/>
                <a:chOff x="605" y="1776"/>
                <a:chExt cx="307" cy="384"/>
              </a:xfrm>
            </p:grpSpPr>
            <p:sp>
              <p:nvSpPr>
                <p:cNvPr id="101471" name="Rectangle 13">
                  <a:extLst>
                    <a:ext uri="{FF2B5EF4-FFF2-40B4-BE49-F238E27FC236}">
                      <a16:creationId xmlns:a16="http://schemas.microsoft.com/office/drawing/2014/main" id="{BA939F8F-CC5E-3A46-919F-682ED5FBE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72" name="Rectangle 14">
                  <a:extLst>
                    <a:ext uri="{FF2B5EF4-FFF2-40B4-BE49-F238E27FC236}">
                      <a16:creationId xmlns:a16="http://schemas.microsoft.com/office/drawing/2014/main" id="{E086CA66-3225-1C4A-93F8-F2FAD9240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11</a:t>
                  </a:r>
                </a:p>
              </p:txBody>
            </p:sp>
          </p:grpSp>
          <p:grpSp>
            <p:nvGrpSpPr>
              <p:cNvPr id="101438" name="Group 15">
                <a:extLst>
                  <a:ext uri="{FF2B5EF4-FFF2-40B4-BE49-F238E27FC236}">
                    <a16:creationId xmlns:a16="http://schemas.microsoft.com/office/drawing/2014/main" id="{97180941-8002-0444-9170-F6E0987922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6" y="1776"/>
                <a:ext cx="307" cy="384"/>
                <a:chOff x="605" y="1776"/>
                <a:chExt cx="307" cy="384"/>
              </a:xfrm>
            </p:grpSpPr>
            <p:sp>
              <p:nvSpPr>
                <p:cNvPr id="101469" name="Rectangle 16">
                  <a:extLst>
                    <a:ext uri="{FF2B5EF4-FFF2-40B4-BE49-F238E27FC236}">
                      <a16:creationId xmlns:a16="http://schemas.microsoft.com/office/drawing/2014/main" id="{3A16F068-BB36-464E-AAB9-A5274D5D1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70" name="Rectangle 17">
                  <a:extLst>
                    <a:ext uri="{FF2B5EF4-FFF2-40B4-BE49-F238E27FC236}">
                      <a16:creationId xmlns:a16="http://schemas.microsoft.com/office/drawing/2014/main" id="{763AEFFA-1B1B-834F-82DE-D399DBF02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10</a:t>
                  </a:r>
                </a:p>
              </p:txBody>
            </p:sp>
          </p:grpSp>
          <p:grpSp>
            <p:nvGrpSpPr>
              <p:cNvPr id="101439" name="Group 18">
                <a:extLst>
                  <a:ext uri="{FF2B5EF4-FFF2-40B4-BE49-F238E27FC236}">
                    <a16:creationId xmlns:a16="http://schemas.microsoft.com/office/drawing/2014/main" id="{9DD58F1F-08F0-EB4E-8089-9E384AC4D4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3" y="1776"/>
                <a:ext cx="307" cy="384"/>
                <a:chOff x="605" y="1776"/>
                <a:chExt cx="307" cy="384"/>
              </a:xfrm>
            </p:grpSpPr>
            <p:sp>
              <p:nvSpPr>
                <p:cNvPr id="101467" name="Rectangle 19">
                  <a:extLst>
                    <a:ext uri="{FF2B5EF4-FFF2-40B4-BE49-F238E27FC236}">
                      <a16:creationId xmlns:a16="http://schemas.microsoft.com/office/drawing/2014/main" id="{F4B5E25E-86EC-BF42-8978-18AC0CD2A1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68" name="Rectangle 20">
                  <a:extLst>
                    <a:ext uri="{FF2B5EF4-FFF2-40B4-BE49-F238E27FC236}">
                      <a16:creationId xmlns:a16="http://schemas.microsoft.com/office/drawing/2014/main" id="{7A048514-8709-CE49-A623-198A8B31D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9</a:t>
                  </a:r>
                </a:p>
              </p:txBody>
            </p:sp>
          </p:grpSp>
          <p:grpSp>
            <p:nvGrpSpPr>
              <p:cNvPr id="101440" name="Group 21">
                <a:extLst>
                  <a:ext uri="{FF2B5EF4-FFF2-40B4-BE49-F238E27FC236}">
                    <a16:creationId xmlns:a16="http://schemas.microsoft.com/office/drawing/2014/main" id="{96D697FE-109C-6B4E-A446-7171191741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0" y="1776"/>
                <a:ext cx="307" cy="384"/>
                <a:chOff x="605" y="1776"/>
                <a:chExt cx="307" cy="384"/>
              </a:xfrm>
            </p:grpSpPr>
            <p:sp>
              <p:nvSpPr>
                <p:cNvPr id="101465" name="Rectangle 22">
                  <a:extLst>
                    <a:ext uri="{FF2B5EF4-FFF2-40B4-BE49-F238E27FC236}">
                      <a16:creationId xmlns:a16="http://schemas.microsoft.com/office/drawing/2014/main" id="{18C581E6-8030-DE49-8A4E-D7D4481FAD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66" name="Rectangle 23">
                  <a:extLst>
                    <a:ext uri="{FF2B5EF4-FFF2-40B4-BE49-F238E27FC236}">
                      <a16:creationId xmlns:a16="http://schemas.microsoft.com/office/drawing/2014/main" id="{7536D81C-23C5-C44D-9491-813CF5F3A2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8</a:t>
                  </a:r>
                </a:p>
              </p:txBody>
            </p:sp>
          </p:grpSp>
          <p:grpSp>
            <p:nvGrpSpPr>
              <p:cNvPr id="101441" name="Group 24">
                <a:extLst>
                  <a:ext uri="{FF2B5EF4-FFF2-40B4-BE49-F238E27FC236}">
                    <a16:creationId xmlns:a16="http://schemas.microsoft.com/office/drawing/2014/main" id="{1F761FF6-830F-2147-952C-7F2A8C9653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7" y="1776"/>
                <a:ext cx="307" cy="384"/>
                <a:chOff x="605" y="1776"/>
                <a:chExt cx="307" cy="384"/>
              </a:xfrm>
            </p:grpSpPr>
            <p:sp>
              <p:nvSpPr>
                <p:cNvPr id="101463" name="Rectangle 25">
                  <a:extLst>
                    <a:ext uri="{FF2B5EF4-FFF2-40B4-BE49-F238E27FC236}">
                      <a16:creationId xmlns:a16="http://schemas.microsoft.com/office/drawing/2014/main" id="{98C45394-AF97-C14E-8AD7-1C48D3566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64" name="Rectangle 26">
                  <a:extLst>
                    <a:ext uri="{FF2B5EF4-FFF2-40B4-BE49-F238E27FC236}">
                      <a16:creationId xmlns:a16="http://schemas.microsoft.com/office/drawing/2014/main" id="{63E174F6-5BAD-9F45-BA12-EE2D549DF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7</a:t>
                  </a:r>
                </a:p>
              </p:txBody>
            </p:sp>
          </p:grpSp>
          <p:grpSp>
            <p:nvGrpSpPr>
              <p:cNvPr id="101442" name="Group 27">
                <a:extLst>
                  <a:ext uri="{FF2B5EF4-FFF2-40B4-BE49-F238E27FC236}">
                    <a16:creationId xmlns:a16="http://schemas.microsoft.com/office/drawing/2014/main" id="{A836EE63-C634-D544-8778-8717CEA592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54" y="1776"/>
                <a:ext cx="307" cy="384"/>
                <a:chOff x="605" y="1776"/>
                <a:chExt cx="307" cy="384"/>
              </a:xfrm>
            </p:grpSpPr>
            <p:sp>
              <p:nvSpPr>
                <p:cNvPr id="101461" name="Rectangle 28">
                  <a:extLst>
                    <a:ext uri="{FF2B5EF4-FFF2-40B4-BE49-F238E27FC236}">
                      <a16:creationId xmlns:a16="http://schemas.microsoft.com/office/drawing/2014/main" id="{6523D2FF-132B-834D-B81D-F19F9E39E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62" name="Rectangle 29">
                  <a:extLst>
                    <a:ext uri="{FF2B5EF4-FFF2-40B4-BE49-F238E27FC236}">
                      <a16:creationId xmlns:a16="http://schemas.microsoft.com/office/drawing/2014/main" id="{34050A9A-7621-404F-B8DF-B870827701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6</a:t>
                  </a:r>
                </a:p>
              </p:txBody>
            </p:sp>
          </p:grpSp>
          <p:grpSp>
            <p:nvGrpSpPr>
              <p:cNvPr id="101443" name="Group 30">
                <a:extLst>
                  <a:ext uri="{FF2B5EF4-FFF2-40B4-BE49-F238E27FC236}">
                    <a16:creationId xmlns:a16="http://schemas.microsoft.com/office/drawing/2014/main" id="{CF7C85B1-941F-0C49-A20A-8CDF10E54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61" y="1776"/>
                <a:ext cx="307" cy="384"/>
                <a:chOff x="605" y="1776"/>
                <a:chExt cx="307" cy="384"/>
              </a:xfrm>
            </p:grpSpPr>
            <p:sp>
              <p:nvSpPr>
                <p:cNvPr id="101459" name="Rectangle 31">
                  <a:extLst>
                    <a:ext uri="{FF2B5EF4-FFF2-40B4-BE49-F238E27FC236}">
                      <a16:creationId xmlns:a16="http://schemas.microsoft.com/office/drawing/2014/main" id="{43C1290A-0C2A-C64F-BD20-C82805F4CC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60" name="Rectangle 32">
                  <a:extLst>
                    <a:ext uri="{FF2B5EF4-FFF2-40B4-BE49-F238E27FC236}">
                      <a16:creationId xmlns:a16="http://schemas.microsoft.com/office/drawing/2014/main" id="{8E209DDC-2EDA-304B-8A99-7DDB99455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5</a:t>
                  </a:r>
                </a:p>
              </p:txBody>
            </p:sp>
          </p:grpSp>
          <p:grpSp>
            <p:nvGrpSpPr>
              <p:cNvPr id="101444" name="Group 33">
                <a:extLst>
                  <a:ext uri="{FF2B5EF4-FFF2-40B4-BE49-F238E27FC236}">
                    <a16:creationId xmlns:a16="http://schemas.microsoft.com/office/drawing/2014/main" id="{6FF97425-1D4D-574E-8EAE-738C6E750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8" y="1776"/>
                <a:ext cx="307" cy="384"/>
                <a:chOff x="605" y="1776"/>
                <a:chExt cx="307" cy="384"/>
              </a:xfrm>
            </p:grpSpPr>
            <p:sp>
              <p:nvSpPr>
                <p:cNvPr id="101457" name="Rectangle 34">
                  <a:extLst>
                    <a:ext uri="{FF2B5EF4-FFF2-40B4-BE49-F238E27FC236}">
                      <a16:creationId xmlns:a16="http://schemas.microsoft.com/office/drawing/2014/main" id="{23915993-990E-B840-BE05-646399D7A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58" name="Rectangle 35">
                  <a:extLst>
                    <a:ext uri="{FF2B5EF4-FFF2-40B4-BE49-F238E27FC236}">
                      <a16:creationId xmlns:a16="http://schemas.microsoft.com/office/drawing/2014/main" id="{4FAC8531-515C-F942-9391-BEB989B6D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4</a:t>
                  </a:r>
                </a:p>
              </p:txBody>
            </p:sp>
          </p:grpSp>
          <p:grpSp>
            <p:nvGrpSpPr>
              <p:cNvPr id="101445" name="Group 36">
                <a:extLst>
                  <a:ext uri="{FF2B5EF4-FFF2-40B4-BE49-F238E27FC236}">
                    <a16:creationId xmlns:a16="http://schemas.microsoft.com/office/drawing/2014/main" id="{C3DEA54A-2716-FF46-B318-ED36E1D76A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5" y="1776"/>
                <a:ext cx="307" cy="384"/>
                <a:chOff x="605" y="1776"/>
                <a:chExt cx="307" cy="384"/>
              </a:xfrm>
            </p:grpSpPr>
            <p:sp>
              <p:nvSpPr>
                <p:cNvPr id="101455" name="Rectangle 37">
                  <a:extLst>
                    <a:ext uri="{FF2B5EF4-FFF2-40B4-BE49-F238E27FC236}">
                      <a16:creationId xmlns:a16="http://schemas.microsoft.com/office/drawing/2014/main" id="{91798848-EFBA-194F-870A-94589627F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56" name="Rectangle 38">
                  <a:extLst>
                    <a:ext uri="{FF2B5EF4-FFF2-40B4-BE49-F238E27FC236}">
                      <a16:creationId xmlns:a16="http://schemas.microsoft.com/office/drawing/2014/main" id="{4B971889-9992-134F-960D-C2E43B56F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3</a:t>
                  </a:r>
                </a:p>
              </p:txBody>
            </p:sp>
          </p:grpSp>
          <p:grpSp>
            <p:nvGrpSpPr>
              <p:cNvPr id="101446" name="Group 39">
                <a:extLst>
                  <a:ext uri="{FF2B5EF4-FFF2-40B4-BE49-F238E27FC236}">
                    <a16:creationId xmlns:a16="http://schemas.microsoft.com/office/drawing/2014/main" id="{B4274312-345D-4342-9BE0-CD0304A7E7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2" y="1776"/>
                <a:ext cx="307" cy="384"/>
                <a:chOff x="605" y="1776"/>
                <a:chExt cx="307" cy="384"/>
              </a:xfrm>
            </p:grpSpPr>
            <p:sp>
              <p:nvSpPr>
                <p:cNvPr id="101453" name="Rectangle 40">
                  <a:extLst>
                    <a:ext uri="{FF2B5EF4-FFF2-40B4-BE49-F238E27FC236}">
                      <a16:creationId xmlns:a16="http://schemas.microsoft.com/office/drawing/2014/main" id="{0E84C569-8551-6A4C-A94F-6230F0855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54" name="Rectangle 41">
                  <a:extLst>
                    <a:ext uri="{FF2B5EF4-FFF2-40B4-BE49-F238E27FC236}">
                      <a16:creationId xmlns:a16="http://schemas.microsoft.com/office/drawing/2014/main" id="{E37860FC-C389-7F45-B96A-DAC09F060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2</a:t>
                  </a:r>
                </a:p>
              </p:txBody>
            </p:sp>
          </p:grpSp>
          <p:grpSp>
            <p:nvGrpSpPr>
              <p:cNvPr id="101447" name="Group 42">
                <a:extLst>
                  <a:ext uri="{FF2B5EF4-FFF2-40B4-BE49-F238E27FC236}">
                    <a16:creationId xmlns:a16="http://schemas.microsoft.com/office/drawing/2014/main" id="{03F4B6A8-A2C6-F745-B908-A9A18A15BD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9" y="1776"/>
                <a:ext cx="307" cy="384"/>
                <a:chOff x="605" y="1776"/>
                <a:chExt cx="307" cy="384"/>
              </a:xfrm>
            </p:grpSpPr>
            <p:sp>
              <p:nvSpPr>
                <p:cNvPr id="101451" name="Rectangle 43">
                  <a:extLst>
                    <a:ext uri="{FF2B5EF4-FFF2-40B4-BE49-F238E27FC236}">
                      <a16:creationId xmlns:a16="http://schemas.microsoft.com/office/drawing/2014/main" id="{E9C46B4F-8998-6847-81EE-6DC9F4189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52" name="Rectangle 44">
                  <a:extLst>
                    <a:ext uri="{FF2B5EF4-FFF2-40B4-BE49-F238E27FC236}">
                      <a16:creationId xmlns:a16="http://schemas.microsoft.com/office/drawing/2014/main" id="{6C98012A-6A82-A949-979D-919170847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1</a:t>
                  </a:r>
                </a:p>
              </p:txBody>
            </p:sp>
          </p:grpSp>
          <p:grpSp>
            <p:nvGrpSpPr>
              <p:cNvPr id="101448" name="Group 45">
                <a:extLst>
                  <a:ext uri="{FF2B5EF4-FFF2-40B4-BE49-F238E27FC236}">
                    <a16:creationId xmlns:a16="http://schemas.microsoft.com/office/drawing/2014/main" id="{F92E4488-2244-F649-AD18-13365CAB28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96" y="1776"/>
                <a:ext cx="307" cy="384"/>
                <a:chOff x="605" y="1776"/>
                <a:chExt cx="307" cy="384"/>
              </a:xfrm>
            </p:grpSpPr>
            <p:sp>
              <p:nvSpPr>
                <p:cNvPr id="101449" name="Rectangle 46">
                  <a:extLst>
                    <a:ext uri="{FF2B5EF4-FFF2-40B4-BE49-F238E27FC236}">
                      <a16:creationId xmlns:a16="http://schemas.microsoft.com/office/drawing/2014/main" id="{BB087E68-F820-D14C-A8F8-675B3A806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50" name="Rectangle 47">
                  <a:extLst>
                    <a:ext uri="{FF2B5EF4-FFF2-40B4-BE49-F238E27FC236}">
                      <a16:creationId xmlns:a16="http://schemas.microsoft.com/office/drawing/2014/main" id="{96397831-0152-424C-999D-779C34D505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0</a:t>
                  </a:r>
                </a:p>
              </p:txBody>
            </p:sp>
          </p:grpSp>
        </p:grpSp>
        <p:grpSp>
          <p:nvGrpSpPr>
            <p:cNvPr id="101382" name="Group 48">
              <a:extLst>
                <a:ext uri="{FF2B5EF4-FFF2-40B4-BE49-F238E27FC236}">
                  <a16:creationId xmlns:a16="http://schemas.microsoft.com/office/drawing/2014/main" id="{03780A8E-8D6A-4843-8F38-59EAAE3A73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" y="2880"/>
              <a:ext cx="3684" cy="384"/>
              <a:chOff x="1219" y="2880"/>
              <a:chExt cx="3684" cy="384"/>
            </a:xfrm>
          </p:grpSpPr>
          <p:grpSp>
            <p:nvGrpSpPr>
              <p:cNvPr id="101399" name="Group 49">
                <a:extLst>
                  <a:ext uri="{FF2B5EF4-FFF2-40B4-BE49-F238E27FC236}">
                    <a16:creationId xmlns:a16="http://schemas.microsoft.com/office/drawing/2014/main" id="{E55345DD-5A38-E74E-BAA8-299F80B32E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19" y="2880"/>
                <a:ext cx="307" cy="384"/>
                <a:chOff x="605" y="1776"/>
                <a:chExt cx="307" cy="384"/>
              </a:xfrm>
            </p:grpSpPr>
            <p:sp>
              <p:nvSpPr>
                <p:cNvPr id="101433" name="Rectangle 50">
                  <a:extLst>
                    <a:ext uri="{FF2B5EF4-FFF2-40B4-BE49-F238E27FC236}">
                      <a16:creationId xmlns:a16="http://schemas.microsoft.com/office/drawing/2014/main" id="{E2665666-5191-F844-BDCB-359D88D3A2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34" name="Rectangle 51">
                  <a:extLst>
                    <a:ext uri="{FF2B5EF4-FFF2-40B4-BE49-F238E27FC236}">
                      <a16:creationId xmlns:a16="http://schemas.microsoft.com/office/drawing/2014/main" id="{86FA49A3-4BB4-6A47-9960-D4EE03DF3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11</a:t>
                  </a:r>
                </a:p>
              </p:txBody>
            </p:sp>
          </p:grpSp>
          <p:grpSp>
            <p:nvGrpSpPr>
              <p:cNvPr id="101400" name="Group 52">
                <a:extLst>
                  <a:ext uri="{FF2B5EF4-FFF2-40B4-BE49-F238E27FC236}">
                    <a16:creationId xmlns:a16="http://schemas.microsoft.com/office/drawing/2014/main" id="{11F85825-A411-994C-9491-C72D261035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6" y="2880"/>
                <a:ext cx="307" cy="384"/>
                <a:chOff x="605" y="1776"/>
                <a:chExt cx="307" cy="384"/>
              </a:xfrm>
            </p:grpSpPr>
            <p:sp>
              <p:nvSpPr>
                <p:cNvPr id="101431" name="Rectangle 53">
                  <a:extLst>
                    <a:ext uri="{FF2B5EF4-FFF2-40B4-BE49-F238E27FC236}">
                      <a16:creationId xmlns:a16="http://schemas.microsoft.com/office/drawing/2014/main" id="{4D93A47D-15A3-EA4C-B795-E2A68D3EC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32" name="Rectangle 54">
                  <a:extLst>
                    <a:ext uri="{FF2B5EF4-FFF2-40B4-BE49-F238E27FC236}">
                      <a16:creationId xmlns:a16="http://schemas.microsoft.com/office/drawing/2014/main" id="{691D5448-B36E-AA42-A0DD-E3C6ADB3FC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10</a:t>
                  </a:r>
                </a:p>
              </p:txBody>
            </p:sp>
          </p:grpSp>
          <p:grpSp>
            <p:nvGrpSpPr>
              <p:cNvPr id="101401" name="Group 55">
                <a:extLst>
                  <a:ext uri="{FF2B5EF4-FFF2-40B4-BE49-F238E27FC236}">
                    <a16:creationId xmlns:a16="http://schemas.microsoft.com/office/drawing/2014/main" id="{BD6BA89D-1965-BD48-9D65-C0E5929561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3" y="2880"/>
                <a:ext cx="307" cy="384"/>
                <a:chOff x="605" y="1776"/>
                <a:chExt cx="307" cy="384"/>
              </a:xfrm>
            </p:grpSpPr>
            <p:sp>
              <p:nvSpPr>
                <p:cNvPr id="101429" name="Rectangle 56">
                  <a:extLst>
                    <a:ext uri="{FF2B5EF4-FFF2-40B4-BE49-F238E27FC236}">
                      <a16:creationId xmlns:a16="http://schemas.microsoft.com/office/drawing/2014/main" id="{B7A5CDF0-4FCB-C44A-94A6-220DCFDF2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30" name="Rectangle 57">
                  <a:extLst>
                    <a:ext uri="{FF2B5EF4-FFF2-40B4-BE49-F238E27FC236}">
                      <a16:creationId xmlns:a16="http://schemas.microsoft.com/office/drawing/2014/main" id="{2FD423CA-59B7-A84D-88EC-07DAD5C844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9</a:t>
                  </a:r>
                </a:p>
              </p:txBody>
            </p:sp>
          </p:grpSp>
          <p:grpSp>
            <p:nvGrpSpPr>
              <p:cNvPr id="101402" name="Group 58">
                <a:extLst>
                  <a:ext uri="{FF2B5EF4-FFF2-40B4-BE49-F238E27FC236}">
                    <a16:creationId xmlns:a16="http://schemas.microsoft.com/office/drawing/2014/main" id="{E98F049D-3B7F-2D4C-9B64-5BF76D52CA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0" y="2880"/>
                <a:ext cx="307" cy="384"/>
                <a:chOff x="605" y="1776"/>
                <a:chExt cx="307" cy="384"/>
              </a:xfrm>
            </p:grpSpPr>
            <p:sp>
              <p:nvSpPr>
                <p:cNvPr id="101427" name="Rectangle 59">
                  <a:extLst>
                    <a:ext uri="{FF2B5EF4-FFF2-40B4-BE49-F238E27FC236}">
                      <a16:creationId xmlns:a16="http://schemas.microsoft.com/office/drawing/2014/main" id="{D32B507F-7648-9E4E-9A17-F58E2ADAA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28" name="Rectangle 60">
                  <a:extLst>
                    <a:ext uri="{FF2B5EF4-FFF2-40B4-BE49-F238E27FC236}">
                      <a16:creationId xmlns:a16="http://schemas.microsoft.com/office/drawing/2014/main" id="{67891EB4-EB75-F546-9E27-37A40DA44C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8</a:t>
                  </a:r>
                </a:p>
              </p:txBody>
            </p:sp>
          </p:grpSp>
          <p:grpSp>
            <p:nvGrpSpPr>
              <p:cNvPr id="101403" name="Group 61">
                <a:extLst>
                  <a:ext uri="{FF2B5EF4-FFF2-40B4-BE49-F238E27FC236}">
                    <a16:creationId xmlns:a16="http://schemas.microsoft.com/office/drawing/2014/main" id="{66A90B52-25DB-5C4D-86F8-686CE24978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7" y="2880"/>
                <a:ext cx="307" cy="384"/>
                <a:chOff x="605" y="1776"/>
                <a:chExt cx="307" cy="384"/>
              </a:xfrm>
            </p:grpSpPr>
            <p:sp>
              <p:nvSpPr>
                <p:cNvPr id="101425" name="Rectangle 62">
                  <a:extLst>
                    <a:ext uri="{FF2B5EF4-FFF2-40B4-BE49-F238E27FC236}">
                      <a16:creationId xmlns:a16="http://schemas.microsoft.com/office/drawing/2014/main" id="{B301AB17-7F21-4742-8D4C-AF71CF359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26" name="Rectangle 63">
                  <a:extLst>
                    <a:ext uri="{FF2B5EF4-FFF2-40B4-BE49-F238E27FC236}">
                      <a16:creationId xmlns:a16="http://schemas.microsoft.com/office/drawing/2014/main" id="{5FDC1E25-6227-B243-B6D8-102B9F5262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7</a:t>
                  </a:r>
                </a:p>
              </p:txBody>
            </p:sp>
          </p:grpSp>
          <p:grpSp>
            <p:nvGrpSpPr>
              <p:cNvPr id="101404" name="Group 64">
                <a:extLst>
                  <a:ext uri="{FF2B5EF4-FFF2-40B4-BE49-F238E27FC236}">
                    <a16:creationId xmlns:a16="http://schemas.microsoft.com/office/drawing/2014/main" id="{93EDF22C-426E-2343-B3CA-D578419684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54" y="2880"/>
                <a:ext cx="307" cy="384"/>
                <a:chOff x="605" y="1776"/>
                <a:chExt cx="307" cy="384"/>
              </a:xfrm>
            </p:grpSpPr>
            <p:sp>
              <p:nvSpPr>
                <p:cNvPr id="101423" name="Rectangle 65">
                  <a:extLst>
                    <a:ext uri="{FF2B5EF4-FFF2-40B4-BE49-F238E27FC236}">
                      <a16:creationId xmlns:a16="http://schemas.microsoft.com/office/drawing/2014/main" id="{9E18424F-4707-6944-AD92-2382321057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24" name="Rectangle 66">
                  <a:extLst>
                    <a:ext uri="{FF2B5EF4-FFF2-40B4-BE49-F238E27FC236}">
                      <a16:creationId xmlns:a16="http://schemas.microsoft.com/office/drawing/2014/main" id="{A4481ED7-5519-E840-AE83-CAA7E33A0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6</a:t>
                  </a:r>
                </a:p>
              </p:txBody>
            </p:sp>
          </p:grpSp>
          <p:grpSp>
            <p:nvGrpSpPr>
              <p:cNvPr id="101405" name="Group 67">
                <a:extLst>
                  <a:ext uri="{FF2B5EF4-FFF2-40B4-BE49-F238E27FC236}">
                    <a16:creationId xmlns:a16="http://schemas.microsoft.com/office/drawing/2014/main" id="{CBD0DCD5-4A24-9F49-AD1F-856B78C766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61" y="2880"/>
                <a:ext cx="307" cy="384"/>
                <a:chOff x="605" y="1776"/>
                <a:chExt cx="307" cy="384"/>
              </a:xfrm>
            </p:grpSpPr>
            <p:sp>
              <p:nvSpPr>
                <p:cNvPr id="101421" name="Rectangle 68">
                  <a:extLst>
                    <a:ext uri="{FF2B5EF4-FFF2-40B4-BE49-F238E27FC236}">
                      <a16:creationId xmlns:a16="http://schemas.microsoft.com/office/drawing/2014/main" id="{4E1304A0-70CE-A644-9640-D06C9D1904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22" name="Rectangle 69">
                  <a:extLst>
                    <a:ext uri="{FF2B5EF4-FFF2-40B4-BE49-F238E27FC236}">
                      <a16:creationId xmlns:a16="http://schemas.microsoft.com/office/drawing/2014/main" id="{17C9D0EB-F9EC-E741-9BFD-F60BA5446D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5</a:t>
                  </a:r>
                </a:p>
              </p:txBody>
            </p:sp>
          </p:grpSp>
          <p:grpSp>
            <p:nvGrpSpPr>
              <p:cNvPr id="101406" name="Group 70">
                <a:extLst>
                  <a:ext uri="{FF2B5EF4-FFF2-40B4-BE49-F238E27FC236}">
                    <a16:creationId xmlns:a16="http://schemas.microsoft.com/office/drawing/2014/main" id="{92D95B27-A81E-CF44-9EAE-9DEE485A34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8" y="2880"/>
                <a:ext cx="307" cy="384"/>
                <a:chOff x="605" y="1776"/>
                <a:chExt cx="307" cy="384"/>
              </a:xfrm>
            </p:grpSpPr>
            <p:sp>
              <p:nvSpPr>
                <p:cNvPr id="101419" name="Rectangle 71">
                  <a:extLst>
                    <a:ext uri="{FF2B5EF4-FFF2-40B4-BE49-F238E27FC236}">
                      <a16:creationId xmlns:a16="http://schemas.microsoft.com/office/drawing/2014/main" id="{95F4FA39-B8F8-D94C-BD61-E211D0D94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20" name="Rectangle 72">
                  <a:extLst>
                    <a:ext uri="{FF2B5EF4-FFF2-40B4-BE49-F238E27FC236}">
                      <a16:creationId xmlns:a16="http://schemas.microsoft.com/office/drawing/2014/main" id="{484BFA95-34C0-294A-9E2B-D415AFA55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4</a:t>
                  </a:r>
                </a:p>
              </p:txBody>
            </p:sp>
          </p:grpSp>
          <p:grpSp>
            <p:nvGrpSpPr>
              <p:cNvPr id="101407" name="Group 73">
                <a:extLst>
                  <a:ext uri="{FF2B5EF4-FFF2-40B4-BE49-F238E27FC236}">
                    <a16:creationId xmlns:a16="http://schemas.microsoft.com/office/drawing/2014/main" id="{045CC20D-0EAE-B142-B881-48B0E09AFD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5" y="2880"/>
                <a:ext cx="307" cy="384"/>
                <a:chOff x="605" y="1776"/>
                <a:chExt cx="307" cy="384"/>
              </a:xfrm>
            </p:grpSpPr>
            <p:sp>
              <p:nvSpPr>
                <p:cNvPr id="101417" name="Rectangle 74">
                  <a:extLst>
                    <a:ext uri="{FF2B5EF4-FFF2-40B4-BE49-F238E27FC236}">
                      <a16:creationId xmlns:a16="http://schemas.microsoft.com/office/drawing/2014/main" id="{D221C7B1-9A03-D747-8311-549652BE1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18" name="Rectangle 75">
                  <a:extLst>
                    <a:ext uri="{FF2B5EF4-FFF2-40B4-BE49-F238E27FC236}">
                      <a16:creationId xmlns:a16="http://schemas.microsoft.com/office/drawing/2014/main" id="{9370BF56-E0AA-B34D-9DA3-C3E02FBB6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3</a:t>
                  </a:r>
                </a:p>
              </p:txBody>
            </p:sp>
          </p:grpSp>
          <p:grpSp>
            <p:nvGrpSpPr>
              <p:cNvPr id="101408" name="Group 76">
                <a:extLst>
                  <a:ext uri="{FF2B5EF4-FFF2-40B4-BE49-F238E27FC236}">
                    <a16:creationId xmlns:a16="http://schemas.microsoft.com/office/drawing/2014/main" id="{1E100DE2-BB64-BE4E-B1E5-8DC488F483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2" y="2880"/>
                <a:ext cx="307" cy="384"/>
                <a:chOff x="605" y="1776"/>
                <a:chExt cx="307" cy="384"/>
              </a:xfrm>
            </p:grpSpPr>
            <p:sp>
              <p:nvSpPr>
                <p:cNvPr id="101415" name="Rectangle 77">
                  <a:extLst>
                    <a:ext uri="{FF2B5EF4-FFF2-40B4-BE49-F238E27FC236}">
                      <a16:creationId xmlns:a16="http://schemas.microsoft.com/office/drawing/2014/main" id="{18994E95-5002-9446-A180-39542BB3C0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16" name="Rectangle 78">
                  <a:extLst>
                    <a:ext uri="{FF2B5EF4-FFF2-40B4-BE49-F238E27FC236}">
                      <a16:creationId xmlns:a16="http://schemas.microsoft.com/office/drawing/2014/main" id="{E9B89D1C-BD28-7647-AA41-A6EC79C616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2</a:t>
                  </a:r>
                </a:p>
              </p:txBody>
            </p:sp>
          </p:grpSp>
          <p:grpSp>
            <p:nvGrpSpPr>
              <p:cNvPr id="101409" name="Group 79">
                <a:extLst>
                  <a:ext uri="{FF2B5EF4-FFF2-40B4-BE49-F238E27FC236}">
                    <a16:creationId xmlns:a16="http://schemas.microsoft.com/office/drawing/2014/main" id="{BF6BF21B-4949-1247-ADCD-AF510E4B04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9" y="2880"/>
                <a:ext cx="307" cy="384"/>
                <a:chOff x="605" y="1776"/>
                <a:chExt cx="307" cy="384"/>
              </a:xfrm>
            </p:grpSpPr>
            <p:sp>
              <p:nvSpPr>
                <p:cNvPr id="101413" name="Rectangle 80">
                  <a:extLst>
                    <a:ext uri="{FF2B5EF4-FFF2-40B4-BE49-F238E27FC236}">
                      <a16:creationId xmlns:a16="http://schemas.microsoft.com/office/drawing/2014/main" id="{62EC1CB5-99A5-3844-911F-70E6550D7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14" name="Rectangle 81">
                  <a:extLst>
                    <a:ext uri="{FF2B5EF4-FFF2-40B4-BE49-F238E27FC236}">
                      <a16:creationId xmlns:a16="http://schemas.microsoft.com/office/drawing/2014/main" id="{96870E1D-8F9B-7448-B7D4-5FA914BD38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1</a:t>
                  </a:r>
                </a:p>
              </p:txBody>
            </p:sp>
          </p:grpSp>
          <p:grpSp>
            <p:nvGrpSpPr>
              <p:cNvPr id="101410" name="Group 82">
                <a:extLst>
                  <a:ext uri="{FF2B5EF4-FFF2-40B4-BE49-F238E27FC236}">
                    <a16:creationId xmlns:a16="http://schemas.microsoft.com/office/drawing/2014/main" id="{DC364048-8C84-1447-8A1D-D6BB6C909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96" y="2880"/>
                <a:ext cx="307" cy="384"/>
                <a:chOff x="605" y="1776"/>
                <a:chExt cx="307" cy="384"/>
              </a:xfrm>
            </p:grpSpPr>
            <p:sp>
              <p:nvSpPr>
                <p:cNvPr id="101411" name="Rectangle 83">
                  <a:extLst>
                    <a:ext uri="{FF2B5EF4-FFF2-40B4-BE49-F238E27FC236}">
                      <a16:creationId xmlns:a16="http://schemas.microsoft.com/office/drawing/2014/main" id="{81D21C38-FA17-DD4D-BB6D-B0ECD3447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defTabSz="76197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 lang="zh-CN" altLang="en-US" sz="1667" b="1">
                    <a:solidFill>
                      <a:srgbClr val="0000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12" name="Rectangle 84">
                  <a:extLst>
                    <a:ext uri="{FF2B5EF4-FFF2-40B4-BE49-F238E27FC236}">
                      <a16:creationId xmlns:a16="http://schemas.microsoft.com/office/drawing/2014/main" id="{49061438-D946-B44F-9415-25DA48B30B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5406" tIns="37042" rIns="75406" bIns="37042" anchor="ctr"/>
                <a:lstStyle>
                  <a:lvl1pPr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algn="ctr" defTabSz="761970" eaLnBrk="0" fontAlgn="base" hangingPunct="0">
                    <a:lnSpc>
                      <a:spcPct val="90000"/>
                    </a:lnSpc>
                    <a:spcBef>
                      <a:spcPct val="30000"/>
                    </a:spcBef>
                    <a:spcAft>
                      <a:spcPct val="0"/>
                    </a:spcAft>
                    <a:buNone/>
                  </a:pPr>
                  <a:r>
                    <a:rPr lang="en-US" altLang="zh-CN" sz="1167" b="1">
                      <a:solidFill>
                        <a:srgbClr val="000000"/>
                      </a:solidFill>
                      <a:latin typeface="Helvetica" pitchFamily="2" charset="0"/>
                      <a:ea typeface="宋体" panose="02010600030101010101" pitchFamily="2" charset="-122"/>
                    </a:rPr>
                    <a:t>0</a:t>
                  </a:r>
                </a:p>
              </p:txBody>
            </p:sp>
          </p:grpSp>
        </p:grpSp>
        <p:grpSp>
          <p:nvGrpSpPr>
            <p:cNvPr id="101383" name="Group 85">
              <a:extLst>
                <a:ext uri="{FF2B5EF4-FFF2-40B4-BE49-F238E27FC236}">
                  <a16:creationId xmlns:a16="http://schemas.microsoft.com/office/drawing/2014/main" id="{0476E274-7264-8243-B9C3-841F9B848F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261"/>
              <a:ext cx="1842" cy="274"/>
              <a:chOff x="3061" y="2261"/>
              <a:chExt cx="1842" cy="274"/>
            </a:xfrm>
          </p:grpSpPr>
          <p:sp>
            <p:nvSpPr>
              <p:cNvPr id="101397" name="Line 86">
                <a:extLst>
                  <a:ext uri="{FF2B5EF4-FFF2-40B4-BE49-F238E27FC236}">
                    <a16:creationId xmlns:a16="http://schemas.microsoft.com/office/drawing/2014/main" id="{21039919-F73F-8948-8168-113E3748A2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75406" tIns="37042" rIns="75406" bIns="37042"/>
              <a:lstStyle/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67" b="1">
                  <a:solidFill>
                    <a:srgbClr val="000000"/>
                  </a:solidFill>
                  <a:latin typeface="Comic Sans MS" panose="030F09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98" name="Text Box 87">
                <a:extLst>
                  <a:ext uri="{FF2B5EF4-FFF2-40B4-BE49-F238E27FC236}">
                    <a16:creationId xmlns:a16="http://schemas.microsoft.com/office/drawing/2014/main" id="{50F1CFBC-F73C-0B4E-B86B-EA6707C11E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261"/>
                <a:ext cx="422" cy="2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500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VPO</a:t>
                </a:r>
              </a:p>
            </p:txBody>
          </p:sp>
        </p:grpSp>
        <p:grpSp>
          <p:nvGrpSpPr>
            <p:cNvPr id="101384" name="Group 88">
              <a:extLst>
                <a:ext uri="{FF2B5EF4-FFF2-40B4-BE49-F238E27FC236}">
                  <a16:creationId xmlns:a16="http://schemas.microsoft.com/office/drawing/2014/main" id="{4F762279-8802-624D-94DF-4BE1EA8237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3312"/>
              <a:ext cx="1842" cy="274"/>
              <a:chOff x="3061" y="2261"/>
              <a:chExt cx="1842" cy="274"/>
            </a:xfrm>
          </p:grpSpPr>
          <p:sp>
            <p:nvSpPr>
              <p:cNvPr id="101395" name="Line 89">
                <a:extLst>
                  <a:ext uri="{FF2B5EF4-FFF2-40B4-BE49-F238E27FC236}">
                    <a16:creationId xmlns:a16="http://schemas.microsoft.com/office/drawing/2014/main" id="{11D6EF5C-C096-9742-8FD9-928645D43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75406" tIns="37042" rIns="75406" bIns="37042"/>
              <a:lstStyle/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67" b="1">
                  <a:solidFill>
                    <a:srgbClr val="000000"/>
                  </a:solidFill>
                  <a:latin typeface="Comic Sans MS" panose="030F09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96" name="Text Box 90">
                <a:extLst>
                  <a:ext uri="{FF2B5EF4-FFF2-40B4-BE49-F238E27FC236}">
                    <a16:creationId xmlns:a16="http://schemas.microsoft.com/office/drawing/2014/main" id="{3220D560-B1E0-6840-9672-97CF607F04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261"/>
                <a:ext cx="422" cy="2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500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PPO</a:t>
                </a:r>
              </a:p>
            </p:txBody>
          </p:sp>
        </p:grpSp>
        <p:grpSp>
          <p:nvGrpSpPr>
            <p:cNvPr id="101385" name="Group 91">
              <a:extLst>
                <a:ext uri="{FF2B5EF4-FFF2-40B4-BE49-F238E27FC236}">
                  <a16:creationId xmlns:a16="http://schemas.microsoft.com/office/drawing/2014/main" id="{B481AF6C-E19B-A24F-8427-0EF0A46F92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3312"/>
              <a:ext cx="1842" cy="274"/>
              <a:chOff x="3061" y="2261"/>
              <a:chExt cx="1842" cy="274"/>
            </a:xfrm>
          </p:grpSpPr>
          <p:sp>
            <p:nvSpPr>
              <p:cNvPr id="101393" name="Line 92">
                <a:extLst>
                  <a:ext uri="{FF2B5EF4-FFF2-40B4-BE49-F238E27FC236}">
                    <a16:creationId xmlns:a16="http://schemas.microsoft.com/office/drawing/2014/main" id="{479183EC-6055-A44C-96C8-D0480AAAC8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75406" tIns="37042" rIns="75406" bIns="37042"/>
              <a:lstStyle/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67" b="1">
                  <a:solidFill>
                    <a:srgbClr val="000000"/>
                  </a:solidFill>
                  <a:latin typeface="Comic Sans MS" panose="030F09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94" name="Text Box 93">
                <a:extLst>
                  <a:ext uri="{FF2B5EF4-FFF2-40B4-BE49-F238E27FC236}">
                    <a16:creationId xmlns:a16="http://schemas.microsoft.com/office/drawing/2014/main" id="{08ADD799-AC99-7A43-AEDF-62EDFB861C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261"/>
                <a:ext cx="414" cy="2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500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PPN</a:t>
                </a:r>
              </a:p>
            </p:txBody>
          </p:sp>
        </p:grpSp>
        <p:grpSp>
          <p:nvGrpSpPr>
            <p:cNvPr id="101386" name="Group 94">
              <a:extLst>
                <a:ext uri="{FF2B5EF4-FFF2-40B4-BE49-F238E27FC236}">
                  <a16:creationId xmlns:a16="http://schemas.microsoft.com/office/drawing/2014/main" id="{19BD64AB-C83B-124D-948A-9A33B36CE8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" y="2256"/>
              <a:ext cx="2467" cy="274"/>
              <a:chOff x="3061" y="2261"/>
              <a:chExt cx="1842" cy="274"/>
            </a:xfrm>
          </p:grpSpPr>
          <p:sp>
            <p:nvSpPr>
              <p:cNvPr id="101391" name="Line 95">
                <a:extLst>
                  <a:ext uri="{FF2B5EF4-FFF2-40B4-BE49-F238E27FC236}">
                    <a16:creationId xmlns:a16="http://schemas.microsoft.com/office/drawing/2014/main" id="{6BD04FB6-4A97-354D-AB95-8C9D5A62E2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75406" tIns="37042" rIns="75406" bIns="37042"/>
              <a:lstStyle/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67" b="1">
                  <a:solidFill>
                    <a:srgbClr val="000000"/>
                  </a:solidFill>
                  <a:latin typeface="Comic Sans MS" panose="030F0902030302020204" pitchFamily="66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92" name="Text Box 96">
                <a:extLst>
                  <a:ext uri="{FF2B5EF4-FFF2-40B4-BE49-F238E27FC236}">
                    <a16:creationId xmlns:a16="http://schemas.microsoft.com/office/drawing/2014/main" id="{41826F70-6224-C44A-B556-5087F71008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2261"/>
                <a:ext cx="309" cy="2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500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VPN</a:t>
                </a:r>
              </a:p>
            </p:txBody>
          </p:sp>
        </p:grpSp>
        <p:sp>
          <p:nvSpPr>
            <p:cNvPr id="101387" name="Text Box 97">
              <a:extLst>
                <a:ext uri="{FF2B5EF4-FFF2-40B4-BE49-F238E27FC236}">
                  <a16:creationId xmlns:a16="http://schemas.microsoft.com/office/drawing/2014/main" id="{ACD3A796-602A-A147-8A3E-5D98FC7C9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2530"/>
              <a:ext cx="119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zh-CN" altLang="en-US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          </a:t>
              </a:r>
              <a:r>
                <a:rPr lang="en-US" altLang="zh-CN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(</a:t>
              </a:r>
              <a:r>
                <a:rPr lang="zh-CN" altLang="en-US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虚拟页号</a:t>
              </a:r>
              <a:r>
                <a:rPr lang="en-US" altLang="zh-CN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01388" name="Text Box 98">
              <a:extLst>
                <a:ext uri="{FF2B5EF4-FFF2-40B4-BE49-F238E27FC236}">
                  <a16:creationId xmlns:a16="http://schemas.microsoft.com/office/drawing/2014/main" id="{98765B7D-4AB9-7746-9CB6-A25DE2CA4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" y="2523"/>
              <a:ext cx="136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zh-CN" altLang="en-US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       </a:t>
              </a:r>
              <a:r>
                <a:rPr lang="en-US" altLang="zh-CN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(</a:t>
              </a:r>
              <a:r>
                <a:rPr lang="zh-CN" altLang="en-US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虚拟页内偏移</a:t>
              </a:r>
              <a:r>
                <a:rPr lang="en-US" altLang="zh-CN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01389" name="Text Box 99">
              <a:extLst>
                <a:ext uri="{FF2B5EF4-FFF2-40B4-BE49-F238E27FC236}">
                  <a16:creationId xmlns:a16="http://schemas.microsoft.com/office/drawing/2014/main" id="{56EAE3FB-631C-D84A-9401-5EE4B23C4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531"/>
              <a:ext cx="123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zh-CN" altLang="en-US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           </a:t>
              </a:r>
              <a:r>
                <a:rPr lang="en-US" altLang="zh-CN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(</a:t>
              </a:r>
              <a:r>
                <a:rPr lang="zh-CN" altLang="en-US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物理页号</a:t>
              </a:r>
              <a:r>
                <a:rPr lang="en-US" altLang="zh-CN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01390" name="Text Box 100">
              <a:extLst>
                <a:ext uri="{FF2B5EF4-FFF2-40B4-BE49-F238E27FC236}">
                  <a16:creationId xmlns:a16="http://schemas.microsoft.com/office/drawing/2014/main" id="{ACEC2875-9C33-964A-B8D9-CAB84B5FA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" y="3552"/>
              <a:ext cx="108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(</a:t>
              </a:r>
              <a:r>
                <a:rPr lang="zh-CN" altLang="en-US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物理页内偏移</a:t>
              </a:r>
              <a:r>
                <a:rPr lang="en-US" altLang="zh-CN" sz="1500" dirty="0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)</a:t>
              </a:r>
            </a:p>
          </p:txBody>
        </p:sp>
      </p:grpSp>
      <p:graphicFrame>
        <p:nvGraphicFramePr>
          <p:cNvPr id="3" name="Group 177">
            <a:extLst>
              <a:ext uri="{FF2B5EF4-FFF2-40B4-BE49-F238E27FC236}">
                <a16:creationId xmlns:a16="http://schemas.microsoft.com/office/drawing/2014/main" id="{5C5A3514-0357-E17B-478C-B4150B2BB09F}"/>
              </a:ext>
            </a:extLst>
          </p:cNvPr>
          <p:cNvGraphicFramePr>
            <a:graphicFrameLocks/>
          </p:cNvGraphicFramePr>
          <p:nvPr/>
        </p:nvGraphicFramePr>
        <p:xfrm>
          <a:off x="5623719" y="115343"/>
          <a:ext cx="3163095" cy="2815168"/>
        </p:xfrm>
        <a:graphic>
          <a:graphicData uri="http://schemas.openxmlformats.org/drawingml/2006/table">
            <a:tbl>
              <a:tblPr/>
              <a:tblGrid>
                <a:gridCol w="967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740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marL="75406" marR="75406" marT="37048" marB="37048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PPN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Valid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740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00</a:t>
                      </a:r>
                    </a:p>
                  </a:txBody>
                  <a:tcPr marL="75406" marR="75406" marT="37048" marB="37048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28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328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01</a:t>
                      </a:r>
                    </a:p>
                  </a:txBody>
                  <a:tcPr marL="75406" marR="75406" marT="37048" marB="37048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60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02</a:t>
                      </a:r>
                    </a:p>
                  </a:txBody>
                  <a:tcPr marL="75406" marR="75406" marT="37048" marB="37048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33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60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03</a:t>
                      </a:r>
                    </a:p>
                  </a:txBody>
                  <a:tcPr marL="75406" marR="75406" marT="37048" marB="37048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02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60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04</a:t>
                      </a:r>
                    </a:p>
                  </a:txBody>
                  <a:tcPr marL="75406" marR="75406" marT="37048" marB="37048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60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05</a:t>
                      </a:r>
                    </a:p>
                  </a:txBody>
                  <a:tcPr marL="75406" marR="75406" marT="37048" marB="37048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560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06</a:t>
                      </a:r>
                    </a:p>
                  </a:txBody>
                  <a:tcPr marL="75406" marR="75406" marT="37048" marB="37048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60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07</a:t>
                      </a:r>
                    </a:p>
                  </a:txBody>
                  <a:tcPr marL="75406" marR="75406" marT="37048" marB="37048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75406" marR="75406" marT="37048" marB="370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49570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灯片编号占位符 5">
            <a:extLst>
              <a:ext uri="{FF2B5EF4-FFF2-40B4-BE49-F238E27FC236}">
                <a16:creationId xmlns:a16="http://schemas.microsoft.com/office/drawing/2014/main" id="{2E16D819-2A35-474F-B2F3-57688B96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18EAC6DC-4DE0-274C-829F-2C17775AAC49}" type="slidenum">
              <a:rPr lang="zh-CN" altLang="en-US" sz="1167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49</a:t>
            </a:fld>
            <a:endParaRPr lang="en-US" altLang="zh-CN" sz="1167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712CF0FD-CED8-6740-8233-EF78CF228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内存地址翻译简单示例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5475" name="Rectangle 102">
            <a:extLst>
              <a:ext uri="{FF2B5EF4-FFF2-40B4-BE49-F238E27FC236}">
                <a16:creationId xmlns:a16="http://schemas.microsoft.com/office/drawing/2014/main" id="{1E416FA0-777D-EB48-AD6D-2C4A91BDB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104" y="1270000"/>
            <a:ext cx="269336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Virtual Address: 0x</a:t>
            </a:r>
            <a:r>
              <a:rPr lang="en-US" altLang="zh-CN" sz="1667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1667">
                <a:solidFill>
                  <a:srgbClr val="00B0F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1667">
                <a:solidFill>
                  <a:srgbClr val="FFC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667">
                <a:solidFill>
                  <a:srgbClr val="00B050"/>
                </a:solidFill>
                <a:ea typeface="宋体" panose="02010600030101010101" pitchFamily="2" charset="-122"/>
              </a:rPr>
              <a:t>4</a:t>
            </a:r>
            <a:endParaRPr lang="zh-CN" altLang="en-US" sz="1667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grpSp>
        <p:nvGrpSpPr>
          <p:cNvPr id="12373" name="Group 106">
            <a:extLst>
              <a:ext uri="{FF2B5EF4-FFF2-40B4-BE49-F238E27FC236}">
                <a16:creationId xmlns:a16="http://schemas.microsoft.com/office/drawing/2014/main" id="{A3CCB1B6-F66C-D14F-AB40-1329C59F851B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1617928"/>
            <a:ext cx="406136" cy="508000"/>
            <a:chOff x="629" y="1176"/>
            <a:chExt cx="307" cy="384"/>
          </a:xfrm>
          <a:noFill/>
        </p:grpSpPr>
        <p:sp>
          <p:nvSpPr>
            <p:cNvPr id="12413" name="Rectangle 107">
              <a:extLst>
                <a:ext uri="{FF2B5EF4-FFF2-40B4-BE49-F238E27FC236}">
                  <a16:creationId xmlns:a16="http://schemas.microsoft.com/office/drawing/2014/main" id="{71EDF5D2-1472-104E-A384-4C88D6D6A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4" name="Rectangle 108">
              <a:extLst>
                <a:ext uri="{FF2B5EF4-FFF2-40B4-BE49-F238E27FC236}">
                  <a16:creationId xmlns:a16="http://schemas.microsoft.com/office/drawing/2014/main" id="{DE39E8F6-A3F0-5D42-94D0-48B1435CC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13</a:t>
              </a:r>
            </a:p>
          </p:txBody>
        </p:sp>
      </p:grpSp>
      <p:grpSp>
        <p:nvGrpSpPr>
          <p:cNvPr id="12374" name="Group 109">
            <a:extLst>
              <a:ext uri="{FF2B5EF4-FFF2-40B4-BE49-F238E27FC236}">
                <a16:creationId xmlns:a16="http://schemas.microsoft.com/office/drawing/2014/main" id="{84FA89B3-E279-0E47-86DE-9654B9E5C82C}"/>
              </a:ext>
            </a:extLst>
          </p:cNvPr>
          <p:cNvGrpSpPr>
            <a:grpSpLocks/>
          </p:cNvGrpSpPr>
          <p:nvPr/>
        </p:nvGrpSpPr>
        <p:grpSpPr bwMode="auto">
          <a:xfrm>
            <a:off x="1832240" y="1617928"/>
            <a:ext cx="406136" cy="508000"/>
            <a:chOff x="936" y="1176"/>
            <a:chExt cx="307" cy="384"/>
          </a:xfrm>
          <a:noFill/>
        </p:grpSpPr>
        <p:sp>
          <p:nvSpPr>
            <p:cNvPr id="12411" name="Rectangle 110">
              <a:extLst>
                <a:ext uri="{FF2B5EF4-FFF2-40B4-BE49-F238E27FC236}">
                  <a16:creationId xmlns:a16="http://schemas.microsoft.com/office/drawing/2014/main" id="{2A994ECF-ABFA-FD40-AC27-1D29FEDC1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2" name="Rectangle 111">
              <a:extLst>
                <a:ext uri="{FF2B5EF4-FFF2-40B4-BE49-F238E27FC236}">
                  <a16:creationId xmlns:a16="http://schemas.microsoft.com/office/drawing/2014/main" id="{86685EA5-F953-CF40-84EB-074D0911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12</a:t>
              </a:r>
            </a:p>
          </p:txBody>
        </p:sp>
      </p:grpSp>
      <p:grpSp>
        <p:nvGrpSpPr>
          <p:cNvPr id="12375" name="Group 112">
            <a:extLst>
              <a:ext uri="{FF2B5EF4-FFF2-40B4-BE49-F238E27FC236}">
                <a16:creationId xmlns:a16="http://schemas.microsoft.com/office/drawing/2014/main" id="{41D1D45C-5C5D-974C-96C9-1826EF4C09DC}"/>
              </a:ext>
            </a:extLst>
          </p:cNvPr>
          <p:cNvGrpSpPr>
            <a:grpSpLocks/>
          </p:cNvGrpSpPr>
          <p:nvPr/>
        </p:nvGrpSpPr>
        <p:grpSpPr bwMode="auto">
          <a:xfrm>
            <a:off x="2238375" y="1617928"/>
            <a:ext cx="406136" cy="508000"/>
            <a:chOff x="1243" y="1176"/>
            <a:chExt cx="307" cy="384"/>
          </a:xfrm>
          <a:noFill/>
        </p:grpSpPr>
        <p:sp>
          <p:nvSpPr>
            <p:cNvPr id="12409" name="Rectangle 113">
              <a:extLst>
                <a:ext uri="{FF2B5EF4-FFF2-40B4-BE49-F238E27FC236}">
                  <a16:creationId xmlns:a16="http://schemas.microsoft.com/office/drawing/2014/main" id="{AD1E0345-E430-244C-965D-E6D5BD52C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0" name="Rectangle 114">
              <a:extLst>
                <a:ext uri="{FF2B5EF4-FFF2-40B4-BE49-F238E27FC236}">
                  <a16:creationId xmlns:a16="http://schemas.microsoft.com/office/drawing/2014/main" id="{F9E9E9C0-1E86-6B4B-9723-7995E8918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11</a:t>
              </a:r>
            </a:p>
          </p:txBody>
        </p:sp>
      </p:grpSp>
      <p:grpSp>
        <p:nvGrpSpPr>
          <p:cNvPr id="12376" name="Group 115">
            <a:extLst>
              <a:ext uri="{FF2B5EF4-FFF2-40B4-BE49-F238E27FC236}">
                <a16:creationId xmlns:a16="http://schemas.microsoft.com/office/drawing/2014/main" id="{691612BB-FC6D-FA4B-BB65-6ABAC6780A91}"/>
              </a:ext>
            </a:extLst>
          </p:cNvPr>
          <p:cNvGrpSpPr>
            <a:grpSpLocks/>
          </p:cNvGrpSpPr>
          <p:nvPr/>
        </p:nvGrpSpPr>
        <p:grpSpPr bwMode="auto">
          <a:xfrm>
            <a:off x="2644511" y="1617928"/>
            <a:ext cx="406136" cy="508000"/>
            <a:chOff x="1550" y="1176"/>
            <a:chExt cx="307" cy="384"/>
          </a:xfrm>
          <a:noFill/>
        </p:grpSpPr>
        <p:sp>
          <p:nvSpPr>
            <p:cNvPr id="12407" name="Rectangle 116">
              <a:extLst>
                <a:ext uri="{FF2B5EF4-FFF2-40B4-BE49-F238E27FC236}">
                  <a16:creationId xmlns:a16="http://schemas.microsoft.com/office/drawing/2014/main" id="{AF035C9D-7344-A145-AFD7-C33D0937C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8" name="Rectangle 117">
              <a:extLst>
                <a:ext uri="{FF2B5EF4-FFF2-40B4-BE49-F238E27FC236}">
                  <a16:creationId xmlns:a16="http://schemas.microsoft.com/office/drawing/2014/main" id="{5204B514-6605-D240-9569-032FA32AB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10</a:t>
              </a:r>
            </a:p>
          </p:txBody>
        </p:sp>
      </p:grpSp>
      <p:grpSp>
        <p:nvGrpSpPr>
          <p:cNvPr id="12377" name="Group 118">
            <a:extLst>
              <a:ext uri="{FF2B5EF4-FFF2-40B4-BE49-F238E27FC236}">
                <a16:creationId xmlns:a16="http://schemas.microsoft.com/office/drawing/2014/main" id="{2A3D602A-9E8B-1E47-9AA7-94EB63692000}"/>
              </a:ext>
            </a:extLst>
          </p:cNvPr>
          <p:cNvGrpSpPr>
            <a:grpSpLocks/>
          </p:cNvGrpSpPr>
          <p:nvPr/>
        </p:nvGrpSpPr>
        <p:grpSpPr bwMode="auto">
          <a:xfrm>
            <a:off x="3050646" y="1617928"/>
            <a:ext cx="406136" cy="508000"/>
            <a:chOff x="1857" y="1176"/>
            <a:chExt cx="307" cy="384"/>
          </a:xfrm>
          <a:noFill/>
        </p:grpSpPr>
        <p:sp>
          <p:nvSpPr>
            <p:cNvPr id="12405" name="Rectangle 119">
              <a:extLst>
                <a:ext uri="{FF2B5EF4-FFF2-40B4-BE49-F238E27FC236}">
                  <a16:creationId xmlns:a16="http://schemas.microsoft.com/office/drawing/2014/main" id="{40C134C7-3475-0E46-B0DD-CEB8B48AA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6" name="Rectangle 120">
              <a:extLst>
                <a:ext uri="{FF2B5EF4-FFF2-40B4-BE49-F238E27FC236}">
                  <a16:creationId xmlns:a16="http://schemas.microsoft.com/office/drawing/2014/main" id="{77D55F6F-696D-B545-9048-61DDDF3C7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9</a:t>
              </a:r>
            </a:p>
          </p:txBody>
        </p:sp>
      </p:grpSp>
      <p:grpSp>
        <p:nvGrpSpPr>
          <p:cNvPr id="12378" name="Group 121">
            <a:extLst>
              <a:ext uri="{FF2B5EF4-FFF2-40B4-BE49-F238E27FC236}">
                <a16:creationId xmlns:a16="http://schemas.microsoft.com/office/drawing/2014/main" id="{B134023C-2CB1-6542-822E-7E822AC3679E}"/>
              </a:ext>
            </a:extLst>
          </p:cNvPr>
          <p:cNvGrpSpPr>
            <a:grpSpLocks/>
          </p:cNvGrpSpPr>
          <p:nvPr/>
        </p:nvGrpSpPr>
        <p:grpSpPr bwMode="auto">
          <a:xfrm>
            <a:off x="3456782" y="1617928"/>
            <a:ext cx="406136" cy="508000"/>
            <a:chOff x="2164" y="1176"/>
            <a:chExt cx="307" cy="384"/>
          </a:xfrm>
          <a:noFill/>
        </p:grpSpPr>
        <p:sp>
          <p:nvSpPr>
            <p:cNvPr id="12403" name="Rectangle 122">
              <a:extLst>
                <a:ext uri="{FF2B5EF4-FFF2-40B4-BE49-F238E27FC236}">
                  <a16:creationId xmlns:a16="http://schemas.microsoft.com/office/drawing/2014/main" id="{4ED28BA9-83AA-AF41-8416-FEF3834BA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4" name="Rectangle 123">
              <a:extLst>
                <a:ext uri="{FF2B5EF4-FFF2-40B4-BE49-F238E27FC236}">
                  <a16:creationId xmlns:a16="http://schemas.microsoft.com/office/drawing/2014/main" id="{4771189A-396D-9242-ABC1-45D69DD85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8</a:t>
              </a:r>
            </a:p>
          </p:txBody>
        </p:sp>
      </p:grpSp>
      <p:grpSp>
        <p:nvGrpSpPr>
          <p:cNvPr id="12379" name="Group 124">
            <a:extLst>
              <a:ext uri="{FF2B5EF4-FFF2-40B4-BE49-F238E27FC236}">
                <a16:creationId xmlns:a16="http://schemas.microsoft.com/office/drawing/2014/main" id="{5EDE4648-E83C-4F49-ADDD-3E44E4FA336F}"/>
              </a:ext>
            </a:extLst>
          </p:cNvPr>
          <p:cNvGrpSpPr>
            <a:grpSpLocks/>
          </p:cNvGrpSpPr>
          <p:nvPr/>
        </p:nvGrpSpPr>
        <p:grpSpPr bwMode="auto">
          <a:xfrm>
            <a:off x="3862917" y="1617928"/>
            <a:ext cx="406136" cy="508000"/>
            <a:chOff x="2471" y="1176"/>
            <a:chExt cx="307" cy="384"/>
          </a:xfrm>
          <a:noFill/>
        </p:grpSpPr>
        <p:sp>
          <p:nvSpPr>
            <p:cNvPr id="12401" name="Rectangle 125">
              <a:extLst>
                <a:ext uri="{FF2B5EF4-FFF2-40B4-BE49-F238E27FC236}">
                  <a16:creationId xmlns:a16="http://schemas.microsoft.com/office/drawing/2014/main" id="{8E1903CB-6CE9-3349-901D-8EA902258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2" name="Rectangle 126">
              <a:extLst>
                <a:ext uri="{FF2B5EF4-FFF2-40B4-BE49-F238E27FC236}">
                  <a16:creationId xmlns:a16="http://schemas.microsoft.com/office/drawing/2014/main" id="{A3749EEC-C7CD-2344-A8CB-3B9CDF2B7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7</a:t>
              </a:r>
            </a:p>
          </p:txBody>
        </p:sp>
      </p:grpSp>
      <p:grpSp>
        <p:nvGrpSpPr>
          <p:cNvPr id="12380" name="Group 127">
            <a:extLst>
              <a:ext uri="{FF2B5EF4-FFF2-40B4-BE49-F238E27FC236}">
                <a16:creationId xmlns:a16="http://schemas.microsoft.com/office/drawing/2014/main" id="{0B930906-9860-BB4F-9B46-7383BD59FCA5}"/>
              </a:ext>
            </a:extLst>
          </p:cNvPr>
          <p:cNvGrpSpPr>
            <a:grpSpLocks/>
          </p:cNvGrpSpPr>
          <p:nvPr/>
        </p:nvGrpSpPr>
        <p:grpSpPr bwMode="auto">
          <a:xfrm>
            <a:off x="4269053" y="1617928"/>
            <a:ext cx="406136" cy="508000"/>
            <a:chOff x="2778" y="1176"/>
            <a:chExt cx="307" cy="384"/>
          </a:xfrm>
          <a:noFill/>
        </p:grpSpPr>
        <p:sp>
          <p:nvSpPr>
            <p:cNvPr id="12399" name="Rectangle 128">
              <a:extLst>
                <a:ext uri="{FF2B5EF4-FFF2-40B4-BE49-F238E27FC236}">
                  <a16:creationId xmlns:a16="http://schemas.microsoft.com/office/drawing/2014/main" id="{5046D592-B71F-CD43-AB10-7D224F045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0" name="Rectangle 129">
              <a:extLst>
                <a:ext uri="{FF2B5EF4-FFF2-40B4-BE49-F238E27FC236}">
                  <a16:creationId xmlns:a16="http://schemas.microsoft.com/office/drawing/2014/main" id="{041A6DD8-A9E1-5F4D-A0E2-7F4FCB99B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6</a:t>
              </a:r>
            </a:p>
          </p:txBody>
        </p:sp>
      </p:grpSp>
      <p:grpSp>
        <p:nvGrpSpPr>
          <p:cNvPr id="12381" name="Group 130">
            <a:extLst>
              <a:ext uri="{FF2B5EF4-FFF2-40B4-BE49-F238E27FC236}">
                <a16:creationId xmlns:a16="http://schemas.microsoft.com/office/drawing/2014/main" id="{A65A0B16-8731-4147-836E-DD86D300DD87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1617928"/>
            <a:ext cx="406136" cy="508000"/>
            <a:chOff x="3085" y="1176"/>
            <a:chExt cx="307" cy="384"/>
          </a:xfrm>
          <a:noFill/>
        </p:grpSpPr>
        <p:sp>
          <p:nvSpPr>
            <p:cNvPr id="12397" name="Rectangle 131">
              <a:extLst>
                <a:ext uri="{FF2B5EF4-FFF2-40B4-BE49-F238E27FC236}">
                  <a16:creationId xmlns:a16="http://schemas.microsoft.com/office/drawing/2014/main" id="{33F04D9D-CFA8-5347-9EBD-6769F6C5C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8" name="Rectangle 132">
              <a:extLst>
                <a:ext uri="{FF2B5EF4-FFF2-40B4-BE49-F238E27FC236}">
                  <a16:creationId xmlns:a16="http://schemas.microsoft.com/office/drawing/2014/main" id="{D0E9BB5B-FFCA-594C-AF36-A836E5410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5</a:t>
              </a:r>
            </a:p>
          </p:txBody>
        </p:sp>
      </p:grpSp>
      <p:grpSp>
        <p:nvGrpSpPr>
          <p:cNvPr id="12382" name="Group 133">
            <a:extLst>
              <a:ext uri="{FF2B5EF4-FFF2-40B4-BE49-F238E27FC236}">
                <a16:creationId xmlns:a16="http://schemas.microsoft.com/office/drawing/2014/main" id="{27DB2205-2A03-9241-B7A8-DD7D36A99414}"/>
              </a:ext>
            </a:extLst>
          </p:cNvPr>
          <p:cNvGrpSpPr>
            <a:grpSpLocks/>
          </p:cNvGrpSpPr>
          <p:nvPr/>
        </p:nvGrpSpPr>
        <p:grpSpPr bwMode="auto">
          <a:xfrm>
            <a:off x="5081324" y="1617928"/>
            <a:ext cx="406136" cy="508000"/>
            <a:chOff x="3392" y="1176"/>
            <a:chExt cx="307" cy="384"/>
          </a:xfrm>
          <a:noFill/>
        </p:grpSpPr>
        <p:sp>
          <p:nvSpPr>
            <p:cNvPr id="12395" name="Rectangle 134">
              <a:extLst>
                <a:ext uri="{FF2B5EF4-FFF2-40B4-BE49-F238E27FC236}">
                  <a16:creationId xmlns:a16="http://schemas.microsoft.com/office/drawing/2014/main" id="{F36F5535-0E63-3148-A83C-CB8493301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6" name="Rectangle 135">
              <a:extLst>
                <a:ext uri="{FF2B5EF4-FFF2-40B4-BE49-F238E27FC236}">
                  <a16:creationId xmlns:a16="http://schemas.microsoft.com/office/drawing/2014/main" id="{28551733-02D8-474C-ABD5-4DAF9C4D8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12383" name="Group 136">
            <a:extLst>
              <a:ext uri="{FF2B5EF4-FFF2-40B4-BE49-F238E27FC236}">
                <a16:creationId xmlns:a16="http://schemas.microsoft.com/office/drawing/2014/main" id="{040BE484-6D8F-5E42-8DCE-47389260C114}"/>
              </a:ext>
            </a:extLst>
          </p:cNvPr>
          <p:cNvGrpSpPr>
            <a:grpSpLocks/>
          </p:cNvGrpSpPr>
          <p:nvPr/>
        </p:nvGrpSpPr>
        <p:grpSpPr bwMode="auto">
          <a:xfrm>
            <a:off x="5487459" y="1617928"/>
            <a:ext cx="406136" cy="508000"/>
            <a:chOff x="3699" y="1176"/>
            <a:chExt cx="307" cy="384"/>
          </a:xfrm>
          <a:noFill/>
        </p:grpSpPr>
        <p:sp>
          <p:nvSpPr>
            <p:cNvPr id="12393" name="Rectangle 137">
              <a:extLst>
                <a:ext uri="{FF2B5EF4-FFF2-40B4-BE49-F238E27FC236}">
                  <a16:creationId xmlns:a16="http://schemas.microsoft.com/office/drawing/2014/main" id="{2104161A-B6EF-BB4F-856F-3FBE54FE0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4" name="Rectangle 138">
              <a:extLst>
                <a:ext uri="{FF2B5EF4-FFF2-40B4-BE49-F238E27FC236}">
                  <a16:creationId xmlns:a16="http://schemas.microsoft.com/office/drawing/2014/main" id="{A4903331-7F4C-384F-8CB1-8DE87E8CD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2384" name="Group 139">
            <a:extLst>
              <a:ext uri="{FF2B5EF4-FFF2-40B4-BE49-F238E27FC236}">
                <a16:creationId xmlns:a16="http://schemas.microsoft.com/office/drawing/2014/main" id="{A82343B5-5716-8945-A63E-DDEA47108FE6}"/>
              </a:ext>
            </a:extLst>
          </p:cNvPr>
          <p:cNvGrpSpPr>
            <a:grpSpLocks/>
          </p:cNvGrpSpPr>
          <p:nvPr/>
        </p:nvGrpSpPr>
        <p:grpSpPr bwMode="auto">
          <a:xfrm>
            <a:off x="5893595" y="1617928"/>
            <a:ext cx="406136" cy="508000"/>
            <a:chOff x="4006" y="1176"/>
            <a:chExt cx="307" cy="384"/>
          </a:xfrm>
          <a:noFill/>
        </p:grpSpPr>
        <p:sp>
          <p:nvSpPr>
            <p:cNvPr id="12391" name="Rectangle 140">
              <a:extLst>
                <a:ext uri="{FF2B5EF4-FFF2-40B4-BE49-F238E27FC236}">
                  <a16:creationId xmlns:a16="http://schemas.microsoft.com/office/drawing/2014/main" id="{A855E83F-E14A-DA4F-907D-72E2730D7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2" name="Rectangle 141">
              <a:extLst>
                <a:ext uri="{FF2B5EF4-FFF2-40B4-BE49-F238E27FC236}">
                  <a16:creationId xmlns:a16="http://schemas.microsoft.com/office/drawing/2014/main" id="{E59FBE14-E5DD-CF4B-93BC-B5FD47DCE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12385" name="Group 142">
            <a:extLst>
              <a:ext uri="{FF2B5EF4-FFF2-40B4-BE49-F238E27FC236}">
                <a16:creationId xmlns:a16="http://schemas.microsoft.com/office/drawing/2014/main" id="{D2CDE095-9426-0C4E-90B1-D20938774DFD}"/>
              </a:ext>
            </a:extLst>
          </p:cNvPr>
          <p:cNvGrpSpPr>
            <a:grpSpLocks/>
          </p:cNvGrpSpPr>
          <p:nvPr/>
        </p:nvGrpSpPr>
        <p:grpSpPr bwMode="auto">
          <a:xfrm>
            <a:off x="6299730" y="1617928"/>
            <a:ext cx="406136" cy="508000"/>
            <a:chOff x="4313" y="1176"/>
            <a:chExt cx="307" cy="384"/>
          </a:xfrm>
          <a:noFill/>
        </p:grpSpPr>
        <p:sp>
          <p:nvSpPr>
            <p:cNvPr id="12389" name="Rectangle 143">
              <a:extLst>
                <a:ext uri="{FF2B5EF4-FFF2-40B4-BE49-F238E27FC236}">
                  <a16:creationId xmlns:a16="http://schemas.microsoft.com/office/drawing/2014/main" id="{1AEF6319-375D-A048-868E-E715B4708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0" name="Rectangle 144">
              <a:extLst>
                <a:ext uri="{FF2B5EF4-FFF2-40B4-BE49-F238E27FC236}">
                  <a16:creationId xmlns:a16="http://schemas.microsoft.com/office/drawing/2014/main" id="{8214D960-34FD-B24D-93CC-85B66ED1D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12386" name="Group 145">
            <a:extLst>
              <a:ext uri="{FF2B5EF4-FFF2-40B4-BE49-F238E27FC236}">
                <a16:creationId xmlns:a16="http://schemas.microsoft.com/office/drawing/2014/main" id="{E20DA1C8-131B-2749-809A-077641A87330}"/>
              </a:ext>
            </a:extLst>
          </p:cNvPr>
          <p:cNvGrpSpPr>
            <a:grpSpLocks/>
          </p:cNvGrpSpPr>
          <p:nvPr/>
        </p:nvGrpSpPr>
        <p:grpSpPr bwMode="auto">
          <a:xfrm>
            <a:off x="6705865" y="1617928"/>
            <a:ext cx="406136" cy="508000"/>
            <a:chOff x="4620" y="1176"/>
            <a:chExt cx="307" cy="384"/>
          </a:xfrm>
          <a:noFill/>
        </p:grpSpPr>
        <p:sp>
          <p:nvSpPr>
            <p:cNvPr id="12387" name="Rectangle 146">
              <a:extLst>
                <a:ext uri="{FF2B5EF4-FFF2-40B4-BE49-F238E27FC236}">
                  <a16:creationId xmlns:a16="http://schemas.microsoft.com/office/drawing/2014/main" id="{0DF36825-C0E4-5947-A9FC-BDA06376C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88" name="Rectangle 147">
              <a:extLst>
                <a:ext uri="{FF2B5EF4-FFF2-40B4-BE49-F238E27FC236}">
                  <a16:creationId xmlns:a16="http://schemas.microsoft.com/office/drawing/2014/main" id="{A43B585E-BA4C-5443-A67B-3656955E1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2353" name="Group 148">
            <a:extLst>
              <a:ext uri="{FF2B5EF4-FFF2-40B4-BE49-F238E27FC236}">
                <a16:creationId xmlns:a16="http://schemas.microsoft.com/office/drawing/2014/main" id="{5AC870F4-AC9B-8E43-AA76-1A144DB2519C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2259544"/>
            <a:ext cx="2436813" cy="283104"/>
            <a:chOff x="3085" y="1661"/>
            <a:chExt cx="1842" cy="214"/>
          </a:xfrm>
          <a:noFill/>
        </p:grpSpPr>
        <p:sp>
          <p:nvSpPr>
            <p:cNvPr id="12371" name="Line 149">
              <a:extLst>
                <a:ext uri="{FF2B5EF4-FFF2-40B4-BE49-F238E27FC236}">
                  <a16:creationId xmlns:a16="http://schemas.microsoft.com/office/drawing/2014/main" id="{2F953956-93B5-0446-A5AC-5013DF9D2B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1752"/>
              <a:ext cx="184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2" name="Text Box 150">
              <a:extLst>
                <a:ext uri="{FF2B5EF4-FFF2-40B4-BE49-F238E27FC236}">
                  <a16:creationId xmlns:a16="http://schemas.microsoft.com/office/drawing/2014/main" id="{0F181A99-501D-B444-9C0F-1A427F28B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6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34" charset="0"/>
                </a:rPr>
                <a:t>VPO</a:t>
              </a:r>
            </a:p>
          </p:txBody>
        </p:sp>
      </p:grpSp>
      <p:grpSp>
        <p:nvGrpSpPr>
          <p:cNvPr id="12354" name="Group 151">
            <a:extLst>
              <a:ext uri="{FF2B5EF4-FFF2-40B4-BE49-F238E27FC236}">
                <a16:creationId xmlns:a16="http://schemas.microsoft.com/office/drawing/2014/main" id="{90DB9550-0F81-944F-B6F2-48A862784898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2252930"/>
            <a:ext cx="3263636" cy="283104"/>
            <a:chOff x="629" y="1656"/>
            <a:chExt cx="2467" cy="214"/>
          </a:xfrm>
          <a:noFill/>
        </p:grpSpPr>
        <p:sp>
          <p:nvSpPr>
            <p:cNvPr id="12369" name="Line 152">
              <a:extLst>
                <a:ext uri="{FF2B5EF4-FFF2-40B4-BE49-F238E27FC236}">
                  <a16:creationId xmlns:a16="http://schemas.microsoft.com/office/drawing/2014/main" id="{88772668-7A97-3343-93EB-8F620485B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" y="1747"/>
              <a:ext cx="2467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0" name="Text Box 153">
              <a:extLst>
                <a:ext uri="{FF2B5EF4-FFF2-40B4-BE49-F238E27FC236}">
                  <a16:creationId xmlns:a16="http://schemas.microsoft.com/office/drawing/2014/main" id="{19855578-32EF-5944-9FEF-7A128B357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" y="1656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 dirty="0">
                  <a:solidFill>
                    <a:srgbClr val="000000"/>
                  </a:solidFill>
                  <a:latin typeface="Helvetica" pitchFamily="34" charset="0"/>
                </a:rPr>
                <a:t>VPN</a:t>
              </a:r>
            </a:p>
          </p:txBody>
        </p:sp>
      </p:grpSp>
      <p:sp>
        <p:nvSpPr>
          <p:cNvPr id="105492" name="Rectangle 175">
            <a:extLst>
              <a:ext uri="{FF2B5EF4-FFF2-40B4-BE49-F238E27FC236}">
                <a16:creationId xmlns:a16="http://schemas.microsoft.com/office/drawing/2014/main" id="{05B889FA-D823-0E43-A4FD-8B621A935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0" y="2780771"/>
            <a:ext cx="654050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VPN: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1667" b="1" dirty="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VPO: </a:t>
            </a:r>
            <a:r>
              <a:rPr lang="en-US" altLang="zh-CN" sz="1667" u="sng" dirty="0">
                <a:solidFill>
                  <a:srgbClr val="000000"/>
                </a:solidFill>
                <a:ea typeface="宋体" panose="02010600030101010101" pitchFamily="2" charset="-122"/>
              </a:rPr>
              <a:t>   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 </a:t>
            </a:r>
            <a:r>
              <a:rPr lang="zh-CN" altLang="en-US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Page Fault?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1667" b="1" dirty="0">
                <a:solidFill>
                  <a:srgbClr val="FFFFFF"/>
                </a:solidFill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05493" name="Rectangle 176">
            <a:extLst>
              <a:ext uri="{FF2B5EF4-FFF2-40B4-BE49-F238E27FC236}">
                <a16:creationId xmlns:a16="http://schemas.microsoft.com/office/drawing/2014/main" id="{8D568B2A-AF66-C743-A256-F4DD21E8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021" y="4381500"/>
            <a:ext cx="481253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PPN: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PPO: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		</a:t>
            </a:r>
            <a:r>
              <a:rPr lang="zh-CN" altLang="en-US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PA: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</a:p>
        </p:txBody>
      </p:sp>
      <p:grpSp>
        <p:nvGrpSpPr>
          <p:cNvPr id="105494" name="Group 179">
            <a:extLst>
              <a:ext uri="{FF2B5EF4-FFF2-40B4-BE49-F238E27FC236}">
                <a16:creationId xmlns:a16="http://schemas.microsoft.com/office/drawing/2014/main" id="{E90A3039-14BC-AE4D-AF19-07490BE10863}"/>
              </a:ext>
            </a:extLst>
          </p:cNvPr>
          <p:cNvGrpSpPr>
            <a:grpSpLocks/>
          </p:cNvGrpSpPr>
          <p:nvPr/>
        </p:nvGrpSpPr>
        <p:grpSpPr bwMode="auto">
          <a:xfrm>
            <a:off x="2244990" y="3339042"/>
            <a:ext cx="4873625" cy="508000"/>
            <a:chOff x="1219" y="2880"/>
            <a:chExt cx="3684" cy="384"/>
          </a:xfrm>
        </p:grpSpPr>
        <p:grpSp>
          <p:nvGrpSpPr>
            <p:cNvPr id="105502" name="Group 180">
              <a:extLst>
                <a:ext uri="{FF2B5EF4-FFF2-40B4-BE49-F238E27FC236}">
                  <a16:creationId xmlns:a16="http://schemas.microsoft.com/office/drawing/2014/main" id="{21D9537A-D104-9441-B6BD-D4853D875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" y="2880"/>
              <a:ext cx="307" cy="384"/>
              <a:chOff x="605" y="1776"/>
              <a:chExt cx="307" cy="384"/>
            </a:xfrm>
          </p:grpSpPr>
          <p:sp>
            <p:nvSpPr>
              <p:cNvPr id="105536" name="Rectangle 181">
                <a:extLst>
                  <a:ext uri="{FF2B5EF4-FFF2-40B4-BE49-F238E27FC236}">
                    <a16:creationId xmlns:a16="http://schemas.microsoft.com/office/drawing/2014/main" id="{16569F33-2D79-364F-90A9-10F0FA58D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37" name="Rectangle 182">
                <a:extLst>
                  <a:ext uri="{FF2B5EF4-FFF2-40B4-BE49-F238E27FC236}">
                    <a16:creationId xmlns:a16="http://schemas.microsoft.com/office/drawing/2014/main" id="{EDFC8607-F829-4B43-983D-E02C54B48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11</a:t>
                </a:r>
              </a:p>
            </p:txBody>
          </p:sp>
        </p:grpSp>
        <p:grpSp>
          <p:nvGrpSpPr>
            <p:cNvPr id="105503" name="Group 183">
              <a:extLst>
                <a:ext uri="{FF2B5EF4-FFF2-40B4-BE49-F238E27FC236}">
                  <a16:creationId xmlns:a16="http://schemas.microsoft.com/office/drawing/2014/main" id="{792318EA-0B29-A64D-A199-88530B5B29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6" y="2880"/>
              <a:ext cx="307" cy="384"/>
              <a:chOff x="605" y="1776"/>
              <a:chExt cx="307" cy="384"/>
            </a:xfrm>
          </p:grpSpPr>
          <p:sp>
            <p:nvSpPr>
              <p:cNvPr id="105534" name="Rectangle 184">
                <a:extLst>
                  <a:ext uri="{FF2B5EF4-FFF2-40B4-BE49-F238E27FC236}">
                    <a16:creationId xmlns:a16="http://schemas.microsoft.com/office/drawing/2014/main" id="{D6D91BCC-CC48-9846-8468-D4F237730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35" name="Rectangle 185">
                <a:extLst>
                  <a:ext uri="{FF2B5EF4-FFF2-40B4-BE49-F238E27FC236}">
                    <a16:creationId xmlns:a16="http://schemas.microsoft.com/office/drawing/2014/main" id="{B3E40F34-7D7C-284F-9F8B-0A54028AF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10</a:t>
                </a:r>
              </a:p>
            </p:txBody>
          </p:sp>
        </p:grpSp>
        <p:grpSp>
          <p:nvGrpSpPr>
            <p:cNvPr id="105504" name="Group 186">
              <a:extLst>
                <a:ext uri="{FF2B5EF4-FFF2-40B4-BE49-F238E27FC236}">
                  <a16:creationId xmlns:a16="http://schemas.microsoft.com/office/drawing/2014/main" id="{E7DAB954-D2EE-F64A-90C1-55D749393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" y="2880"/>
              <a:ext cx="307" cy="384"/>
              <a:chOff x="605" y="1776"/>
              <a:chExt cx="307" cy="384"/>
            </a:xfrm>
          </p:grpSpPr>
          <p:sp>
            <p:nvSpPr>
              <p:cNvPr id="105532" name="Rectangle 187">
                <a:extLst>
                  <a:ext uri="{FF2B5EF4-FFF2-40B4-BE49-F238E27FC236}">
                    <a16:creationId xmlns:a16="http://schemas.microsoft.com/office/drawing/2014/main" id="{3F31534D-8389-E546-B54E-60E98D93D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33" name="Rectangle 188">
                <a:extLst>
                  <a:ext uri="{FF2B5EF4-FFF2-40B4-BE49-F238E27FC236}">
                    <a16:creationId xmlns:a16="http://schemas.microsoft.com/office/drawing/2014/main" id="{1412DCA2-1588-9046-90C4-A641EA4C7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9</a:t>
                </a:r>
              </a:p>
            </p:txBody>
          </p:sp>
        </p:grpSp>
        <p:grpSp>
          <p:nvGrpSpPr>
            <p:cNvPr id="105505" name="Group 189">
              <a:extLst>
                <a:ext uri="{FF2B5EF4-FFF2-40B4-BE49-F238E27FC236}">
                  <a16:creationId xmlns:a16="http://schemas.microsoft.com/office/drawing/2014/main" id="{B291CB5C-F3F2-7C40-9DB0-2BC8AE3924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0" y="2880"/>
              <a:ext cx="307" cy="384"/>
              <a:chOff x="605" y="1776"/>
              <a:chExt cx="307" cy="384"/>
            </a:xfrm>
          </p:grpSpPr>
          <p:sp>
            <p:nvSpPr>
              <p:cNvPr id="105530" name="Rectangle 190">
                <a:extLst>
                  <a:ext uri="{FF2B5EF4-FFF2-40B4-BE49-F238E27FC236}">
                    <a16:creationId xmlns:a16="http://schemas.microsoft.com/office/drawing/2014/main" id="{69E02884-7FB1-E24B-A985-61E591AED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31" name="Rectangle 191">
                <a:extLst>
                  <a:ext uri="{FF2B5EF4-FFF2-40B4-BE49-F238E27FC236}">
                    <a16:creationId xmlns:a16="http://schemas.microsoft.com/office/drawing/2014/main" id="{2D766DC7-E2F2-8A41-9484-63264C3D6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8</a:t>
                </a:r>
              </a:p>
            </p:txBody>
          </p:sp>
        </p:grpSp>
        <p:grpSp>
          <p:nvGrpSpPr>
            <p:cNvPr id="105506" name="Group 192">
              <a:extLst>
                <a:ext uri="{FF2B5EF4-FFF2-40B4-BE49-F238E27FC236}">
                  <a16:creationId xmlns:a16="http://schemas.microsoft.com/office/drawing/2014/main" id="{4571F5D3-72C2-D942-B77B-D43A28F39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7" y="2880"/>
              <a:ext cx="307" cy="384"/>
              <a:chOff x="605" y="1776"/>
              <a:chExt cx="307" cy="384"/>
            </a:xfrm>
          </p:grpSpPr>
          <p:sp>
            <p:nvSpPr>
              <p:cNvPr id="105528" name="Rectangle 193">
                <a:extLst>
                  <a:ext uri="{FF2B5EF4-FFF2-40B4-BE49-F238E27FC236}">
                    <a16:creationId xmlns:a16="http://schemas.microsoft.com/office/drawing/2014/main" id="{6977F347-37DC-8347-AA40-94B8E32F9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29" name="Rectangle 194">
                <a:extLst>
                  <a:ext uri="{FF2B5EF4-FFF2-40B4-BE49-F238E27FC236}">
                    <a16:creationId xmlns:a16="http://schemas.microsoft.com/office/drawing/2014/main" id="{1A3AF34F-FEFC-2A46-8B62-5839326D2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7</a:t>
                </a:r>
              </a:p>
            </p:txBody>
          </p:sp>
        </p:grpSp>
        <p:grpSp>
          <p:nvGrpSpPr>
            <p:cNvPr id="105507" name="Group 195">
              <a:extLst>
                <a:ext uri="{FF2B5EF4-FFF2-40B4-BE49-F238E27FC236}">
                  <a16:creationId xmlns:a16="http://schemas.microsoft.com/office/drawing/2014/main" id="{9F7F0323-2D89-D54F-A8E6-924B4B6C16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4" y="2880"/>
              <a:ext cx="307" cy="384"/>
              <a:chOff x="605" y="1776"/>
              <a:chExt cx="307" cy="384"/>
            </a:xfrm>
          </p:grpSpPr>
          <p:sp>
            <p:nvSpPr>
              <p:cNvPr id="105526" name="Rectangle 196">
                <a:extLst>
                  <a:ext uri="{FF2B5EF4-FFF2-40B4-BE49-F238E27FC236}">
                    <a16:creationId xmlns:a16="http://schemas.microsoft.com/office/drawing/2014/main" id="{E77A8977-E427-BC47-A42D-23CC8B4BA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27" name="Rectangle 197">
                <a:extLst>
                  <a:ext uri="{FF2B5EF4-FFF2-40B4-BE49-F238E27FC236}">
                    <a16:creationId xmlns:a16="http://schemas.microsoft.com/office/drawing/2014/main" id="{A3F5AA52-2179-124F-8AF7-63CD87307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6</a:t>
                </a:r>
              </a:p>
            </p:txBody>
          </p:sp>
        </p:grpSp>
        <p:grpSp>
          <p:nvGrpSpPr>
            <p:cNvPr id="105508" name="Group 198">
              <a:extLst>
                <a:ext uri="{FF2B5EF4-FFF2-40B4-BE49-F238E27FC236}">
                  <a16:creationId xmlns:a16="http://schemas.microsoft.com/office/drawing/2014/main" id="{8377D902-FF0B-1440-9EE7-3F92B59272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880"/>
              <a:ext cx="307" cy="384"/>
              <a:chOff x="605" y="1776"/>
              <a:chExt cx="307" cy="384"/>
            </a:xfrm>
          </p:grpSpPr>
          <p:sp>
            <p:nvSpPr>
              <p:cNvPr id="105524" name="Rectangle 199">
                <a:extLst>
                  <a:ext uri="{FF2B5EF4-FFF2-40B4-BE49-F238E27FC236}">
                    <a16:creationId xmlns:a16="http://schemas.microsoft.com/office/drawing/2014/main" id="{0B79CEE1-D3EE-DF41-8033-E09828731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25" name="Rectangle 200">
                <a:extLst>
                  <a:ext uri="{FF2B5EF4-FFF2-40B4-BE49-F238E27FC236}">
                    <a16:creationId xmlns:a16="http://schemas.microsoft.com/office/drawing/2014/main" id="{3D546250-C33B-4A4E-B4D9-1F6036400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5</a:t>
                </a:r>
              </a:p>
            </p:txBody>
          </p:sp>
        </p:grpSp>
        <p:grpSp>
          <p:nvGrpSpPr>
            <p:cNvPr id="105509" name="Group 201">
              <a:extLst>
                <a:ext uri="{FF2B5EF4-FFF2-40B4-BE49-F238E27FC236}">
                  <a16:creationId xmlns:a16="http://schemas.microsoft.com/office/drawing/2014/main" id="{77390E2E-7A9C-854F-9DD0-C71DB910A7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8" y="2880"/>
              <a:ext cx="307" cy="384"/>
              <a:chOff x="605" y="1776"/>
              <a:chExt cx="307" cy="384"/>
            </a:xfrm>
          </p:grpSpPr>
          <p:sp>
            <p:nvSpPr>
              <p:cNvPr id="105522" name="Rectangle 202">
                <a:extLst>
                  <a:ext uri="{FF2B5EF4-FFF2-40B4-BE49-F238E27FC236}">
                    <a16:creationId xmlns:a16="http://schemas.microsoft.com/office/drawing/2014/main" id="{41041A52-E413-6945-B4AB-B5B5339C1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23" name="Rectangle 203">
                <a:extLst>
                  <a:ext uri="{FF2B5EF4-FFF2-40B4-BE49-F238E27FC236}">
                    <a16:creationId xmlns:a16="http://schemas.microsoft.com/office/drawing/2014/main" id="{3B1A6E10-8309-8746-9E0E-F9486D52C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4</a:t>
                </a:r>
              </a:p>
            </p:txBody>
          </p:sp>
        </p:grpSp>
        <p:grpSp>
          <p:nvGrpSpPr>
            <p:cNvPr id="105510" name="Group 204">
              <a:extLst>
                <a:ext uri="{FF2B5EF4-FFF2-40B4-BE49-F238E27FC236}">
                  <a16:creationId xmlns:a16="http://schemas.microsoft.com/office/drawing/2014/main" id="{DAC70CBB-DA7F-1E45-8255-F81EFEE1A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5" y="2880"/>
              <a:ext cx="307" cy="384"/>
              <a:chOff x="605" y="1776"/>
              <a:chExt cx="307" cy="384"/>
            </a:xfrm>
          </p:grpSpPr>
          <p:sp>
            <p:nvSpPr>
              <p:cNvPr id="105520" name="Rectangle 205">
                <a:extLst>
                  <a:ext uri="{FF2B5EF4-FFF2-40B4-BE49-F238E27FC236}">
                    <a16:creationId xmlns:a16="http://schemas.microsoft.com/office/drawing/2014/main" id="{8BBADC5F-D1FD-8049-BDFA-B92ACFFDE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21" name="Rectangle 206">
                <a:extLst>
                  <a:ext uri="{FF2B5EF4-FFF2-40B4-BE49-F238E27FC236}">
                    <a16:creationId xmlns:a16="http://schemas.microsoft.com/office/drawing/2014/main" id="{E4A5846A-135D-304C-80D2-408EA94C4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3</a:t>
                </a:r>
              </a:p>
            </p:txBody>
          </p:sp>
        </p:grpSp>
        <p:grpSp>
          <p:nvGrpSpPr>
            <p:cNvPr id="105511" name="Group 207">
              <a:extLst>
                <a:ext uri="{FF2B5EF4-FFF2-40B4-BE49-F238E27FC236}">
                  <a16:creationId xmlns:a16="http://schemas.microsoft.com/office/drawing/2014/main" id="{F3089C9A-626D-0F48-9BBA-F9601ACD0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2" y="2880"/>
              <a:ext cx="307" cy="384"/>
              <a:chOff x="605" y="1776"/>
              <a:chExt cx="307" cy="384"/>
            </a:xfrm>
          </p:grpSpPr>
          <p:sp>
            <p:nvSpPr>
              <p:cNvPr id="105518" name="Rectangle 208">
                <a:extLst>
                  <a:ext uri="{FF2B5EF4-FFF2-40B4-BE49-F238E27FC236}">
                    <a16:creationId xmlns:a16="http://schemas.microsoft.com/office/drawing/2014/main" id="{86FBCF39-4081-5F4C-BD7B-EBB37E682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19" name="Rectangle 209">
                <a:extLst>
                  <a:ext uri="{FF2B5EF4-FFF2-40B4-BE49-F238E27FC236}">
                    <a16:creationId xmlns:a16="http://schemas.microsoft.com/office/drawing/2014/main" id="{FB9FDA5C-0EF7-0844-86A8-2E9CFD5FB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2</a:t>
                </a:r>
              </a:p>
            </p:txBody>
          </p:sp>
        </p:grpSp>
        <p:grpSp>
          <p:nvGrpSpPr>
            <p:cNvPr id="105512" name="Group 210">
              <a:extLst>
                <a:ext uri="{FF2B5EF4-FFF2-40B4-BE49-F238E27FC236}">
                  <a16:creationId xmlns:a16="http://schemas.microsoft.com/office/drawing/2014/main" id="{7B9EC0D7-A5CE-7841-BB69-D011340EA9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9" y="2880"/>
              <a:ext cx="307" cy="384"/>
              <a:chOff x="605" y="1776"/>
              <a:chExt cx="307" cy="384"/>
            </a:xfrm>
          </p:grpSpPr>
          <p:sp>
            <p:nvSpPr>
              <p:cNvPr id="105516" name="Rectangle 211">
                <a:extLst>
                  <a:ext uri="{FF2B5EF4-FFF2-40B4-BE49-F238E27FC236}">
                    <a16:creationId xmlns:a16="http://schemas.microsoft.com/office/drawing/2014/main" id="{1C8072B6-F452-EC45-82AC-4EBBA1078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17" name="Rectangle 212">
                <a:extLst>
                  <a:ext uri="{FF2B5EF4-FFF2-40B4-BE49-F238E27FC236}">
                    <a16:creationId xmlns:a16="http://schemas.microsoft.com/office/drawing/2014/main" id="{7C0636EB-B8EC-AA4A-8C5F-76BE10F5B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grpSp>
          <p:nvGrpSpPr>
            <p:cNvPr id="105513" name="Group 213">
              <a:extLst>
                <a:ext uri="{FF2B5EF4-FFF2-40B4-BE49-F238E27FC236}">
                  <a16:creationId xmlns:a16="http://schemas.microsoft.com/office/drawing/2014/main" id="{DDC277D0-5D76-AA4D-A805-20A7D9A3AE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" y="2880"/>
              <a:ext cx="307" cy="384"/>
              <a:chOff x="605" y="1776"/>
              <a:chExt cx="307" cy="384"/>
            </a:xfrm>
          </p:grpSpPr>
          <p:sp>
            <p:nvSpPr>
              <p:cNvPr id="105514" name="Rectangle 214">
                <a:extLst>
                  <a:ext uri="{FF2B5EF4-FFF2-40B4-BE49-F238E27FC236}">
                    <a16:creationId xmlns:a16="http://schemas.microsoft.com/office/drawing/2014/main" id="{F1B39C63-46D6-A941-8E87-4564D4175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5515" name="Rectangle 215">
                <a:extLst>
                  <a:ext uri="{FF2B5EF4-FFF2-40B4-BE49-F238E27FC236}">
                    <a16:creationId xmlns:a16="http://schemas.microsoft.com/office/drawing/2014/main" id="{B519A693-B18F-4749-A47E-EBE5CF247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</p:grpSp>
      <p:grpSp>
        <p:nvGrpSpPr>
          <p:cNvPr id="105495" name="Group 216">
            <a:extLst>
              <a:ext uri="{FF2B5EF4-FFF2-40B4-BE49-F238E27FC236}">
                <a16:creationId xmlns:a16="http://schemas.microsoft.com/office/drawing/2014/main" id="{2376C72C-AE52-B349-BA25-F3377D6918AD}"/>
              </a:ext>
            </a:extLst>
          </p:cNvPr>
          <p:cNvGrpSpPr>
            <a:grpSpLocks/>
          </p:cNvGrpSpPr>
          <p:nvPr/>
        </p:nvGrpSpPr>
        <p:grpSpPr bwMode="auto">
          <a:xfrm>
            <a:off x="4696354" y="3910544"/>
            <a:ext cx="2436813" cy="283104"/>
            <a:chOff x="3061" y="2261"/>
            <a:chExt cx="1842" cy="214"/>
          </a:xfrm>
        </p:grpSpPr>
        <p:sp>
          <p:nvSpPr>
            <p:cNvPr id="105500" name="Line 217">
              <a:extLst>
                <a:ext uri="{FF2B5EF4-FFF2-40B4-BE49-F238E27FC236}">
                  <a16:creationId xmlns:a16="http://schemas.microsoft.com/office/drawing/2014/main" id="{926329F9-20B6-424D-873C-B2342D338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5501" name="Text Box 218">
              <a:extLst>
                <a:ext uri="{FF2B5EF4-FFF2-40B4-BE49-F238E27FC236}">
                  <a16:creationId xmlns:a16="http://schemas.microsoft.com/office/drawing/2014/main" id="{FE87B287-61E9-5B4A-9C3D-7B5180E7C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PPO</a:t>
              </a:r>
            </a:p>
          </p:txBody>
        </p:sp>
      </p:grpSp>
      <p:grpSp>
        <p:nvGrpSpPr>
          <p:cNvPr id="105496" name="Group 219">
            <a:extLst>
              <a:ext uri="{FF2B5EF4-FFF2-40B4-BE49-F238E27FC236}">
                <a16:creationId xmlns:a16="http://schemas.microsoft.com/office/drawing/2014/main" id="{1B2BD44E-C761-DD4E-A285-EB9EC1F2B7DD}"/>
              </a:ext>
            </a:extLst>
          </p:cNvPr>
          <p:cNvGrpSpPr>
            <a:grpSpLocks/>
          </p:cNvGrpSpPr>
          <p:nvPr/>
        </p:nvGrpSpPr>
        <p:grpSpPr bwMode="auto">
          <a:xfrm>
            <a:off x="2283355" y="3910544"/>
            <a:ext cx="2391834" cy="283104"/>
            <a:chOff x="3061" y="2261"/>
            <a:chExt cx="1842" cy="214"/>
          </a:xfrm>
        </p:grpSpPr>
        <p:sp>
          <p:nvSpPr>
            <p:cNvPr id="105498" name="Line 220">
              <a:extLst>
                <a:ext uri="{FF2B5EF4-FFF2-40B4-BE49-F238E27FC236}">
                  <a16:creationId xmlns:a16="http://schemas.microsoft.com/office/drawing/2014/main" id="{C6F0FDDB-A98F-E348-9DB1-8FF6B4498F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5499" name="Text Box 221">
              <a:extLst>
                <a:ext uri="{FF2B5EF4-FFF2-40B4-BE49-F238E27FC236}">
                  <a16:creationId xmlns:a16="http://schemas.microsoft.com/office/drawing/2014/main" id="{A748C3BC-4947-FF46-9172-FE01AD82C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PPN</a:t>
              </a:r>
            </a:p>
          </p:txBody>
        </p:sp>
      </p:grpSp>
      <p:cxnSp>
        <p:nvCxnSpPr>
          <p:cNvPr id="105497" name="Straight Connector 2">
            <a:extLst>
              <a:ext uri="{FF2B5EF4-FFF2-40B4-BE49-F238E27FC236}">
                <a16:creationId xmlns:a16="http://schemas.microsoft.com/office/drawing/2014/main" id="{82129FB0-01FD-C649-96AB-B245987272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188" y="1436688"/>
            <a:ext cx="0" cy="30718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361262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87FF5-98A9-434C-8FF7-80BAB03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寄存器：</a:t>
            </a:r>
            <a:r>
              <a:rPr kumimoji="1" lang="zh-CN" altLang="en-US" dirty="0"/>
              <a:t>处理器内部的高速存储单元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1B8994-B25C-4FF3-944C-1809C77F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1920C3-9B08-4953-842A-47A8F8DBABCA}"/>
              </a:ext>
            </a:extLst>
          </p:cNvPr>
          <p:cNvSpPr/>
          <p:nvPr/>
        </p:nvSpPr>
        <p:spPr>
          <a:xfrm>
            <a:off x="2108919" y="1570012"/>
            <a:ext cx="2441575" cy="3508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n>
                <a:solidFill>
                  <a:schemeClr val="bg1"/>
                </a:solidFill>
              </a:ln>
              <a:solidFill>
                <a:srgbClr val="BE384A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208F0B-E593-4531-BF15-5BBFA27D1869}"/>
              </a:ext>
            </a:extLst>
          </p:cNvPr>
          <p:cNvSpPr/>
          <p:nvPr/>
        </p:nvSpPr>
        <p:spPr>
          <a:xfrm>
            <a:off x="3380506" y="1623987"/>
            <a:ext cx="1127125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43A2D7FB-7C06-4257-8E50-391EF8339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506" y="1590650"/>
            <a:ext cx="515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W0</a:t>
            </a:r>
            <a:endParaRPr lang="zh-CN" altLang="en-US" sz="1400">
              <a:latin typeface="+mn-lt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12B31DF8-FA49-4943-B9F0-8053240B6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131" y="1590650"/>
            <a:ext cx="1008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+mn-lt"/>
              </a:rPr>
              <a:t>X0</a:t>
            </a:r>
            <a:endParaRPr lang="zh-CN" altLang="en-US" sz="1400" dirty="0">
              <a:latin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A37B21-623C-492F-82CA-E0F81E41B320}"/>
              </a:ext>
            </a:extLst>
          </p:cNvPr>
          <p:cNvSpPr/>
          <p:nvPr/>
        </p:nvSpPr>
        <p:spPr>
          <a:xfrm>
            <a:off x="2108919" y="1971650"/>
            <a:ext cx="2441575" cy="350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BA892E-A0FA-41D2-B026-F4D9A1104EB6}"/>
              </a:ext>
            </a:extLst>
          </p:cNvPr>
          <p:cNvSpPr/>
          <p:nvPr/>
        </p:nvSpPr>
        <p:spPr>
          <a:xfrm>
            <a:off x="3380506" y="2025625"/>
            <a:ext cx="1127125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FE8D2790-C4FA-4372-BD28-2F0F5B50A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506" y="1993875"/>
            <a:ext cx="5159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W1</a:t>
            </a:r>
            <a:endParaRPr lang="zh-CN" altLang="en-US" sz="1400">
              <a:latin typeface="+mn-lt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BEC517C3-1C91-40A1-B0B1-CDB642828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131" y="1993875"/>
            <a:ext cx="100806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+mn-lt"/>
              </a:rPr>
              <a:t>X1</a:t>
            </a:r>
            <a:endParaRPr lang="zh-CN" altLang="en-US" sz="1400" dirty="0">
              <a:latin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DD2629-A872-4C91-90A1-D56ADAD9CD66}"/>
              </a:ext>
            </a:extLst>
          </p:cNvPr>
          <p:cNvSpPr/>
          <p:nvPr/>
        </p:nvSpPr>
        <p:spPr>
          <a:xfrm>
            <a:off x="2108919" y="2528862"/>
            <a:ext cx="2441575" cy="3508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5AD225-6066-41D3-86E8-9A0F318E982F}"/>
              </a:ext>
            </a:extLst>
          </p:cNvPr>
          <p:cNvSpPr/>
          <p:nvPr/>
        </p:nvSpPr>
        <p:spPr>
          <a:xfrm>
            <a:off x="3380506" y="2582837"/>
            <a:ext cx="1127125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文本框 14">
            <a:extLst>
              <a:ext uri="{FF2B5EF4-FFF2-40B4-BE49-F238E27FC236}">
                <a16:creationId xmlns:a16="http://schemas.microsoft.com/office/drawing/2014/main" id="{44FB8945-7154-497B-A2C4-D9C9F62D4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506" y="2551087"/>
            <a:ext cx="515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W7</a:t>
            </a:r>
            <a:endParaRPr lang="zh-CN" altLang="en-US" sz="1400">
              <a:latin typeface="+mn-lt"/>
            </a:endParaRPr>
          </a:p>
        </p:txBody>
      </p:sp>
      <p:sp>
        <p:nvSpPr>
          <p:cNvPr id="18" name="文本框 15">
            <a:extLst>
              <a:ext uri="{FF2B5EF4-FFF2-40B4-BE49-F238E27FC236}">
                <a16:creationId xmlns:a16="http://schemas.microsoft.com/office/drawing/2014/main" id="{517DE679-44AA-41DA-9A54-7C96F98B3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131" y="2551087"/>
            <a:ext cx="1008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X7</a:t>
            </a:r>
            <a:endParaRPr lang="zh-CN" altLang="en-US" sz="1400">
              <a:latin typeface="+mn-lt"/>
            </a:endParaRPr>
          </a:p>
        </p:txBody>
      </p:sp>
      <p:sp>
        <p:nvSpPr>
          <p:cNvPr id="19" name="文本框 16">
            <a:extLst>
              <a:ext uri="{FF2B5EF4-FFF2-40B4-BE49-F238E27FC236}">
                <a16:creationId xmlns:a16="http://schemas.microsoft.com/office/drawing/2014/main" id="{EADEFF14-C6B9-46A2-B893-844E63901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506" y="1314425"/>
            <a:ext cx="354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latin typeface="+mn-lt"/>
              </a:rPr>
              <a:t>63</a:t>
            </a:r>
            <a:endParaRPr lang="zh-CN" altLang="en-US" sz="1200">
              <a:latin typeface="+mn-lt"/>
            </a:endParaRPr>
          </a:p>
        </p:txBody>
      </p:sp>
      <p:sp>
        <p:nvSpPr>
          <p:cNvPr id="20" name="文本框 17">
            <a:extLst>
              <a:ext uri="{FF2B5EF4-FFF2-40B4-BE49-F238E27FC236}">
                <a16:creationId xmlns:a16="http://schemas.microsoft.com/office/drawing/2014/main" id="{9C8A9614-49BA-411A-9FCC-15DC7F9A4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469" y="1314425"/>
            <a:ext cx="354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latin typeface="+mn-lt"/>
              </a:rPr>
              <a:t>31</a:t>
            </a:r>
            <a:endParaRPr lang="zh-CN" altLang="en-US" sz="1200">
              <a:latin typeface="+mn-lt"/>
            </a:endParaRPr>
          </a:p>
        </p:txBody>
      </p:sp>
      <p:sp>
        <p:nvSpPr>
          <p:cNvPr id="21" name="文本框 18">
            <a:extLst>
              <a:ext uri="{FF2B5EF4-FFF2-40B4-BE49-F238E27FC236}">
                <a16:creationId xmlns:a16="http://schemas.microsoft.com/office/drawing/2014/main" id="{7D4EF85C-126C-4E8F-B669-AA13E1F98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869" y="1309662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>
                <a:latin typeface="+mn-lt"/>
              </a:rPr>
              <a:t>0</a:t>
            </a:r>
            <a:endParaRPr lang="zh-CN" altLang="en-US" sz="1200">
              <a:latin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19249CF-F7BF-4AA2-B3F5-4B1052678604}"/>
              </a:ext>
            </a:extLst>
          </p:cNvPr>
          <p:cNvSpPr/>
          <p:nvPr/>
        </p:nvSpPr>
        <p:spPr>
          <a:xfrm>
            <a:off x="2108919" y="2935262"/>
            <a:ext cx="2441575" cy="3508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799195-D899-4940-8577-058D966CEFEF}"/>
              </a:ext>
            </a:extLst>
          </p:cNvPr>
          <p:cNvSpPr/>
          <p:nvPr/>
        </p:nvSpPr>
        <p:spPr>
          <a:xfrm>
            <a:off x="3380506" y="2989237"/>
            <a:ext cx="1127125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文本框 24">
            <a:extLst>
              <a:ext uri="{FF2B5EF4-FFF2-40B4-BE49-F238E27FC236}">
                <a16:creationId xmlns:a16="http://schemas.microsoft.com/office/drawing/2014/main" id="{75D73F14-6445-4DE3-AE96-DEF818F4F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506" y="2955900"/>
            <a:ext cx="515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W8</a:t>
            </a:r>
            <a:endParaRPr lang="zh-CN" altLang="en-US" sz="1400">
              <a:latin typeface="+mn-lt"/>
            </a:endParaRPr>
          </a:p>
        </p:txBody>
      </p:sp>
      <p:sp>
        <p:nvSpPr>
          <p:cNvPr id="28" name="文本框 25">
            <a:extLst>
              <a:ext uri="{FF2B5EF4-FFF2-40B4-BE49-F238E27FC236}">
                <a16:creationId xmlns:a16="http://schemas.microsoft.com/office/drawing/2014/main" id="{4BD96076-93ED-4BE1-9B4F-13860DB19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131" y="2955900"/>
            <a:ext cx="1008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X8</a:t>
            </a:r>
            <a:endParaRPr lang="zh-CN" altLang="en-US" sz="1400">
              <a:latin typeface="+mn-lt"/>
            </a:endParaRPr>
          </a:p>
        </p:txBody>
      </p:sp>
      <p:sp>
        <p:nvSpPr>
          <p:cNvPr id="29" name="文本框 26">
            <a:extLst>
              <a:ext uri="{FF2B5EF4-FFF2-40B4-BE49-F238E27FC236}">
                <a16:creationId xmlns:a16="http://schemas.microsoft.com/office/drawing/2014/main" id="{44ED7CAF-BEA8-4AAB-B17B-93B3F27EB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5406" y="2170087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+mn-lt"/>
              </a:rPr>
              <a:t>…</a:t>
            </a:r>
            <a:endParaRPr lang="zh-CN" altLang="en-US" sz="2000">
              <a:latin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8AFD2F7-4F2E-44C7-9DD8-BA18A78C27CF}"/>
              </a:ext>
            </a:extLst>
          </p:cNvPr>
          <p:cNvSpPr/>
          <p:nvPr/>
        </p:nvSpPr>
        <p:spPr>
          <a:xfrm>
            <a:off x="2108919" y="3335312"/>
            <a:ext cx="2441575" cy="3508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74B55FD-D942-4157-9810-07E6747D2A34}"/>
              </a:ext>
            </a:extLst>
          </p:cNvPr>
          <p:cNvSpPr/>
          <p:nvPr/>
        </p:nvSpPr>
        <p:spPr>
          <a:xfrm>
            <a:off x="3380506" y="3389287"/>
            <a:ext cx="1127125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文本框 30">
            <a:extLst>
              <a:ext uri="{FF2B5EF4-FFF2-40B4-BE49-F238E27FC236}">
                <a16:creationId xmlns:a16="http://schemas.microsoft.com/office/drawing/2014/main" id="{C92067E2-A04A-4ADF-A615-246DE2B5B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506" y="3355950"/>
            <a:ext cx="515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W9</a:t>
            </a:r>
            <a:endParaRPr lang="zh-CN" altLang="en-US" sz="1400">
              <a:latin typeface="+mn-lt"/>
            </a:endParaRPr>
          </a:p>
        </p:txBody>
      </p:sp>
      <p:sp>
        <p:nvSpPr>
          <p:cNvPr id="34" name="文本框 31">
            <a:extLst>
              <a:ext uri="{FF2B5EF4-FFF2-40B4-BE49-F238E27FC236}">
                <a16:creationId xmlns:a16="http://schemas.microsoft.com/office/drawing/2014/main" id="{F4B6E78E-6700-4E48-92B7-26934A540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131" y="3355950"/>
            <a:ext cx="1008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X9</a:t>
            </a:r>
            <a:endParaRPr lang="zh-CN" altLang="en-US" sz="1400">
              <a:latin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E884ED7-86CD-4F9D-8743-EFE946C1300F}"/>
              </a:ext>
            </a:extLst>
          </p:cNvPr>
          <p:cNvSpPr/>
          <p:nvPr/>
        </p:nvSpPr>
        <p:spPr>
          <a:xfrm>
            <a:off x="2108919" y="3892525"/>
            <a:ext cx="2441575" cy="350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D9C400-A4B6-498E-A078-8C86B15B1204}"/>
              </a:ext>
            </a:extLst>
          </p:cNvPr>
          <p:cNvSpPr/>
          <p:nvPr/>
        </p:nvSpPr>
        <p:spPr>
          <a:xfrm>
            <a:off x="3380506" y="3946500"/>
            <a:ext cx="1127125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文本框 34">
            <a:extLst>
              <a:ext uri="{FF2B5EF4-FFF2-40B4-BE49-F238E27FC236}">
                <a16:creationId xmlns:a16="http://schemas.microsoft.com/office/drawing/2014/main" id="{F568D1EF-34D7-47F1-9DDD-B524E9A70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506" y="3913162"/>
            <a:ext cx="703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W15</a:t>
            </a:r>
            <a:endParaRPr lang="zh-CN" altLang="en-US" sz="1400">
              <a:latin typeface="+mn-lt"/>
            </a:endParaRPr>
          </a:p>
        </p:txBody>
      </p:sp>
      <p:sp>
        <p:nvSpPr>
          <p:cNvPr id="38" name="文本框 35">
            <a:extLst>
              <a:ext uri="{FF2B5EF4-FFF2-40B4-BE49-F238E27FC236}">
                <a16:creationId xmlns:a16="http://schemas.microsoft.com/office/drawing/2014/main" id="{F963AAC9-6BB9-4DF4-B189-8027DFB97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131" y="3913162"/>
            <a:ext cx="1008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X15</a:t>
            </a:r>
            <a:endParaRPr lang="zh-CN" altLang="en-US" sz="1400">
              <a:latin typeface="+mn-lt"/>
            </a:endParaRPr>
          </a:p>
        </p:txBody>
      </p:sp>
      <p:sp>
        <p:nvSpPr>
          <p:cNvPr id="39" name="文本框 36">
            <a:extLst>
              <a:ext uri="{FF2B5EF4-FFF2-40B4-BE49-F238E27FC236}">
                <a16:creationId xmlns:a16="http://schemas.microsoft.com/office/drawing/2014/main" id="{97268707-E40B-40EB-B029-BDC1B11DC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5406" y="3511525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+mn-lt"/>
              </a:rPr>
              <a:t>…</a:t>
            </a:r>
            <a:endParaRPr lang="zh-CN" altLang="en-US" sz="2000">
              <a:latin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0CE0ED5-02E4-4D93-8D72-219DF15F6B62}"/>
              </a:ext>
            </a:extLst>
          </p:cNvPr>
          <p:cNvSpPr/>
          <p:nvPr/>
        </p:nvSpPr>
        <p:spPr>
          <a:xfrm>
            <a:off x="2108919" y="4306862"/>
            <a:ext cx="2441575" cy="3508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113436A-58A1-4D49-B161-32AAC1576275}"/>
              </a:ext>
            </a:extLst>
          </p:cNvPr>
          <p:cNvSpPr/>
          <p:nvPr/>
        </p:nvSpPr>
        <p:spPr>
          <a:xfrm>
            <a:off x="3380506" y="4360837"/>
            <a:ext cx="1127125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文本框 41">
            <a:extLst>
              <a:ext uri="{FF2B5EF4-FFF2-40B4-BE49-F238E27FC236}">
                <a16:creationId xmlns:a16="http://schemas.microsoft.com/office/drawing/2014/main" id="{A06A8634-E5B4-4936-A2A6-D780E9210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506" y="4329087"/>
            <a:ext cx="7032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W16</a:t>
            </a:r>
            <a:endParaRPr lang="zh-CN" altLang="en-US" sz="1400">
              <a:latin typeface="+mn-lt"/>
            </a:endParaRPr>
          </a:p>
        </p:txBody>
      </p:sp>
      <p:sp>
        <p:nvSpPr>
          <p:cNvPr id="45" name="文本框 42">
            <a:extLst>
              <a:ext uri="{FF2B5EF4-FFF2-40B4-BE49-F238E27FC236}">
                <a16:creationId xmlns:a16="http://schemas.microsoft.com/office/drawing/2014/main" id="{F7611F2B-2C48-441F-989B-D9ECD5EF4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131" y="4329087"/>
            <a:ext cx="10080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X16</a:t>
            </a:r>
            <a:endParaRPr lang="zh-CN" altLang="en-US" sz="1400">
              <a:latin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0AB815E-A298-4DF5-9ABE-53C26A84CFE5}"/>
              </a:ext>
            </a:extLst>
          </p:cNvPr>
          <p:cNvSpPr/>
          <p:nvPr/>
        </p:nvSpPr>
        <p:spPr>
          <a:xfrm>
            <a:off x="5153173" y="1574820"/>
            <a:ext cx="2439988" cy="350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436DB63-18ED-44B2-9187-EDADA2896906}"/>
              </a:ext>
            </a:extLst>
          </p:cNvPr>
          <p:cNvSpPr/>
          <p:nvPr/>
        </p:nvSpPr>
        <p:spPr>
          <a:xfrm>
            <a:off x="6424761" y="1628795"/>
            <a:ext cx="1125537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9" name="文本框 46">
            <a:extLst>
              <a:ext uri="{FF2B5EF4-FFF2-40B4-BE49-F238E27FC236}">
                <a16:creationId xmlns:a16="http://schemas.microsoft.com/office/drawing/2014/main" id="{792FBC79-5109-41D3-AD40-FED2EE40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761" y="1597045"/>
            <a:ext cx="701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W17</a:t>
            </a:r>
            <a:endParaRPr lang="zh-CN" altLang="en-US" sz="1400">
              <a:latin typeface="+mn-lt"/>
            </a:endParaRPr>
          </a:p>
        </p:txBody>
      </p:sp>
      <p:sp>
        <p:nvSpPr>
          <p:cNvPr id="50" name="文本框 47">
            <a:extLst>
              <a:ext uri="{FF2B5EF4-FFF2-40B4-BE49-F238E27FC236}">
                <a16:creationId xmlns:a16="http://schemas.microsoft.com/office/drawing/2014/main" id="{D150BD33-8EEA-46C4-826C-E3F683733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798" y="1597045"/>
            <a:ext cx="100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X17</a:t>
            </a:r>
            <a:endParaRPr lang="zh-CN" altLang="en-US" sz="1400">
              <a:latin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27611EE-A393-471F-AD01-901328E4A8DA}"/>
              </a:ext>
            </a:extLst>
          </p:cNvPr>
          <p:cNvSpPr/>
          <p:nvPr/>
        </p:nvSpPr>
        <p:spPr>
          <a:xfrm>
            <a:off x="5153173" y="1985982"/>
            <a:ext cx="2439988" cy="3508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3BB27BB-7493-4600-8214-8ABBA3C07DA6}"/>
              </a:ext>
            </a:extLst>
          </p:cNvPr>
          <p:cNvSpPr/>
          <p:nvPr/>
        </p:nvSpPr>
        <p:spPr>
          <a:xfrm>
            <a:off x="6424761" y="2039957"/>
            <a:ext cx="1125537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" name="文本框 51">
            <a:extLst>
              <a:ext uri="{FF2B5EF4-FFF2-40B4-BE49-F238E27FC236}">
                <a16:creationId xmlns:a16="http://schemas.microsoft.com/office/drawing/2014/main" id="{13A9BB73-CEF9-4FAC-9AD9-3E699E577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761" y="2008207"/>
            <a:ext cx="701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W18</a:t>
            </a:r>
            <a:endParaRPr lang="zh-CN" altLang="en-US" sz="1400">
              <a:latin typeface="+mn-lt"/>
            </a:endParaRPr>
          </a:p>
        </p:txBody>
      </p:sp>
      <p:sp>
        <p:nvSpPr>
          <p:cNvPr id="55" name="文本框 52">
            <a:extLst>
              <a:ext uri="{FF2B5EF4-FFF2-40B4-BE49-F238E27FC236}">
                <a16:creationId xmlns:a16="http://schemas.microsoft.com/office/drawing/2014/main" id="{95B232BF-6E91-497A-96AF-747BB14B5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798" y="2008207"/>
            <a:ext cx="100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X18</a:t>
            </a:r>
            <a:endParaRPr lang="zh-CN" altLang="en-US" sz="1400">
              <a:latin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BEE80DE-1F57-4A61-A7D1-1A5A4F8B6192}"/>
              </a:ext>
            </a:extLst>
          </p:cNvPr>
          <p:cNvSpPr/>
          <p:nvPr/>
        </p:nvSpPr>
        <p:spPr>
          <a:xfrm>
            <a:off x="5156348" y="3787795"/>
            <a:ext cx="2439988" cy="350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8891784-FF8C-4087-8DBB-60D5171CF424}"/>
              </a:ext>
            </a:extLst>
          </p:cNvPr>
          <p:cNvSpPr/>
          <p:nvPr/>
        </p:nvSpPr>
        <p:spPr>
          <a:xfrm>
            <a:off x="6427936" y="3841770"/>
            <a:ext cx="1125537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9" name="文本框 72">
            <a:extLst>
              <a:ext uri="{FF2B5EF4-FFF2-40B4-BE49-F238E27FC236}">
                <a16:creationId xmlns:a16="http://schemas.microsoft.com/office/drawing/2014/main" id="{A57D3462-2A51-4551-93DD-94B69066A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936" y="3808432"/>
            <a:ext cx="701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W30</a:t>
            </a:r>
            <a:endParaRPr lang="zh-CN" altLang="en-US" sz="1400">
              <a:latin typeface="+mn-lt"/>
            </a:endParaRPr>
          </a:p>
        </p:txBody>
      </p:sp>
      <p:sp>
        <p:nvSpPr>
          <p:cNvPr id="60" name="文本框 73">
            <a:extLst>
              <a:ext uri="{FF2B5EF4-FFF2-40B4-BE49-F238E27FC236}">
                <a16:creationId xmlns:a16="http://schemas.microsoft.com/office/drawing/2014/main" id="{4D22F77C-A373-485B-8E62-790C379B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973" y="3808432"/>
            <a:ext cx="100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X30</a:t>
            </a:r>
            <a:endParaRPr lang="zh-CN" altLang="en-US" sz="1400">
              <a:latin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66EAD45-5A9A-4C4B-837D-0BDDBE673609}"/>
              </a:ext>
            </a:extLst>
          </p:cNvPr>
          <p:cNvSpPr/>
          <p:nvPr/>
        </p:nvSpPr>
        <p:spPr>
          <a:xfrm>
            <a:off x="5156348" y="2397145"/>
            <a:ext cx="2439988" cy="3492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5878551-58C4-423F-82DB-E3BE1BCB0550}"/>
              </a:ext>
            </a:extLst>
          </p:cNvPr>
          <p:cNvSpPr/>
          <p:nvPr/>
        </p:nvSpPr>
        <p:spPr>
          <a:xfrm>
            <a:off x="6427936" y="2451120"/>
            <a:ext cx="1125537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文本框 77">
            <a:extLst>
              <a:ext uri="{FF2B5EF4-FFF2-40B4-BE49-F238E27FC236}">
                <a16:creationId xmlns:a16="http://schemas.microsoft.com/office/drawing/2014/main" id="{377D3CF6-4C0D-43B8-B455-F0B4514EB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936" y="2417782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W19</a:t>
            </a:r>
            <a:endParaRPr lang="zh-CN" altLang="en-US" sz="1400">
              <a:latin typeface="+mn-lt"/>
            </a:endParaRPr>
          </a:p>
        </p:txBody>
      </p:sp>
      <p:sp>
        <p:nvSpPr>
          <p:cNvPr id="65" name="文本框 78">
            <a:extLst>
              <a:ext uri="{FF2B5EF4-FFF2-40B4-BE49-F238E27FC236}">
                <a16:creationId xmlns:a16="http://schemas.microsoft.com/office/drawing/2014/main" id="{1EB38FFA-3CC4-4A56-91EA-9B1C6DFF7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973" y="2417782"/>
            <a:ext cx="100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X19</a:t>
            </a:r>
            <a:endParaRPr lang="zh-CN" altLang="en-US" sz="1400">
              <a:latin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7DDAA31-A83C-4F8A-B1E9-6E906E9BE2E7}"/>
              </a:ext>
            </a:extLst>
          </p:cNvPr>
          <p:cNvSpPr/>
          <p:nvPr/>
        </p:nvSpPr>
        <p:spPr>
          <a:xfrm>
            <a:off x="5156348" y="2954357"/>
            <a:ext cx="2439988" cy="3508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8060CEB-5FEC-4DDA-A295-539173C08F30}"/>
              </a:ext>
            </a:extLst>
          </p:cNvPr>
          <p:cNvSpPr/>
          <p:nvPr/>
        </p:nvSpPr>
        <p:spPr>
          <a:xfrm>
            <a:off x="6427936" y="3008332"/>
            <a:ext cx="1125537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文本框 81">
            <a:extLst>
              <a:ext uri="{FF2B5EF4-FFF2-40B4-BE49-F238E27FC236}">
                <a16:creationId xmlns:a16="http://schemas.microsoft.com/office/drawing/2014/main" id="{2C881FF3-B2C4-447C-9732-935A8A03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936" y="2974995"/>
            <a:ext cx="701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W28</a:t>
            </a:r>
            <a:endParaRPr lang="zh-CN" altLang="en-US" sz="1400">
              <a:latin typeface="+mn-lt"/>
            </a:endParaRPr>
          </a:p>
        </p:txBody>
      </p:sp>
      <p:sp>
        <p:nvSpPr>
          <p:cNvPr id="69" name="文本框 82">
            <a:extLst>
              <a:ext uri="{FF2B5EF4-FFF2-40B4-BE49-F238E27FC236}">
                <a16:creationId xmlns:a16="http://schemas.microsoft.com/office/drawing/2014/main" id="{5CA7F4D1-1685-4E4F-8535-64A9EEB9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973" y="2974995"/>
            <a:ext cx="100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X28</a:t>
            </a:r>
            <a:endParaRPr lang="zh-CN" altLang="en-US" sz="1400">
              <a:latin typeface="+mn-lt"/>
            </a:endParaRPr>
          </a:p>
        </p:txBody>
      </p:sp>
      <p:sp>
        <p:nvSpPr>
          <p:cNvPr id="70" name="文本框 83">
            <a:extLst>
              <a:ext uri="{FF2B5EF4-FFF2-40B4-BE49-F238E27FC236}">
                <a16:creationId xmlns:a16="http://schemas.microsoft.com/office/drawing/2014/main" id="{05994EE4-7CC4-4BE4-BBA7-F162661E3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248" y="2571770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>
                <a:latin typeface="+mn-lt"/>
              </a:rPr>
              <a:t>…</a:t>
            </a:r>
            <a:endParaRPr lang="zh-CN" altLang="en-US" sz="2000">
              <a:latin typeface="+mn-lt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744C3F-A4CD-4390-BD65-FA85DE3AA288}"/>
              </a:ext>
            </a:extLst>
          </p:cNvPr>
          <p:cNvSpPr/>
          <p:nvPr/>
        </p:nvSpPr>
        <p:spPr>
          <a:xfrm>
            <a:off x="5156348" y="3368695"/>
            <a:ext cx="2439988" cy="350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B4160BE-2C3F-4A42-B1B7-26D73207E937}"/>
              </a:ext>
            </a:extLst>
          </p:cNvPr>
          <p:cNvSpPr/>
          <p:nvPr/>
        </p:nvSpPr>
        <p:spPr>
          <a:xfrm>
            <a:off x="6427936" y="3422670"/>
            <a:ext cx="1125537" cy="247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5" name="文本框 88">
            <a:extLst>
              <a:ext uri="{FF2B5EF4-FFF2-40B4-BE49-F238E27FC236}">
                <a16:creationId xmlns:a16="http://schemas.microsoft.com/office/drawing/2014/main" id="{C5923656-586E-404C-AA82-67E3B3A39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936" y="3389332"/>
            <a:ext cx="701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W29</a:t>
            </a:r>
            <a:endParaRPr lang="zh-CN" altLang="en-US" sz="1400">
              <a:latin typeface="+mn-lt"/>
            </a:endParaRPr>
          </a:p>
        </p:txBody>
      </p:sp>
      <p:sp>
        <p:nvSpPr>
          <p:cNvPr id="76" name="文本框 89">
            <a:extLst>
              <a:ext uri="{FF2B5EF4-FFF2-40B4-BE49-F238E27FC236}">
                <a16:creationId xmlns:a16="http://schemas.microsoft.com/office/drawing/2014/main" id="{2576C548-D01B-4AC6-9E31-DAF9BFA71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973" y="3389332"/>
            <a:ext cx="100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</a:rPr>
              <a:t>X29</a:t>
            </a:r>
            <a:endParaRPr lang="zh-CN" altLang="en-US" sz="1400">
              <a:latin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4C80A5C-06BD-BA46-BFC4-430FB9581BD3}"/>
              </a:ext>
            </a:extLst>
          </p:cNvPr>
          <p:cNvSpPr txBox="1"/>
          <p:nvPr/>
        </p:nvSpPr>
        <p:spPr>
          <a:xfrm>
            <a:off x="409775" y="4400575"/>
            <a:ext cx="2079009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j-ea"/>
              </a:rPr>
              <a:t>X0</a:t>
            </a:r>
            <a:r>
              <a:rPr lang="zh-CN" altLang="en-US" b="1" dirty="0">
                <a:latin typeface="+mj-ea"/>
              </a:rPr>
              <a:t> </a:t>
            </a:r>
            <a:r>
              <a:rPr lang="en-US" altLang="zh-CN" b="1" dirty="0">
                <a:latin typeface="+mj-ea"/>
              </a:rPr>
              <a:t>–</a:t>
            </a:r>
            <a:r>
              <a:rPr lang="zh-CN" altLang="en-US" b="1" dirty="0">
                <a:latin typeface="+mj-ea"/>
              </a:rPr>
              <a:t> </a:t>
            </a:r>
            <a:r>
              <a:rPr lang="en-US" altLang="zh-CN" b="1" dirty="0">
                <a:latin typeface="+mj-ea"/>
              </a:rPr>
              <a:t>X30</a:t>
            </a:r>
            <a:r>
              <a:rPr lang="zh-CN" altLang="en-US" b="1" dirty="0">
                <a:latin typeface="+mj-ea"/>
              </a:rPr>
              <a:t>：</a:t>
            </a:r>
            <a:endParaRPr lang="en-US" altLang="zh-CN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</a:rPr>
              <a:t>31</a:t>
            </a:r>
            <a:r>
              <a:rPr lang="zh-CN" altLang="en-US" dirty="0">
                <a:latin typeface="+mj-ea"/>
              </a:rPr>
              <a:t>个</a:t>
            </a:r>
            <a:r>
              <a:rPr lang="en-US" altLang="zh-CN" dirty="0">
                <a:solidFill>
                  <a:schemeClr val="accent1"/>
                </a:solidFill>
                <a:latin typeface="+mj-ea"/>
              </a:rPr>
              <a:t>64</a:t>
            </a:r>
            <a:r>
              <a:rPr lang="zh-CN" altLang="en-US" dirty="0">
                <a:solidFill>
                  <a:schemeClr val="accent1"/>
                </a:solidFill>
                <a:latin typeface="+mj-ea"/>
              </a:rPr>
              <a:t>位</a:t>
            </a:r>
            <a:r>
              <a:rPr lang="zh-CN" altLang="en-US" dirty="0">
                <a:latin typeface="+mj-ea"/>
              </a:rPr>
              <a:t>寄存器</a:t>
            </a:r>
            <a:endParaRPr lang="zh-CN" altLang="en-US" dirty="0"/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7940DD2-E21C-694C-A798-FF6B45DC61B1}"/>
              </a:ext>
            </a:extLst>
          </p:cNvPr>
          <p:cNvCxnSpPr/>
          <p:nvPr/>
        </p:nvCxnSpPr>
        <p:spPr>
          <a:xfrm flipH="1">
            <a:off x="1763688" y="4400575"/>
            <a:ext cx="394443" cy="25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0F72846F-C65B-9545-92BB-36C0FF93515D}"/>
              </a:ext>
            </a:extLst>
          </p:cNvPr>
          <p:cNvSpPr txBox="1"/>
          <p:nvPr/>
        </p:nvSpPr>
        <p:spPr>
          <a:xfrm>
            <a:off x="6775598" y="4402556"/>
            <a:ext cx="2079009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j-ea"/>
              </a:rPr>
              <a:t>W0</a:t>
            </a:r>
            <a:r>
              <a:rPr lang="zh-CN" altLang="en-US" b="1" dirty="0">
                <a:latin typeface="+mj-ea"/>
              </a:rPr>
              <a:t> </a:t>
            </a:r>
            <a:r>
              <a:rPr lang="en-US" altLang="zh-CN" b="1" dirty="0">
                <a:latin typeface="+mj-ea"/>
              </a:rPr>
              <a:t>–</a:t>
            </a:r>
            <a:r>
              <a:rPr lang="zh-CN" altLang="en-US" b="1" dirty="0">
                <a:latin typeface="+mj-ea"/>
              </a:rPr>
              <a:t> </a:t>
            </a:r>
            <a:r>
              <a:rPr lang="en-US" altLang="zh-CN" b="1" dirty="0">
                <a:latin typeface="+mj-ea"/>
              </a:rPr>
              <a:t>W30</a:t>
            </a:r>
            <a:r>
              <a:rPr lang="zh-CN" altLang="en-US" b="1" dirty="0">
                <a:latin typeface="+mj-ea"/>
              </a:rPr>
              <a:t>：</a:t>
            </a:r>
            <a:endParaRPr lang="en-US" altLang="zh-CN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</a:rPr>
              <a:t>31</a:t>
            </a:r>
            <a:r>
              <a:rPr lang="zh-CN" altLang="en-US" dirty="0">
                <a:latin typeface="+mj-ea"/>
              </a:rPr>
              <a:t>个</a:t>
            </a:r>
            <a:r>
              <a:rPr lang="en-US" altLang="zh-CN" dirty="0">
                <a:solidFill>
                  <a:schemeClr val="accent1"/>
                </a:solidFill>
                <a:latin typeface="+mj-ea"/>
              </a:rPr>
              <a:t>32</a:t>
            </a:r>
            <a:r>
              <a:rPr lang="zh-CN" altLang="en-US" dirty="0">
                <a:solidFill>
                  <a:schemeClr val="accent1"/>
                </a:solidFill>
                <a:latin typeface="+mj-ea"/>
              </a:rPr>
              <a:t>位</a:t>
            </a:r>
            <a:r>
              <a:rPr lang="zh-CN" altLang="en-US" dirty="0">
                <a:latin typeface="+mj-ea"/>
              </a:rPr>
              <a:t>寄存器</a:t>
            </a:r>
            <a:endParaRPr lang="zh-CN" altLang="en-US" dirty="0"/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45C18D5D-B703-094E-A7AF-96F8C722D27A}"/>
              </a:ext>
            </a:extLst>
          </p:cNvPr>
          <p:cNvCxnSpPr>
            <a:cxnSpLocks/>
          </p:cNvCxnSpPr>
          <p:nvPr/>
        </p:nvCxnSpPr>
        <p:spPr>
          <a:xfrm>
            <a:off x="6985869" y="4033873"/>
            <a:ext cx="250427" cy="448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E3C18E5C-9782-EB41-B612-E007D86CAA6F}"/>
              </a:ext>
            </a:extLst>
          </p:cNvPr>
          <p:cNvSpPr txBox="1"/>
          <p:nvPr/>
        </p:nvSpPr>
        <p:spPr>
          <a:xfrm>
            <a:off x="2488784" y="5164040"/>
            <a:ext cx="4286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ARMv8</a:t>
            </a:r>
            <a:r>
              <a:rPr lang="zh-CN" altLang="en-US" b="1" dirty="0"/>
              <a:t>通用寄存器</a:t>
            </a:r>
          </a:p>
        </p:txBody>
      </p:sp>
    </p:spTree>
    <p:extLst>
      <p:ext uri="{BB962C8B-B14F-4D97-AF65-F5344CB8AC3E}">
        <p14:creationId xmlns:p14="http://schemas.microsoft.com/office/powerpoint/2010/main" val="3447051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灯片编号占位符 5">
            <a:extLst>
              <a:ext uri="{FF2B5EF4-FFF2-40B4-BE49-F238E27FC236}">
                <a16:creationId xmlns:a16="http://schemas.microsoft.com/office/drawing/2014/main" id="{6C3CE584-03EA-4144-A6C1-82323CAE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C6E10D44-BBB9-A740-9EB6-06EF8458E8E8}" type="slidenum">
              <a:rPr lang="zh-CN" altLang="en-US" sz="1167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50</a:t>
            </a:fld>
            <a:endParaRPr lang="en-US" altLang="zh-CN" sz="1167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5A8B189-ABBD-544C-81D8-75F9403CF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内存地址翻译简单示例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7523" name="Rectangle 102">
            <a:extLst>
              <a:ext uri="{FF2B5EF4-FFF2-40B4-BE49-F238E27FC236}">
                <a16:creationId xmlns:a16="http://schemas.microsoft.com/office/drawing/2014/main" id="{19BB1C3E-BDE5-6F41-B52D-5F72D1AFB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104" y="1270000"/>
            <a:ext cx="269336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Virtual Address: 0x</a:t>
            </a:r>
            <a:r>
              <a:rPr lang="en-US" altLang="zh-CN" sz="1667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1667">
                <a:solidFill>
                  <a:srgbClr val="00B0F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1667">
                <a:solidFill>
                  <a:srgbClr val="FFC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667">
                <a:solidFill>
                  <a:srgbClr val="00B050"/>
                </a:solidFill>
                <a:ea typeface="宋体" panose="02010600030101010101" pitchFamily="2" charset="-122"/>
              </a:rPr>
              <a:t>4</a:t>
            </a:r>
            <a:endParaRPr lang="zh-CN" altLang="en-US" sz="1667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grpSp>
        <p:nvGrpSpPr>
          <p:cNvPr id="12373" name="Group 106">
            <a:extLst>
              <a:ext uri="{FF2B5EF4-FFF2-40B4-BE49-F238E27FC236}">
                <a16:creationId xmlns:a16="http://schemas.microsoft.com/office/drawing/2014/main" id="{DEDF06D1-BAD8-0343-AC72-264A8BB3E95A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1617928"/>
            <a:ext cx="406136" cy="508000"/>
            <a:chOff x="629" y="1176"/>
            <a:chExt cx="307" cy="384"/>
          </a:xfrm>
          <a:noFill/>
        </p:grpSpPr>
        <p:sp>
          <p:nvSpPr>
            <p:cNvPr id="12413" name="Rectangle 107">
              <a:extLst>
                <a:ext uri="{FF2B5EF4-FFF2-40B4-BE49-F238E27FC236}">
                  <a16:creationId xmlns:a16="http://schemas.microsoft.com/office/drawing/2014/main" id="{6A161051-5BB8-0D48-82E7-DEEC7D151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4" name="Rectangle 108">
              <a:extLst>
                <a:ext uri="{FF2B5EF4-FFF2-40B4-BE49-F238E27FC236}">
                  <a16:creationId xmlns:a16="http://schemas.microsoft.com/office/drawing/2014/main" id="{B3074F70-5706-7347-B9B6-86D7D7CB4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13</a:t>
              </a:r>
            </a:p>
          </p:txBody>
        </p:sp>
      </p:grpSp>
      <p:grpSp>
        <p:nvGrpSpPr>
          <p:cNvPr id="12374" name="Group 109">
            <a:extLst>
              <a:ext uri="{FF2B5EF4-FFF2-40B4-BE49-F238E27FC236}">
                <a16:creationId xmlns:a16="http://schemas.microsoft.com/office/drawing/2014/main" id="{4D6E4C36-96C2-7A41-A8E7-29B213FA21EF}"/>
              </a:ext>
            </a:extLst>
          </p:cNvPr>
          <p:cNvGrpSpPr>
            <a:grpSpLocks/>
          </p:cNvGrpSpPr>
          <p:nvPr/>
        </p:nvGrpSpPr>
        <p:grpSpPr bwMode="auto">
          <a:xfrm>
            <a:off x="1832240" y="1617928"/>
            <a:ext cx="406136" cy="508000"/>
            <a:chOff x="936" y="1176"/>
            <a:chExt cx="307" cy="384"/>
          </a:xfrm>
          <a:noFill/>
        </p:grpSpPr>
        <p:sp>
          <p:nvSpPr>
            <p:cNvPr id="12411" name="Rectangle 110">
              <a:extLst>
                <a:ext uri="{FF2B5EF4-FFF2-40B4-BE49-F238E27FC236}">
                  <a16:creationId xmlns:a16="http://schemas.microsoft.com/office/drawing/2014/main" id="{31F4AD05-6910-E640-94B6-9BEBC41D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2" name="Rectangle 111">
              <a:extLst>
                <a:ext uri="{FF2B5EF4-FFF2-40B4-BE49-F238E27FC236}">
                  <a16:creationId xmlns:a16="http://schemas.microsoft.com/office/drawing/2014/main" id="{4210484A-4C18-F74B-976C-E122F0B17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12</a:t>
              </a:r>
            </a:p>
          </p:txBody>
        </p:sp>
      </p:grpSp>
      <p:grpSp>
        <p:nvGrpSpPr>
          <p:cNvPr id="12375" name="Group 112">
            <a:extLst>
              <a:ext uri="{FF2B5EF4-FFF2-40B4-BE49-F238E27FC236}">
                <a16:creationId xmlns:a16="http://schemas.microsoft.com/office/drawing/2014/main" id="{93F3FB14-683F-6241-A6C1-8F9021B65B91}"/>
              </a:ext>
            </a:extLst>
          </p:cNvPr>
          <p:cNvGrpSpPr>
            <a:grpSpLocks/>
          </p:cNvGrpSpPr>
          <p:nvPr/>
        </p:nvGrpSpPr>
        <p:grpSpPr bwMode="auto">
          <a:xfrm>
            <a:off x="2238375" y="1617928"/>
            <a:ext cx="406136" cy="508000"/>
            <a:chOff x="1243" y="1176"/>
            <a:chExt cx="307" cy="384"/>
          </a:xfrm>
          <a:noFill/>
        </p:grpSpPr>
        <p:sp>
          <p:nvSpPr>
            <p:cNvPr id="12409" name="Rectangle 113">
              <a:extLst>
                <a:ext uri="{FF2B5EF4-FFF2-40B4-BE49-F238E27FC236}">
                  <a16:creationId xmlns:a16="http://schemas.microsoft.com/office/drawing/2014/main" id="{6010B385-ED11-774A-872F-E0A19FC5C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0" name="Rectangle 114">
              <a:extLst>
                <a:ext uri="{FF2B5EF4-FFF2-40B4-BE49-F238E27FC236}">
                  <a16:creationId xmlns:a16="http://schemas.microsoft.com/office/drawing/2014/main" id="{9D640BCC-83DA-954D-9C7D-1C63F5F5B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11</a:t>
              </a:r>
            </a:p>
          </p:txBody>
        </p:sp>
      </p:grpSp>
      <p:grpSp>
        <p:nvGrpSpPr>
          <p:cNvPr id="12376" name="Group 115">
            <a:extLst>
              <a:ext uri="{FF2B5EF4-FFF2-40B4-BE49-F238E27FC236}">
                <a16:creationId xmlns:a16="http://schemas.microsoft.com/office/drawing/2014/main" id="{19E93414-A657-2F47-9FBD-ABC0940435CB}"/>
              </a:ext>
            </a:extLst>
          </p:cNvPr>
          <p:cNvGrpSpPr>
            <a:grpSpLocks/>
          </p:cNvGrpSpPr>
          <p:nvPr/>
        </p:nvGrpSpPr>
        <p:grpSpPr bwMode="auto">
          <a:xfrm>
            <a:off x="2644511" y="1617928"/>
            <a:ext cx="406136" cy="508000"/>
            <a:chOff x="1550" y="1176"/>
            <a:chExt cx="307" cy="384"/>
          </a:xfrm>
          <a:noFill/>
        </p:grpSpPr>
        <p:sp>
          <p:nvSpPr>
            <p:cNvPr id="12407" name="Rectangle 116">
              <a:extLst>
                <a:ext uri="{FF2B5EF4-FFF2-40B4-BE49-F238E27FC236}">
                  <a16:creationId xmlns:a16="http://schemas.microsoft.com/office/drawing/2014/main" id="{FEE102F5-1B0F-D549-AAFF-455E1BBD6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8" name="Rectangle 117">
              <a:extLst>
                <a:ext uri="{FF2B5EF4-FFF2-40B4-BE49-F238E27FC236}">
                  <a16:creationId xmlns:a16="http://schemas.microsoft.com/office/drawing/2014/main" id="{8885B709-1DAC-5948-95A7-DD613E80B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10</a:t>
              </a:r>
            </a:p>
          </p:txBody>
        </p:sp>
      </p:grpSp>
      <p:grpSp>
        <p:nvGrpSpPr>
          <p:cNvPr id="12377" name="Group 118">
            <a:extLst>
              <a:ext uri="{FF2B5EF4-FFF2-40B4-BE49-F238E27FC236}">
                <a16:creationId xmlns:a16="http://schemas.microsoft.com/office/drawing/2014/main" id="{3477928E-B36F-1442-BA99-94E52E455CDD}"/>
              </a:ext>
            </a:extLst>
          </p:cNvPr>
          <p:cNvGrpSpPr>
            <a:grpSpLocks/>
          </p:cNvGrpSpPr>
          <p:nvPr/>
        </p:nvGrpSpPr>
        <p:grpSpPr bwMode="auto">
          <a:xfrm>
            <a:off x="3050646" y="1617928"/>
            <a:ext cx="406136" cy="508000"/>
            <a:chOff x="1857" y="1176"/>
            <a:chExt cx="307" cy="384"/>
          </a:xfrm>
          <a:noFill/>
        </p:grpSpPr>
        <p:sp>
          <p:nvSpPr>
            <p:cNvPr id="12405" name="Rectangle 119">
              <a:extLst>
                <a:ext uri="{FF2B5EF4-FFF2-40B4-BE49-F238E27FC236}">
                  <a16:creationId xmlns:a16="http://schemas.microsoft.com/office/drawing/2014/main" id="{347B5998-BDB3-4843-81A3-9AA2E6820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6" name="Rectangle 120">
              <a:extLst>
                <a:ext uri="{FF2B5EF4-FFF2-40B4-BE49-F238E27FC236}">
                  <a16:creationId xmlns:a16="http://schemas.microsoft.com/office/drawing/2014/main" id="{B4C7CB3F-7EBE-C842-8E45-2878C9559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9</a:t>
              </a:r>
            </a:p>
          </p:txBody>
        </p:sp>
      </p:grpSp>
      <p:grpSp>
        <p:nvGrpSpPr>
          <p:cNvPr id="12378" name="Group 121">
            <a:extLst>
              <a:ext uri="{FF2B5EF4-FFF2-40B4-BE49-F238E27FC236}">
                <a16:creationId xmlns:a16="http://schemas.microsoft.com/office/drawing/2014/main" id="{C6EE031B-833D-E44A-B612-87AE3C7AC9AF}"/>
              </a:ext>
            </a:extLst>
          </p:cNvPr>
          <p:cNvGrpSpPr>
            <a:grpSpLocks/>
          </p:cNvGrpSpPr>
          <p:nvPr/>
        </p:nvGrpSpPr>
        <p:grpSpPr bwMode="auto">
          <a:xfrm>
            <a:off x="3456782" y="1617928"/>
            <a:ext cx="406136" cy="508000"/>
            <a:chOff x="2164" y="1176"/>
            <a:chExt cx="307" cy="384"/>
          </a:xfrm>
          <a:noFill/>
        </p:grpSpPr>
        <p:sp>
          <p:nvSpPr>
            <p:cNvPr id="12403" name="Rectangle 122">
              <a:extLst>
                <a:ext uri="{FF2B5EF4-FFF2-40B4-BE49-F238E27FC236}">
                  <a16:creationId xmlns:a16="http://schemas.microsoft.com/office/drawing/2014/main" id="{1F366DB9-8D03-C24B-9502-AD8DA5AF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4" name="Rectangle 123">
              <a:extLst>
                <a:ext uri="{FF2B5EF4-FFF2-40B4-BE49-F238E27FC236}">
                  <a16:creationId xmlns:a16="http://schemas.microsoft.com/office/drawing/2014/main" id="{C2BB78B9-91F1-F14A-9DEC-47DE336A2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8</a:t>
              </a:r>
            </a:p>
          </p:txBody>
        </p:sp>
      </p:grpSp>
      <p:grpSp>
        <p:nvGrpSpPr>
          <p:cNvPr id="12379" name="Group 124">
            <a:extLst>
              <a:ext uri="{FF2B5EF4-FFF2-40B4-BE49-F238E27FC236}">
                <a16:creationId xmlns:a16="http://schemas.microsoft.com/office/drawing/2014/main" id="{E6EAA9DC-3D35-3B48-8708-E655B9A65EC1}"/>
              </a:ext>
            </a:extLst>
          </p:cNvPr>
          <p:cNvGrpSpPr>
            <a:grpSpLocks/>
          </p:cNvGrpSpPr>
          <p:nvPr/>
        </p:nvGrpSpPr>
        <p:grpSpPr bwMode="auto">
          <a:xfrm>
            <a:off x="3862917" y="1617928"/>
            <a:ext cx="406136" cy="508000"/>
            <a:chOff x="2471" y="1176"/>
            <a:chExt cx="307" cy="384"/>
          </a:xfrm>
          <a:noFill/>
        </p:grpSpPr>
        <p:sp>
          <p:nvSpPr>
            <p:cNvPr id="12401" name="Rectangle 125">
              <a:extLst>
                <a:ext uri="{FF2B5EF4-FFF2-40B4-BE49-F238E27FC236}">
                  <a16:creationId xmlns:a16="http://schemas.microsoft.com/office/drawing/2014/main" id="{B62454AC-3B40-F542-A6F8-4D5970A9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2" name="Rectangle 126">
              <a:extLst>
                <a:ext uri="{FF2B5EF4-FFF2-40B4-BE49-F238E27FC236}">
                  <a16:creationId xmlns:a16="http://schemas.microsoft.com/office/drawing/2014/main" id="{51E9158A-6F48-C647-B69A-BDAF3DD47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7</a:t>
              </a:r>
            </a:p>
          </p:txBody>
        </p:sp>
      </p:grpSp>
      <p:grpSp>
        <p:nvGrpSpPr>
          <p:cNvPr id="12380" name="Group 127">
            <a:extLst>
              <a:ext uri="{FF2B5EF4-FFF2-40B4-BE49-F238E27FC236}">
                <a16:creationId xmlns:a16="http://schemas.microsoft.com/office/drawing/2014/main" id="{6306E19F-F040-484B-A199-20F1F49C9CF0}"/>
              </a:ext>
            </a:extLst>
          </p:cNvPr>
          <p:cNvGrpSpPr>
            <a:grpSpLocks/>
          </p:cNvGrpSpPr>
          <p:nvPr/>
        </p:nvGrpSpPr>
        <p:grpSpPr bwMode="auto">
          <a:xfrm>
            <a:off x="4269053" y="1617928"/>
            <a:ext cx="406136" cy="508000"/>
            <a:chOff x="2778" y="1176"/>
            <a:chExt cx="307" cy="384"/>
          </a:xfrm>
          <a:noFill/>
        </p:grpSpPr>
        <p:sp>
          <p:nvSpPr>
            <p:cNvPr id="12399" name="Rectangle 128">
              <a:extLst>
                <a:ext uri="{FF2B5EF4-FFF2-40B4-BE49-F238E27FC236}">
                  <a16:creationId xmlns:a16="http://schemas.microsoft.com/office/drawing/2014/main" id="{31B0E7C8-EA89-ED4A-ADE9-ACB1DCFF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0" name="Rectangle 129">
              <a:extLst>
                <a:ext uri="{FF2B5EF4-FFF2-40B4-BE49-F238E27FC236}">
                  <a16:creationId xmlns:a16="http://schemas.microsoft.com/office/drawing/2014/main" id="{DAEEEE23-2637-CE43-B0F2-45AB3C3D3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6</a:t>
              </a:r>
            </a:p>
          </p:txBody>
        </p:sp>
      </p:grpSp>
      <p:grpSp>
        <p:nvGrpSpPr>
          <p:cNvPr id="12381" name="Group 130">
            <a:extLst>
              <a:ext uri="{FF2B5EF4-FFF2-40B4-BE49-F238E27FC236}">
                <a16:creationId xmlns:a16="http://schemas.microsoft.com/office/drawing/2014/main" id="{4F6A10D0-6D88-064E-AB63-67E75AF8E221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1617928"/>
            <a:ext cx="406136" cy="508000"/>
            <a:chOff x="3085" y="1176"/>
            <a:chExt cx="307" cy="384"/>
          </a:xfrm>
          <a:noFill/>
        </p:grpSpPr>
        <p:sp>
          <p:nvSpPr>
            <p:cNvPr id="12397" name="Rectangle 131">
              <a:extLst>
                <a:ext uri="{FF2B5EF4-FFF2-40B4-BE49-F238E27FC236}">
                  <a16:creationId xmlns:a16="http://schemas.microsoft.com/office/drawing/2014/main" id="{16462329-C7EF-9646-91D3-A1F9C7000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8" name="Rectangle 132">
              <a:extLst>
                <a:ext uri="{FF2B5EF4-FFF2-40B4-BE49-F238E27FC236}">
                  <a16:creationId xmlns:a16="http://schemas.microsoft.com/office/drawing/2014/main" id="{202D10D5-4162-594E-966C-FA05CBDD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5</a:t>
              </a:r>
            </a:p>
          </p:txBody>
        </p:sp>
      </p:grpSp>
      <p:grpSp>
        <p:nvGrpSpPr>
          <p:cNvPr id="12382" name="Group 133">
            <a:extLst>
              <a:ext uri="{FF2B5EF4-FFF2-40B4-BE49-F238E27FC236}">
                <a16:creationId xmlns:a16="http://schemas.microsoft.com/office/drawing/2014/main" id="{4EC5445B-92BA-4D4A-99DC-6160AF2628B1}"/>
              </a:ext>
            </a:extLst>
          </p:cNvPr>
          <p:cNvGrpSpPr>
            <a:grpSpLocks/>
          </p:cNvGrpSpPr>
          <p:nvPr/>
        </p:nvGrpSpPr>
        <p:grpSpPr bwMode="auto">
          <a:xfrm>
            <a:off x="5081324" y="1617928"/>
            <a:ext cx="406136" cy="508000"/>
            <a:chOff x="3392" y="1176"/>
            <a:chExt cx="307" cy="384"/>
          </a:xfrm>
          <a:noFill/>
        </p:grpSpPr>
        <p:sp>
          <p:nvSpPr>
            <p:cNvPr id="12395" name="Rectangle 134">
              <a:extLst>
                <a:ext uri="{FF2B5EF4-FFF2-40B4-BE49-F238E27FC236}">
                  <a16:creationId xmlns:a16="http://schemas.microsoft.com/office/drawing/2014/main" id="{EAE43835-0C99-AA43-A639-84704F27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6" name="Rectangle 135">
              <a:extLst>
                <a:ext uri="{FF2B5EF4-FFF2-40B4-BE49-F238E27FC236}">
                  <a16:creationId xmlns:a16="http://schemas.microsoft.com/office/drawing/2014/main" id="{D2388BF4-351B-9C48-8ED0-F564A3C9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12383" name="Group 136">
            <a:extLst>
              <a:ext uri="{FF2B5EF4-FFF2-40B4-BE49-F238E27FC236}">
                <a16:creationId xmlns:a16="http://schemas.microsoft.com/office/drawing/2014/main" id="{887894F3-39DD-5349-BC29-BC05656CA6DF}"/>
              </a:ext>
            </a:extLst>
          </p:cNvPr>
          <p:cNvGrpSpPr>
            <a:grpSpLocks/>
          </p:cNvGrpSpPr>
          <p:nvPr/>
        </p:nvGrpSpPr>
        <p:grpSpPr bwMode="auto">
          <a:xfrm>
            <a:off x="5487459" y="1617928"/>
            <a:ext cx="406136" cy="508000"/>
            <a:chOff x="3699" y="1176"/>
            <a:chExt cx="307" cy="384"/>
          </a:xfrm>
          <a:noFill/>
        </p:grpSpPr>
        <p:sp>
          <p:nvSpPr>
            <p:cNvPr id="12393" name="Rectangle 137">
              <a:extLst>
                <a:ext uri="{FF2B5EF4-FFF2-40B4-BE49-F238E27FC236}">
                  <a16:creationId xmlns:a16="http://schemas.microsoft.com/office/drawing/2014/main" id="{3FE087F9-1B58-954D-8E34-AD970FE5A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4" name="Rectangle 138">
              <a:extLst>
                <a:ext uri="{FF2B5EF4-FFF2-40B4-BE49-F238E27FC236}">
                  <a16:creationId xmlns:a16="http://schemas.microsoft.com/office/drawing/2014/main" id="{00D7C163-D57A-B44C-B03D-5CEAA8D8D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2384" name="Group 139">
            <a:extLst>
              <a:ext uri="{FF2B5EF4-FFF2-40B4-BE49-F238E27FC236}">
                <a16:creationId xmlns:a16="http://schemas.microsoft.com/office/drawing/2014/main" id="{B847A2AA-4516-7C48-B5C4-C5666290EC02}"/>
              </a:ext>
            </a:extLst>
          </p:cNvPr>
          <p:cNvGrpSpPr>
            <a:grpSpLocks/>
          </p:cNvGrpSpPr>
          <p:nvPr/>
        </p:nvGrpSpPr>
        <p:grpSpPr bwMode="auto">
          <a:xfrm>
            <a:off x="5893595" y="1617928"/>
            <a:ext cx="406136" cy="508000"/>
            <a:chOff x="4006" y="1176"/>
            <a:chExt cx="307" cy="384"/>
          </a:xfrm>
          <a:noFill/>
        </p:grpSpPr>
        <p:sp>
          <p:nvSpPr>
            <p:cNvPr id="12391" name="Rectangle 140">
              <a:extLst>
                <a:ext uri="{FF2B5EF4-FFF2-40B4-BE49-F238E27FC236}">
                  <a16:creationId xmlns:a16="http://schemas.microsoft.com/office/drawing/2014/main" id="{A4090AE3-7324-174B-9A43-586037F8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2" name="Rectangle 141">
              <a:extLst>
                <a:ext uri="{FF2B5EF4-FFF2-40B4-BE49-F238E27FC236}">
                  <a16:creationId xmlns:a16="http://schemas.microsoft.com/office/drawing/2014/main" id="{687BE58B-91A7-E647-9B66-4C1F8DBED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12385" name="Group 142">
            <a:extLst>
              <a:ext uri="{FF2B5EF4-FFF2-40B4-BE49-F238E27FC236}">
                <a16:creationId xmlns:a16="http://schemas.microsoft.com/office/drawing/2014/main" id="{0ABC4D5E-E040-024C-B571-A94FA13ED40C}"/>
              </a:ext>
            </a:extLst>
          </p:cNvPr>
          <p:cNvGrpSpPr>
            <a:grpSpLocks/>
          </p:cNvGrpSpPr>
          <p:nvPr/>
        </p:nvGrpSpPr>
        <p:grpSpPr bwMode="auto">
          <a:xfrm>
            <a:off x="6299730" y="1617928"/>
            <a:ext cx="406136" cy="508000"/>
            <a:chOff x="4313" y="1176"/>
            <a:chExt cx="307" cy="384"/>
          </a:xfrm>
          <a:noFill/>
        </p:grpSpPr>
        <p:sp>
          <p:nvSpPr>
            <p:cNvPr id="12389" name="Rectangle 143">
              <a:extLst>
                <a:ext uri="{FF2B5EF4-FFF2-40B4-BE49-F238E27FC236}">
                  <a16:creationId xmlns:a16="http://schemas.microsoft.com/office/drawing/2014/main" id="{78828D57-650C-394C-A85A-364F105EF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0" name="Rectangle 144">
              <a:extLst>
                <a:ext uri="{FF2B5EF4-FFF2-40B4-BE49-F238E27FC236}">
                  <a16:creationId xmlns:a16="http://schemas.microsoft.com/office/drawing/2014/main" id="{C8F33F91-2246-054A-98E1-FDCF7FD7E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12386" name="Group 145">
            <a:extLst>
              <a:ext uri="{FF2B5EF4-FFF2-40B4-BE49-F238E27FC236}">
                <a16:creationId xmlns:a16="http://schemas.microsoft.com/office/drawing/2014/main" id="{557D9AEA-DAE4-DF4E-8DEC-1EDD1D0334CE}"/>
              </a:ext>
            </a:extLst>
          </p:cNvPr>
          <p:cNvGrpSpPr>
            <a:grpSpLocks/>
          </p:cNvGrpSpPr>
          <p:nvPr/>
        </p:nvGrpSpPr>
        <p:grpSpPr bwMode="auto">
          <a:xfrm>
            <a:off x="6705865" y="1617928"/>
            <a:ext cx="406136" cy="508000"/>
            <a:chOff x="4620" y="1176"/>
            <a:chExt cx="307" cy="384"/>
          </a:xfrm>
          <a:noFill/>
        </p:grpSpPr>
        <p:sp>
          <p:nvSpPr>
            <p:cNvPr id="12387" name="Rectangle 146">
              <a:extLst>
                <a:ext uri="{FF2B5EF4-FFF2-40B4-BE49-F238E27FC236}">
                  <a16:creationId xmlns:a16="http://schemas.microsoft.com/office/drawing/2014/main" id="{4845BB30-8F2B-D141-8DED-CC29AC241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88" name="Rectangle 147">
              <a:extLst>
                <a:ext uri="{FF2B5EF4-FFF2-40B4-BE49-F238E27FC236}">
                  <a16:creationId xmlns:a16="http://schemas.microsoft.com/office/drawing/2014/main" id="{AB3DFAEB-5395-BA42-B329-F36DD1847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2353" name="Group 148">
            <a:extLst>
              <a:ext uri="{FF2B5EF4-FFF2-40B4-BE49-F238E27FC236}">
                <a16:creationId xmlns:a16="http://schemas.microsoft.com/office/drawing/2014/main" id="{BF32B410-4ED0-AA43-A845-FEBE7B2FBDEE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2259544"/>
            <a:ext cx="2436813" cy="283104"/>
            <a:chOff x="3085" y="1661"/>
            <a:chExt cx="1842" cy="214"/>
          </a:xfrm>
          <a:noFill/>
        </p:grpSpPr>
        <p:sp>
          <p:nvSpPr>
            <p:cNvPr id="12371" name="Line 149">
              <a:extLst>
                <a:ext uri="{FF2B5EF4-FFF2-40B4-BE49-F238E27FC236}">
                  <a16:creationId xmlns:a16="http://schemas.microsoft.com/office/drawing/2014/main" id="{8EAC9115-CEBB-FC41-B217-0FACA64E5F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1752"/>
              <a:ext cx="184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2" name="Text Box 150">
              <a:extLst>
                <a:ext uri="{FF2B5EF4-FFF2-40B4-BE49-F238E27FC236}">
                  <a16:creationId xmlns:a16="http://schemas.microsoft.com/office/drawing/2014/main" id="{D7B4494A-FA78-204A-87B6-E0036B50F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6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34" charset="0"/>
                </a:rPr>
                <a:t>VPO</a:t>
              </a:r>
            </a:p>
          </p:txBody>
        </p:sp>
      </p:grpSp>
      <p:grpSp>
        <p:nvGrpSpPr>
          <p:cNvPr id="12354" name="Group 151">
            <a:extLst>
              <a:ext uri="{FF2B5EF4-FFF2-40B4-BE49-F238E27FC236}">
                <a16:creationId xmlns:a16="http://schemas.microsoft.com/office/drawing/2014/main" id="{34EEEE86-EF88-5B42-8218-99AF0B7EB956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2252930"/>
            <a:ext cx="3263636" cy="283104"/>
            <a:chOff x="629" y="1656"/>
            <a:chExt cx="2467" cy="214"/>
          </a:xfrm>
          <a:noFill/>
        </p:grpSpPr>
        <p:sp>
          <p:nvSpPr>
            <p:cNvPr id="12369" name="Line 152">
              <a:extLst>
                <a:ext uri="{FF2B5EF4-FFF2-40B4-BE49-F238E27FC236}">
                  <a16:creationId xmlns:a16="http://schemas.microsoft.com/office/drawing/2014/main" id="{61486E51-5314-1440-B1C6-37B0648F5A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" y="1747"/>
              <a:ext cx="2467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0" name="Text Box 153">
              <a:extLst>
                <a:ext uri="{FF2B5EF4-FFF2-40B4-BE49-F238E27FC236}">
                  <a16:creationId xmlns:a16="http://schemas.microsoft.com/office/drawing/2014/main" id="{B5EA98BC-B8ED-504E-ADF7-42C2705E6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" y="1656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 dirty="0">
                  <a:solidFill>
                    <a:srgbClr val="000000"/>
                  </a:solidFill>
                  <a:latin typeface="Helvetica" pitchFamily="34" charset="0"/>
                </a:rPr>
                <a:t>VPN</a:t>
              </a:r>
            </a:p>
          </p:txBody>
        </p:sp>
      </p:grpSp>
      <p:sp>
        <p:nvSpPr>
          <p:cNvPr id="107540" name="Text Box 160">
            <a:extLst>
              <a:ext uri="{FF2B5EF4-FFF2-40B4-BE49-F238E27FC236}">
                <a16:creationId xmlns:a16="http://schemas.microsoft.com/office/drawing/2014/main" id="{D3FCFC05-1525-F845-8074-A57F991AD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1" name="Text Box 161">
            <a:extLst>
              <a:ext uri="{FF2B5EF4-FFF2-40B4-BE49-F238E27FC236}">
                <a16:creationId xmlns:a16="http://schemas.microsoft.com/office/drawing/2014/main" id="{0E978628-0D51-5648-BD12-59C6487F7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2" name="Text Box 162">
            <a:extLst>
              <a:ext uri="{FF2B5EF4-FFF2-40B4-BE49-F238E27FC236}">
                <a16:creationId xmlns:a16="http://schemas.microsoft.com/office/drawing/2014/main" id="{253D2FCF-24A9-944C-B3D5-53C44FA75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3" name="Text Box 163">
            <a:extLst>
              <a:ext uri="{FF2B5EF4-FFF2-40B4-BE49-F238E27FC236}">
                <a16:creationId xmlns:a16="http://schemas.microsoft.com/office/drawing/2014/main" id="{3059047C-55C7-FB4C-8444-BCFE95C7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4" name="Text Box 164">
            <a:extLst>
              <a:ext uri="{FF2B5EF4-FFF2-40B4-BE49-F238E27FC236}">
                <a16:creationId xmlns:a16="http://schemas.microsoft.com/office/drawing/2014/main" id="{6D0C70FE-54B4-6548-9250-F406021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5" name="Text Box 165">
            <a:extLst>
              <a:ext uri="{FF2B5EF4-FFF2-40B4-BE49-F238E27FC236}">
                <a16:creationId xmlns:a16="http://schemas.microsoft.com/office/drawing/2014/main" id="{98677693-352F-3148-A535-FA0B168C1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6" name="Text Box 166">
            <a:extLst>
              <a:ext uri="{FF2B5EF4-FFF2-40B4-BE49-F238E27FC236}">
                <a16:creationId xmlns:a16="http://schemas.microsoft.com/office/drawing/2014/main" id="{C9DB297A-01D3-9746-A93C-109BE5B3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7" name="Text Box 167">
            <a:extLst>
              <a:ext uri="{FF2B5EF4-FFF2-40B4-BE49-F238E27FC236}">
                <a16:creationId xmlns:a16="http://schemas.microsoft.com/office/drawing/2014/main" id="{DA7F1C79-AF30-3940-958F-FE7845770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8" name="Text Box 168">
            <a:extLst>
              <a:ext uri="{FF2B5EF4-FFF2-40B4-BE49-F238E27FC236}">
                <a16:creationId xmlns:a16="http://schemas.microsoft.com/office/drawing/2014/main" id="{70BC3AE3-D10C-E04E-AF87-67C1F9103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9" name="Text Box 169">
            <a:extLst>
              <a:ext uri="{FF2B5EF4-FFF2-40B4-BE49-F238E27FC236}">
                <a16:creationId xmlns:a16="http://schemas.microsoft.com/office/drawing/2014/main" id="{7791E7D7-B0C1-274E-B4FE-C9E708AB3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50" name="Text Box 170">
            <a:extLst>
              <a:ext uri="{FF2B5EF4-FFF2-40B4-BE49-F238E27FC236}">
                <a16:creationId xmlns:a16="http://schemas.microsoft.com/office/drawing/2014/main" id="{DAC9B5A7-9701-2F41-8711-A92EF2917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1" name="Text Box 171">
            <a:extLst>
              <a:ext uri="{FF2B5EF4-FFF2-40B4-BE49-F238E27FC236}">
                <a16:creationId xmlns:a16="http://schemas.microsoft.com/office/drawing/2014/main" id="{3E3A21AB-7F9E-7C41-991E-A46B36704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2" name="Text Box 172">
            <a:extLst>
              <a:ext uri="{FF2B5EF4-FFF2-40B4-BE49-F238E27FC236}">
                <a16:creationId xmlns:a16="http://schemas.microsoft.com/office/drawing/2014/main" id="{96EBA25B-32EE-6B44-9F23-9D45B2AA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3" name="Text Box 173">
            <a:extLst>
              <a:ext uri="{FF2B5EF4-FFF2-40B4-BE49-F238E27FC236}">
                <a16:creationId xmlns:a16="http://schemas.microsoft.com/office/drawing/2014/main" id="{5C498C13-17B9-A64C-B021-400BB8CF1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4" name="Rectangle 176">
            <a:extLst>
              <a:ext uri="{FF2B5EF4-FFF2-40B4-BE49-F238E27FC236}">
                <a16:creationId xmlns:a16="http://schemas.microsoft.com/office/drawing/2014/main" id="{0C441AC7-0D1C-5E42-BE71-CB61F61B5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021" y="4381500"/>
            <a:ext cx="481253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PPN: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PPO: </a:t>
            </a:r>
            <a:r>
              <a:rPr lang="zh-CN" altLang="en-US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	    		PA: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</a:p>
        </p:txBody>
      </p:sp>
      <p:grpSp>
        <p:nvGrpSpPr>
          <p:cNvPr id="107555" name="Group 179">
            <a:extLst>
              <a:ext uri="{FF2B5EF4-FFF2-40B4-BE49-F238E27FC236}">
                <a16:creationId xmlns:a16="http://schemas.microsoft.com/office/drawing/2014/main" id="{8C30B754-D3B0-894D-A8DA-D96D89BBEDDC}"/>
              </a:ext>
            </a:extLst>
          </p:cNvPr>
          <p:cNvGrpSpPr>
            <a:grpSpLocks/>
          </p:cNvGrpSpPr>
          <p:nvPr/>
        </p:nvGrpSpPr>
        <p:grpSpPr bwMode="auto">
          <a:xfrm>
            <a:off x="2244990" y="3339042"/>
            <a:ext cx="4873625" cy="508000"/>
            <a:chOff x="1219" y="2880"/>
            <a:chExt cx="3684" cy="384"/>
          </a:xfrm>
        </p:grpSpPr>
        <p:grpSp>
          <p:nvGrpSpPr>
            <p:cNvPr id="107564" name="Group 180">
              <a:extLst>
                <a:ext uri="{FF2B5EF4-FFF2-40B4-BE49-F238E27FC236}">
                  <a16:creationId xmlns:a16="http://schemas.microsoft.com/office/drawing/2014/main" id="{39677B73-0FC2-FB4C-A482-BCF646EE9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" y="2880"/>
              <a:ext cx="307" cy="384"/>
              <a:chOff x="605" y="1776"/>
              <a:chExt cx="307" cy="384"/>
            </a:xfrm>
          </p:grpSpPr>
          <p:sp>
            <p:nvSpPr>
              <p:cNvPr id="107598" name="Rectangle 181">
                <a:extLst>
                  <a:ext uri="{FF2B5EF4-FFF2-40B4-BE49-F238E27FC236}">
                    <a16:creationId xmlns:a16="http://schemas.microsoft.com/office/drawing/2014/main" id="{8F7E6DEB-15E4-9B41-A69B-B2AB66B93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9" name="Rectangle 182">
                <a:extLst>
                  <a:ext uri="{FF2B5EF4-FFF2-40B4-BE49-F238E27FC236}">
                    <a16:creationId xmlns:a16="http://schemas.microsoft.com/office/drawing/2014/main" id="{A124EE85-FBC2-334D-861F-AF8054D32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11</a:t>
                </a:r>
              </a:p>
            </p:txBody>
          </p:sp>
        </p:grpSp>
        <p:grpSp>
          <p:nvGrpSpPr>
            <p:cNvPr id="107565" name="Group 183">
              <a:extLst>
                <a:ext uri="{FF2B5EF4-FFF2-40B4-BE49-F238E27FC236}">
                  <a16:creationId xmlns:a16="http://schemas.microsoft.com/office/drawing/2014/main" id="{B0B62F09-8440-2541-AC17-600DDDD7D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6" y="2880"/>
              <a:ext cx="307" cy="384"/>
              <a:chOff x="605" y="1776"/>
              <a:chExt cx="307" cy="384"/>
            </a:xfrm>
          </p:grpSpPr>
          <p:sp>
            <p:nvSpPr>
              <p:cNvPr id="107596" name="Rectangle 184">
                <a:extLst>
                  <a:ext uri="{FF2B5EF4-FFF2-40B4-BE49-F238E27FC236}">
                    <a16:creationId xmlns:a16="http://schemas.microsoft.com/office/drawing/2014/main" id="{2DFA270A-A4C0-AE43-A507-EE55D7C20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7" name="Rectangle 185">
                <a:extLst>
                  <a:ext uri="{FF2B5EF4-FFF2-40B4-BE49-F238E27FC236}">
                    <a16:creationId xmlns:a16="http://schemas.microsoft.com/office/drawing/2014/main" id="{D8226B71-F693-E440-BD8A-506D9FA5C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10</a:t>
                </a:r>
              </a:p>
            </p:txBody>
          </p:sp>
        </p:grpSp>
        <p:grpSp>
          <p:nvGrpSpPr>
            <p:cNvPr id="107566" name="Group 186">
              <a:extLst>
                <a:ext uri="{FF2B5EF4-FFF2-40B4-BE49-F238E27FC236}">
                  <a16:creationId xmlns:a16="http://schemas.microsoft.com/office/drawing/2014/main" id="{A0BB9F40-213A-B44A-893D-1A58A4EAB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" y="2880"/>
              <a:ext cx="307" cy="384"/>
              <a:chOff x="605" y="1776"/>
              <a:chExt cx="307" cy="384"/>
            </a:xfrm>
          </p:grpSpPr>
          <p:sp>
            <p:nvSpPr>
              <p:cNvPr id="107594" name="Rectangle 187">
                <a:extLst>
                  <a:ext uri="{FF2B5EF4-FFF2-40B4-BE49-F238E27FC236}">
                    <a16:creationId xmlns:a16="http://schemas.microsoft.com/office/drawing/2014/main" id="{31A3DE5B-2CDB-BE4A-9097-E98BB1F38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5" name="Rectangle 188">
                <a:extLst>
                  <a:ext uri="{FF2B5EF4-FFF2-40B4-BE49-F238E27FC236}">
                    <a16:creationId xmlns:a16="http://schemas.microsoft.com/office/drawing/2014/main" id="{11879C01-A25B-4E48-9DF1-832622AF0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9</a:t>
                </a:r>
              </a:p>
            </p:txBody>
          </p:sp>
        </p:grpSp>
        <p:grpSp>
          <p:nvGrpSpPr>
            <p:cNvPr id="107567" name="Group 189">
              <a:extLst>
                <a:ext uri="{FF2B5EF4-FFF2-40B4-BE49-F238E27FC236}">
                  <a16:creationId xmlns:a16="http://schemas.microsoft.com/office/drawing/2014/main" id="{AB762C60-5EB7-9D45-B61E-142A96271B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0" y="2880"/>
              <a:ext cx="307" cy="384"/>
              <a:chOff x="605" y="1776"/>
              <a:chExt cx="307" cy="384"/>
            </a:xfrm>
          </p:grpSpPr>
          <p:sp>
            <p:nvSpPr>
              <p:cNvPr id="107592" name="Rectangle 190">
                <a:extLst>
                  <a:ext uri="{FF2B5EF4-FFF2-40B4-BE49-F238E27FC236}">
                    <a16:creationId xmlns:a16="http://schemas.microsoft.com/office/drawing/2014/main" id="{61C8CB3E-EAE0-104D-B829-ECEF5C0C5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3" name="Rectangle 191">
                <a:extLst>
                  <a:ext uri="{FF2B5EF4-FFF2-40B4-BE49-F238E27FC236}">
                    <a16:creationId xmlns:a16="http://schemas.microsoft.com/office/drawing/2014/main" id="{6A3BF64A-9638-3649-9628-BBE894018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8</a:t>
                </a:r>
              </a:p>
            </p:txBody>
          </p:sp>
        </p:grpSp>
        <p:grpSp>
          <p:nvGrpSpPr>
            <p:cNvPr id="107568" name="Group 192">
              <a:extLst>
                <a:ext uri="{FF2B5EF4-FFF2-40B4-BE49-F238E27FC236}">
                  <a16:creationId xmlns:a16="http://schemas.microsoft.com/office/drawing/2014/main" id="{0CD90979-0ABB-E048-93AD-0E0472F8BB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7" y="2880"/>
              <a:ext cx="307" cy="384"/>
              <a:chOff x="605" y="1776"/>
              <a:chExt cx="307" cy="384"/>
            </a:xfrm>
          </p:grpSpPr>
          <p:sp>
            <p:nvSpPr>
              <p:cNvPr id="107590" name="Rectangle 193">
                <a:extLst>
                  <a:ext uri="{FF2B5EF4-FFF2-40B4-BE49-F238E27FC236}">
                    <a16:creationId xmlns:a16="http://schemas.microsoft.com/office/drawing/2014/main" id="{D6F52150-BFD2-3F43-889E-DFC21A95C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1" name="Rectangle 194">
                <a:extLst>
                  <a:ext uri="{FF2B5EF4-FFF2-40B4-BE49-F238E27FC236}">
                    <a16:creationId xmlns:a16="http://schemas.microsoft.com/office/drawing/2014/main" id="{C6308630-3957-6E41-9CE0-E42EDA741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7</a:t>
                </a:r>
              </a:p>
            </p:txBody>
          </p:sp>
        </p:grpSp>
        <p:grpSp>
          <p:nvGrpSpPr>
            <p:cNvPr id="107569" name="Group 195">
              <a:extLst>
                <a:ext uri="{FF2B5EF4-FFF2-40B4-BE49-F238E27FC236}">
                  <a16:creationId xmlns:a16="http://schemas.microsoft.com/office/drawing/2014/main" id="{F4CF6457-DC26-8446-9928-C9E238E2B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4" y="2880"/>
              <a:ext cx="307" cy="384"/>
              <a:chOff x="605" y="1776"/>
              <a:chExt cx="307" cy="384"/>
            </a:xfrm>
          </p:grpSpPr>
          <p:sp>
            <p:nvSpPr>
              <p:cNvPr id="107588" name="Rectangle 196">
                <a:extLst>
                  <a:ext uri="{FF2B5EF4-FFF2-40B4-BE49-F238E27FC236}">
                    <a16:creationId xmlns:a16="http://schemas.microsoft.com/office/drawing/2014/main" id="{02ECF789-3859-A14D-93CC-61338C9B7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9" name="Rectangle 197">
                <a:extLst>
                  <a:ext uri="{FF2B5EF4-FFF2-40B4-BE49-F238E27FC236}">
                    <a16:creationId xmlns:a16="http://schemas.microsoft.com/office/drawing/2014/main" id="{3823446C-E347-4A4C-9338-E956BBA6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6</a:t>
                </a:r>
              </a:p>
            </p:txBody>
          </p:sp>
        </p:grpSp>
        <p:grpSp>
          <p:nvGrpSpPr>
            <p:cNvPr id="107570" name="Group 198">
              <a:extLst>
                <a:ext uri="{FF2B5EF4-FFF2-40B4-BE49-F238E27FC236}">
                  <a16:creationId xmlns:a16="http://schemas.microsoft.com/office/drawing/2014/main" id="{A9A492FD-F0BC-8342-8435-C090C7B51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880"/>
              <a:ext cx="307" cy="384"/>
              <a:chOff x="605" y="1776"/>
              <a:chExt cx="307" cy="384"/>
            </a:xfrm>
          </p:grpSpPr>
          <p:sp>
            <p:nvSpPr>
              <p:cNvPr id="107586" name="Rectangle 199">
                <a:extLst>
                  <a:ext uri="{FF2B5EF4-FFF2-40B4-BE49-F238E27FC236}">
                    <a16:creationId xmlns:a16="http://schemas.microsoft.com/office/drawing/2014/main" id="{C0D4A514-3FFE-7B44-A041-034904F94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7" name="Rectangle 200">
                <a:extLst>
                  <a:ext uri="{FF2B5EF4-FFF2-40B4-BE49-F238E27FC236}">
                    <a16:creationId xmlns:a16="http://schemas.microsoft.com/office/drawing/2014/main" id="{EBE68C9F-DC3F-7D48-8D4C-9D58823BA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5</a:t>
                </a:r>
              </a:p>
            </p:txBody>
          </p:sp>
        </p:grpSp>
        <p:grpSp>
          <p:nvGrpSpPr>
            <p:cNvPr id="107571" name="Group 201">
              <a:extLst>
                <a:ext uri="{FF2B5EF4-FFF2-40B4-BE49-F238E27FC236}">
                  <a16:creationId xmlns:a16="http://schemas.microsoft.com/office/drawing/2014/main" id="{B0F67F3F-0753-7141-A1EB-C7973315B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8" y="2880"/>
              <a:ext cx="307" cy="384"/>
              <a:chOff x="605" y="1776"/>
              <a:chExt cx="307" cy="384"/>
            </a:xfrm>
          </p:grpSpPr>
          <p:sp>
            <p:nvSpPr>
              <p:cNvPr id="107584" name="Rectangle 202">
                <a:extLst>
                  <a:ext uri="{FF2B5EF4-FFF2-40B4-BE49-F238E27FC236}">
                    <a16:creationId xmlns:a16="http://schemas.microsoft.com/office/drawing/2014/main" id="{A305B1C3-2B35-9E4F-9FC6-B4B94F6E5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5" name="Rectangle 203">
                <a:extLst>
                  <a:ext uri="{FF2B5EF4-FFF2-40B4-BE49-F238E27FC236}">
                    <a16:creationId xmlns:a16="http://schemas.microsoft.com/office/drawing/2014/main" id="{B28DBD01-1411-B74F-B536-7BE8E9D4C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4</a:t>
                </a:r>
              </a:p>
            </p:txBody>
          </p:sp>
        </p:grpSp>
        <p:grpSp>
          <p:nvGrpSpPr>
            <p:cNvPr id="107572" name="Group 204">
              <a:extLst>
                <a:ext uri="{FF2B5EF4-FFF2-40B4-BE49-F238E27FC236}">
                  <a16:creationId xmlns:a16="http://schemas.microsoft.com/office/drawing/2014/main" id="{9DB83F22-D9E3-794A-A194-B70E6FCB6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5" y="2880"/>
              <a:ext cx="307" cy="384"/>
              <a:chOff x="605" y="1776"/>
              <a:chExt cx="307" cy="384"/>
            </a:xfrm>
          </p:grpSpPr>
          <p:sp>
            <p:nvSpPr>
              <p:cNvPr id="107582" name="Rectangle 205">
                <a:extLst>
                  <a:ext uri="{FF2B5EF4-FFF2-40B4-BE49-F238E27FC236}">
                    <a16:creationId xmlns:a16="http://schemas.microsoft.com/office/drawing/2014/main" id="{AAB3B6FB-0F01-DF4F-8D2F-1BA5A6055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3" name="Rectangle 206">
                <a:extLst>
                  <a:ext uri="{FF2B5EF4-FFF2-40B4-BE49-F238E27FC236}">
                    <a16:creationId xmlns:a16="http://schemas.microsoft.com/office/drawing/2014/main" id="{99D84261-C765-0746-8172-A857B886A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3</a:t>
                </a:r>
              </a:p>
            </p:txBody>
          </p:sp>
        </p:grpSp>
        <p:grpSp>
          <p:nvGrpSpPr>
            <p:cNvPr id="107573" name="Group 207">
              <a:extLst>
                <a:ext uri="{FF2B5EF4-FFF2-40B4-BE49-F238E27FC236}">
                  <a16:creationId xmlns:a16="http://schemas.microsoft.com/office/drawing/2014/main" id="{1F9BE361-4EB2-BF43-98B2-0EB4D87E3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2" y="2880"/>
              <a:ext cx="307" cy="384"/>
              <a:chOff x="605" y="1776"/>
              <a:chExt cx="307" cy="384"/>
            </a:xfrm>
          </p:grpSpPr>
          <p:sp>
            <p:nvSpPr>
              <p:cNvPr id="107580" name="Rectangle 208">
                <a:extLst>
                  <a:ext uri="{FF2B5EF4-FFF2-40B4-BE49-F238E27FC236}">
                    <a16:creationId xmlns:a16="http://schemas.microsoft.com/office/drawing/2014/main" id="{76920238-A1F0-CF49-9146-30E2FF5F0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1" name="Rectangle 209">
                <a:extLst>
                  <a:ext uri="{FF2B5EF4-FFF2-40B4-BE49-F238E27FC236}">
                    <a16:creationId xmlns:a16="http://schemas.microsoft.com/office/drawing/2014/main" id="{32256DB0-5E51-E840-AA85-994E099D5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2</a:t>
                </a:r>
              </a:p>
            </p:txBody>
          </p:sp>
        </p:grpSp>
        <p:grpSp>
          <p:nvGrpSpPr>
            <p:cNvPr id="107574" name="Group 210">
              <a:extLst>
                <a:ext uri="{FF2B5EF4-FFF2-40B4-BE49-F238E27FC236}">
                  <a16:creationId xmlns:a16="http://schemas.microsoft.com/office/drawing/2014/main" id="{E1E15C60-812B-A04A-BBD3-5D76B1BCE5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9" y="2880"/>
              <a:ext cx="307" cy="384"/>
              <a:chOff x="605" y="1776"/>
              <a:chExt cx="307" cy="384"/>
            </a:xfrm>
          </p:grpSpPr>
          <p:sp>
            <p:nvSpPr>
              <p:cNvPr id="107578" name="Rectangle 211">
                <a:extLst>
                  <a:ext uri="{FF2B5EF4-FFF2-40B4-BE49-F238E27FC236}">
                    <a16:creationId xmlns:a16="http://schemas.microsoft.com/office/drawing/2014/main" id="{A1988A70-3B7C-1546-B10B-A790DD1B8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79" name="Rectangle 212">
                <a:extLst>
                  <a:ext uri="{FF2B5EF4-FFF2-40B4-BE49-F238E27FC236}">
                    <a16:creationId xmlns:a16="http://schemas.microsoft.com/office/drawing/2014/main" id="{AA9B510B-008F-044A-80A4-7278F40E1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grpSp>
          <p:nvGrpSpPr>
            <p:cNvPr id="107575" name="Group 213">
              <a:extLst>
                <a:ext uri="{FF2B5EF4-FFF2-40B4-BE49-F238E27FC236}">
                  <a16:creationId xmlns:a16="http://schemas.microsoft.com/office/drawing/2014/main" id="{2AAE04B1-F7B0-744E-81B1-15078CC22D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" y="2880"/>
              <a:ext cx="307" cy="384"/>
              <a:chOff x="605" y="1776"/>
              <a:chExt cx="307" cy="384"/>
            </a:xfrm>
          </p:grpSpPr>
          <p:sp>
            <p:nvSpPr>
              <p:cNvPr id="107576" name="Rectangle 214">
                <a:extLst>
                  <a:ext uri="{FF2B5EF4-FFF2-40B4-BE49-F238E27FC236}">
                    <a16:creationId xmlns:a16="http://schemas.microsoft.com/office/drawing/2014/main" id="{EFDCE77D-B86B-B247-A855-D263D7F9C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77" name="Rectangle 215">
                <a:extLst>
                  <a:ext uri="{FF2B5EF4-FFF2-40B4-BE49-F238E27FC236}">
                    <a16:creationId xmlns:a16="http://schemas.microsoft.com/office/drawing/2014/main" id="{E7CD95CB-10CC-7D4A-9B72-3BF0ECD88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</p:grpSp>
      <p:grpSp>
        <p:nvGrpSpPr>
          <p:cNvPr id="107556" name="Group 216">
            <a:extLst>
              <a:ext uri="{FF2B5EF4-FFF2-40B4-BE49-F238E27FC236}">
                <a16:creationId xmlns:a16="http://schemas.microsoft.com/office/drawing/2014/main" id="{7020F8A7-5D08-6E4C-B66A-4E50CBBE1543}"/>
              </a:ext>
            </a:extLst>
          </p:cNvPr>
          <p:cNvGrpSpPr>
            <a:grpSpLocks/>
          </p:cNvGrpSpPr>
          <p:nvPr/>
        </p:nvGrpSpPr>
        <p:grpSpPr bwMode="auto">
          <a:xfrm>
            <a:off x="4696354" y="3910544"/>
            <a:ext cx="2436813" cy="283104"/>
            <a:chOff x="3061" y="2261"/>
            <a:chExt cx="1842" cy="214"/>
          </a:xfrm>
        </p:grpSpPr>
        <p:sp>
          <p:nvSpPr>
            <p:cNvPr id="107562" name="Line 217">
              <a:extLst>
                <a:ext uri="{FF2B5EF4-FFF2-40B4-BE49-F238E27FC236}">
                  <a16:creationId xmlns:a16="http://schemas.microsoft.com/office/drawing/2014/main" id="{9E71779D-08D6-A544-BD89-4A81D1165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Text Box 218">
              <a:extLst>
                <a:ext uri="{FF2B5EF4-FFF2-40B4-BE49-F238E27FC236}">
                  <a16:creationId xmlns:a16="http://schemas.microsoft.com/office/drawing/2014/main" id="{DEB192F6-47F4-884F-9C51-A378C301C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PPO</a:t>
              </a:r>
            </a:p>
          </p:txBody>
        </p:sp>
      </p:grpSp>
      <p:grpSp>
        <p:nvGrpSpPr>
          <p:cNvPr id="107557" name="Group 219">
            <a:extLst>
              <a:ext uri="{FF2B5EF4-FFF2-40B4-BE49-F238E27FC236}">
                <a16:creationId xmlns:a16="http://schemas.microsoft.com/office/drawing/2014/main" id="{6BFABC93-6581-F743-9973-6217F4F29458}"/>
              </a:ext>
            </a:extLst>
          </p:cNvPr>
          <p:cNvGrpSpPr>
            <a:grpSpLocks/>
          </p:cNvGrpSpPr>
          <p:nvPr/>
        </p:nvGrpSpPr>
        <p:grpSpPr bwMode="auto">
          <a:xfrm>
            <a:off x="2283355" y="3910544"/>
            <a:ext cx="2391834" cy="283104"/>
            <a:chOff x="3061" y="2261"/>
            <a:chExt cx="1842" cy="214"/>
          </a:xfrm>
        </p:grpSpPr>
        <p:sp>
          <p:nvSpPr>
            <p:cNvPr id="107560" name="Line 220">
              <a:extLst>
                <a:ext uri="{FF2B5EF4-FFF2-40B4-BE49-F238E27FC236}">
                  <a16:creationId xmlns:a16="http://schemas.microsoft.com/office/drawing/2014/main" id="{CB040FA2-8F0F-7C45-800D-A61AB49DC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561" name="Text Box 221">
              <a:extLst>
                <a:ext uri="{FF2B5EF4-FFF2-40B4-BE49-F238E27FC236}">
                  <a16:creationId xmlns:a16="http://schemas.microsoft.com/office/drawing/2014/main" id="{A45FB1D5-0788-4B45-B2E4-562CC4BD2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PPN</a:t>
              </a:r>
            </a:p>
          </p:txBody>
        </p:sp>
      </p:grpSp>
      <p:cxnSp>
        <p:nvCxnSpPr>
          <p:cNvPr id="107558" name="Straight Connector 2">
            <a:extLst>
              <a:ext uri="{FF2B5EF4-FFF2-40B4-BE49-F238E27FC236}">
                <a16:creationId xmlns:a16="http://schemas.microsoft.com/office/drawing/2014/main" id="{ADD649E1-B0FC-ED48-A065-A796DDD6A0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188" y="1436688"/>
            <a:ext cx="0" cy="30718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559" name="Rectangle 175">
            <a:extLst>
              <a:ext uri="{FF2B5EF4-FFF2-40B4-BE49-F238E27FC236}">
                <a16:creationId xmlns:a16="http://schemas.microsoft.com/office/drawing/2014/main" id="{9484C629-D1B2-B34F-84C7-3DCB35FBC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0" y="2780771"/>
            <a:ext cx="654050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VPN: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0x0F</a:t>
            </a:r>
            <a:r>
              <a:rPr lang="en-US" altLang="zh-CN" sz="1667" b="1" dirty="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VPO: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0x14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 	</a:t>
            </a:r>
            <a:r>
              <a:rPr lang="zh-CN" altLang="en-US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Page Fault?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1667" b="1" dirty="0">
                <a:solidFill>
                  <a:srgbClr val="FFFFFF"/>
                </a:solidFill>
                <a:ea typeface="宋体" panose="02010600030101010101" pitchFamily="2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50517853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灯片编号占位符 5">
            <a:extLst>
              <a:ext uri="{FF2B5EF4-FFF2-40B4-BE49-F238E27FC236}">
                <a16:creationId xmlns:a16="http://schemas.microsoft.com/office/drawing/2014/main" id="{6C3CE584-03EA-4144-A6C1-82323CAE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C6E10D44-BBB9-A740-9EB6-06EF8458E8E8}" type="slidenum">
              <a:rPr lang="zh-CN" altLang="en-US" sz="1167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51</a:t>
            </a:fld>
            <a:endParaRPr lang="en-US" altLang="zh-CN" sz="1167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5A8B189-ABBD-544C-81D8-75F9403CF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内存地址翻译简单示例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7523" name="Rectangle 102">
            <a:extLst>
              <a:ext uri="{FF2B5EF4-FFF2-40B4-BE49-F238E27FC236}">
                <a16:creationId xmlns:a16="http://schemas.microsoft.com/office/drawing/2014/main" id="{19BB1C3E-BDE5-6F41-B52D-5F72D1AFB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104" y="1270000"/>
            <a:ext cx="269336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Virtual Address: 0x</a:t>
            </a:r>
            <a:r>
              <a:rPr lang="en-US" altLang="zh-CN" sz="1667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1667">
                <a:solidFill>
                  <a:srgbClr val="00B0F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1667">
                <a:solidFill>
                  <a:srgbClr val="FFC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667">
                <a:solidFill>
                  <a:srgbClr val="00B050"/>
                </a:solidFill>
                <a:ea typeface="宋体" panose="02010600030101010101" pitchFamily="2" charset="-122"/>
              </a:rPr>
              <a:t>4</a:t>
            </a:r>
            <a:endParaRPr lang="zh-CN" altLang="en-US" sz="1667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grpSp>
        <p:nvGrpSpPr>
          <p:cNvPr id="12373" name="Group 106">
            <a:extLst>
              <a:ext uri="{FF2B5EF4-FFF2-40B4-BE49-F238E27FC236}">
                <a16:creationId xmlns:a16="http://schemas.microsoft.com/office/drawing/2014/main" id="{DEDF06D1-BAD8-0343-AC72-264A8BB3E95A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1617928"/>
            <a:ext cx="406136" cy="508000"/>
            <a:chOff x="629" y="1176"/>
            <a:chExt cx="307" cy="384"/>
          </a:xfrm>
          <a:noFill/>
        </p:grpSpPr>
        <p:sp>
          <p:nvSpPr>
            <p:cNvPr id="12413" name="Rectangle 107">
              <a:extLst>
                <a:ext uri="{FF2B5EF4-FFF2-40B4-BE49-F238E27FC236}">
                  <a16:creationId xmlns:a16="http://schemas.microsoft.com/office/drawing/2014/main" id="{6A161051-5BB8-0D48-82E7-DEEC7D151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4" name="Rectangle 108">
              <a:extLst>
                <a:ext uri="{FF2B5EF4-FFF2-40B4-BE49-F238E27FC236}">
                  <a16:creationId xmlns:a16="http://schemas.microsoft.com/office/drawing/2014/main" id="{B3074F70-5706-7347-B9B6-86D7D7CB4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13</a:t>
              </a:r>
            </a:p>
          </p:txBody>
        </p:sp>
      </p:grpSp>
      <p:grpSp>
        <p:nvGrpSpPr>
          <p:cNvPr id="12374" name="Group 109">
            <a:extLst>
              <a:ext uri="{FF2B5EF4-FFF2-40B4-BE49-F238E27FC236}">
                <a16:creationId xmlns:a16="http://schemas.microsoft.com/office/drawing/2014/main" id="{4D6E4C36-96C2-7A41-A8E7-29B213FA21EF}"/>
              </a:ext>
            </a:extLst>
          </p:cNvPr>
          <p:cNvGrpSpPr>
            <a:grpSpLocks/>
          </p:cNvGrpSpPr>
          <p:nvPr/>
        </p:nvGrpSpPr>
        <p:grpSpPr bwMode="auto">
          <a:xfrm>
            <a:off x="1832240" y="1617928"/>
            <a:ext cx="406136" cy="508000"/>
            <a:chOff x="936" y="1176"/>
            <a:chExt cx="307" cy="384"/>
          </a:xfrm>
          <a:noFill/>
        </p:grpSpPr>
        <p:sp>
          <p:nvSpPr>
            <p:cNvPr id="12411" name="Rectangle 110">
              <a:extLst>
                <a:ext uri="{FF2B5EF4-FFF2-40B4-BE49-F238E27FC236}">
                  <a16:creationId xmlns:a16="http://schemas.microsoft.com/office/drawing/2014/main" id="{31F4AD05-6910-E640-94B6-9BEBC41D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2" name="Rectangle 111">
              <a:extLst>
                <a:ext uri="{FF2B5EF4-FFF2-40B4-BE49-F238E27FC236}">
                  <a16:creationId xmlns:a16="http://schemas.microsoft.com/office/drawing/2014/main" id="{4210484A-4C18-F74B-976C-E122F0B17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12</a:t>
              </a:r>
            </a:p>
          </p:txBody>
        </p:sp>
      </p:grpSp>
      <p:grpSp>
        <p:nvGrpSpPr>
          <p:cNvPr id="12375" name="Group 112">
            <a:extLst>
              <a:ext uri="{FF2B5EF4-FFF2-40B4-BE49-F238E27FC236}">
                <a16:creationId xmlns:a16="http://schemas.microsoft.com/office/drawing/2014/main" id="{93F3FB14-683F-6241-A6C1-8F9021B65B91}"/>
              </a:ext>
            </a:extLst>
          </p:cNvPr>
          <p:cNvGrpSpPr>
            <a:grpSpLocks/>
          </p:cNvGrpSpPr>
          <p:nvPr/>
        </p:nvGrpSpPr>
        <p:grpSpPr bwMode="auto">
          <a:xfrm>
            <a:off x="2238375" y="1617928"/>
            <a:ext cx="406136" cy="508000"/>
            <a:chOff x="1243" y="1176"/>
            <a:chExt cx="307" cy="384"/>
          </a:xfrm>
          <a:noFill/>
        </p:grpSpPr>
        <p:sp>
          <p:nvSpPr>
            <p:cNvPr id="12409" name="Rectangle 113">
              <a:extLst>
                <a:ext uri="{FF2B5EF4-FFF2-40B4-BE49-F238E27FC236}">
                  <a16:creationId xmlns:a16="http://schemas.microsoft.com/office/drawing/2014/main" id="{6010B385-ED11-774A-872F-E0A19FC5C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0" name="Rectangle 114">
              <a:extLst>
                <a:ext uri="{FF2B5EF4-FFF2-40B4-BE49-F238E27FC236}">
                  <a16:creationId xmlns:a16="http://schemas.microsoft.com/office/drawing/2014/main" id="{9D640BCC-83DA-954D-9C7D-1C63F5F5B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11</a:t>
              </a:r>
            </a:p>
          </p:txBody>
        </p:sp>
      </p:grpSp>
      <p:grpSp>
        <p:nvGrpSpPr>
          <p:cNvPr id="12376" name="Group 115">
            <a:extLst>
              <a:ext uri="{FF2B5EF4-FFF2-40B4-BE49-F238E27FC236}">
                <a16:creationId xmlns:a16="http://schemas.microsoft.com/office/drawing/2014/main" id="{19E93414-A657-2F47-9FBD-ABC0940435CB}"/>
              </a:ext>
            </a:extLst>
          </p:cNvPr>
          <p:cNvGrpSpPr>
            <a:grpSpLocks/>
          </p:cNvGrpSpPr>
          <p:nvPr/>
        </p:nvGrpSpPr>
        <p:grpSpPr bwMode="auto">
          <a:xfrm>
            <a:off x="2644511" y="1617928"/>
            <a:ext cx="406136" cy="508000"/>
            <a:chOff x="1550" y="1176"/>
            <a:chExt cx="307" cy="384"/>
          </a:xfrm>
          <a:noFill/>
        </p:grpSpPr>
        <p:sp>
          <p:nvSpPr>
            <p:cNvPr id="12407" name="Rectangle 116">
              <a:extLst>
                <a:ext uri="{FF2B5EF4-FFF2-40B4-BE49-F238E27FC236}">
                  <a16:creationId xmlns:a16="http://schemas.microsoft.com/office/drawing/2014/main" id="{FEE102F5-1B0F-D549-AAFF-455E1BBD6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8" name="Rectangle 117">
              <a:extLst>
                <a:ext uri="{FF2B5EF4-FFF2-40B4-BE49-F238E27FC236}">
                  <a16:creationId xmlns:a16="http://schemas.microsoft.com/office/drawing/2014/main" id="{8885B709-1DAC-5948-95A7-DD613E80B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10</a:t>
              </a:r>
            </a:p>
          </p:txBody>
        </p:sp>
      </p:grpSp>
      <p:grpSp>
        <p:nvGrpSpPr>
          <p:cNvPr id="12377" name="Group 118">
            <a:extLst>
              <a:ext uri="{FF2B5EF4-FFF2-40B4-BE49-F238E27FC236}">
                <a16:creationId xmlns:a16="http://schemas.microsoft.com/office/drawing/2014/main" id="{3477928E-B36F-1442-BA99-94E52E455CDD}"/>
              </a:ext>
            </a:extLst>
          </p:cNvPr>
          <p:cNvGrpSpPr>
            <a:grpSpLocks/>
          </p:cNvGrpSpPr>
          <p:nvPr/>
        </p:nvGrpSpPr>
        <p:grpSpPr bwMode="auto">
          <a:xfrm>
            <a:off x="3050646" y="1617928"/>
            <a:ext cx="406136" cy="508000"/>
            <a:chOff x="1857" y="1176"/>
            <a:chExt cx="307" cy="384"/>
          </a:xfrm>
          <a:noFill/>
        </p:grpSpPr>
        <p:sp>
          <p:nvSpPr>
            <p:cNvPr id="12405" name="Rectangle 119">
              <a:extLst>
                <a:ext uri="{FF2B5EF4-FFF2-40B4-BE49-F238E27FC236}">
                  <a16:creationId xmlns:a16="http://schemas.microsoft.com/office/drawing/2014/main" id="{347B5998-BDB3-4843-81A3-9AA2E6820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6" name="Rectangle 120">
              <a:extLst>
                <a:ext uri="{FF2B5EF4-FFF2-40B4-BE49-F238E27FC236}">
                  <a16:creationId xmlns:a16="http://schemas.microsoft.com/office/drawing/2014/main" id="{B4C7CB3F-7EBE-C842-8E45-2878C9559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9</a:t>
              </a:r>
            </a:p>
          </p:txBody>
        </p:sp>
      </p:grpSp>
      <p:grpSp>
        <p:nvGrpSpPr>
          <p:cNvPr id="12378" name="Group 121">
            <a:extLst>
              <a:ext uri="{FF2B5EF4-FFF2-40B4-BE49-F238E27FC236}">
                <a16:creationId xmlns:a16="http://schemas.microsoft.com/office/drawing/2014/main" id="{C6EE031B-833D-E44A-B612-87AE3C7AC9AF}"/>
              </a:ext>
            </a:extLst>
          </p:cNvPr>
          <p:cNvGrpSpPr>
            <a:grpSpLocks/>
          </p:cNvGrpSpPr>
          <p:nvPr/>
        </p:nvGrpSpPr>
        <p:grpSpPr bwMode="auto">
          <a:xfrm>
            <a:off x="3456782" y="1617928"/>
            <a:ext cx="406136" cy="508000"/>
            <a:chOff x="2164" y="1176"/>
            <a:chExt cx="307" cy="384"/>
          </a:xfrm>
          <a:noFill/>
        </p:grpSpPr>
        <p:sp>
          <p:nvSpPr>
            <p:cNvPr id="12403" name="Rectangle 122">
              <a:extLst>
                <a:ext uri="{FF2B5EF4-FFF2-40B4-BE49-F238E27FC236}">
                  <a16:creationId xmlns:a16="http://schemas.microsoft.com/office/drawing/2014/main" id="{1F366DB9-8D03-C24B-9502-AD8DA5AF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4" name="Rectangle 123">
              <a:extLst>
                <a:ext uri="{FF2B5EF4-FFF2-40B4-BE49-F238E27FC236}">
                  <a16:creationId xmlns:a16="http://schemas.microsoft.com/office/drawing/2014/main" id="{C2BB78B9-91F1-F14A-9DEC-47DE336A2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8</a:t>
              </a:r>
            </a:p>
          </p:txBody>
        </p:sp>
      </p:grpSp>
      <p:grpSp>
        <p:nvGrpSpPr>
          <p:cNvPr id="12379" name="Group 124">
            <a:extLst>
              <a:ext uri="{FF2B5EF4-FFF2-40B4-BE49-F238E27FC236}">
                <a16:creationId xmlns:a16="http://schemas.microsoft.com/office/drawing/2014/main" id="{E6EAA9DC-3D35-3B48-8708-E655B9A65EC1}"/>
              </a:ext>
            </a:extLst>
          </p:cNvPr>
          <p:cNvGrpSpPr>
            <a:grpSpLocks/>
          </p:cNvGrpSpPr>
          <p:nvPr/>
        </p:nvGrpSpPr>
        <p:grpSpPr bwMode="auto">
          <a:xfrm>
            <a:off x="3862917" y="1617928"/>
            <a:ext cx="406136" cy="508000"/>
            <a:chOff x="2471" y="1176"/>
            <a:chExt cx="307" cy="384"/>
          </a:xfrm>
          <a:noFill/>
        </p:grpSpPr>
        <p:sp>
          <p:nvSpPr>
            <p:cNvPr id="12401" name="Rectangle 125">
              <a:extLst>
                <a:ext uri="{FF2B5EF4-FFF2-40B4-BE49-F238E27FC236}">
                  <a16:creationId xmlns:a16="http://schemas.microsoft.com/office/drawing/2014/main" id="{B62454AC-3B40-F542-A6F8-4D5970A9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2" name="Rectangle 126">
              <a:extLst>
                <a:ext uri="{FF2B5EF4-FFF2-40B4-BE49-F238E27FC236}">
                  <a16:creationId xmlns:a16="http://schemas.microsoft.com/office/drawing/2014/main" id="{51E9158A-6F48-C647-B69A-BDAF3DD47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7</a:t>
              </a:r>
            </a:p>
          </p:txBody>
        </p:sp>
      </p:grpSp>
      <p:grpSp>
        <p:nvGrpSpPr>
          <p:cNvPr id="12380" name="Group 127">
            <a:extLst>
              <a:ext uri="{FF2B5EF4-FFF2-40B4-BE49-F238E27FC236}">
                <a16:creationId xmlns:a16="http://schemas.microsoft.com/office/drawing/2014/main" id="{6306E19F-F040-484B-A199-20F1F49C9CF0}"/>
              </a:ext>
            </a:extLst>
          </p:cNvPr>
          <p:cNvGrpSpPr>
            <a:grpSpLocks/>
          </p:cNvGrpSpPr>
          <p:nvPr/>
        </p:nvGrpSpPr>
        <p:grpSpPr bwMode="auto">
          <a:xfrm>
            <a:off x="4269053" y="1617928"/>
            <a:ext cx="406136" cy="508000"/>
            <a:chOff x="2778" y="1176"/>
            <a:chExt cx="307" cy="384"/>
          </a:xfrm>
          <a:noFill/>
        </p:grpSpPr>
        <p:sp>
          <p:nvSpPr>
            <p:cNvPr id="12399" name="Rectangle 128">
              <a:extLst>
                <a:ext uri="{FF2B5EF4-FFF2-40B4-BE49-F238E27FC236}">
                  <a16:creationId xmlns:a16="http://schemas.microsoft.com/office/drawing/2014/main" id="{31B0E7C8-EA89-ED4A-ADE9-ACB1DCFF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0" name="Rectangle 129">
              <a:extLst>
                <a:ext uri="{FF2B5EF4-FFF2-40B4-BE49-F238E27FC236}">
                  <a16:creationId xmlns:a16="http://schemas.microsoft.com/office/drawing/2014/main" id="{DAEEEE23-2637-CE43-B0F2-45AB3C3D3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6</a:t>
              </a:r>
            </a:p>
          </p:txBody>
        </p:sp>
      </p:grpSp>
      <p:grpSp>
        <p:nvGrpSpPr>
          <p:cNvPr id="12381" name="Group 130">
            <a:extLst>
              <a:ext uri="{FF2B5EF4-FFF2-40B4-BE49-F238E27FC236}">
                <a16:creationId xmlns:a16="http://schemas.microsoft.com/office/drawing/2014/main" id="{4F6A10D0-6D88-064E-AB63-67E75AF8E221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1617928"/>
            <a:ext cx="406136" cy="508000"/>
            <a:chOff x="3085" y="1176"/>
            <a:chExt cx="307" cy="384"/>
          </a:xfrm>
          <a:noFill/>
        </p:grpSpPr>
        <p:sp>
          <p:nvSpPr>
            <p:cNvPr id="12397" name="Rectangle 131">
              <a:extLst>
                <a:ext uri="{FF2B5EF4-FFF2-40B4-BE49-F238E27FC236}">
                  <a16:creationId xmlns:a16="http://schemas.microsoft.com/office/drawing/2014/main" id="{16462329-C7EF-9646-91D3-A1F9C7000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8" name="Rectangle 132">
              <a:extLst>
                <a:ext uri="{FF2B5EF4-FFF2-40B4-BE49-F238E27FC236}">
                  <a16:creationId xmlns:a16="http://schemas.microsoft.com/office/drawing/2014/main" id="{202D10D5-4162-594E-966C-FA05CBDD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5</a:t>
              </a:r>
            </a:p>
          </p:txBody>
        </p:sp>
      </p:grpSp>
      <p:grpSp>
        <p:nvGrpSpPr>
          <p:cNvPr id="12382" name="Group 133">
            <a:extLst>
              <a:ext uri="{FF2B5EF4-FFF2-40B4-BE49-F238E27FC236}">
                <a16:creationId xmlns:a16="http://schemas.microsoft.com/office/drawing/2014/main" id="{4EC5445B-92BA-4D4A-99DC-6160AF2628B1}"/>
              </a:ext>
            </a:extLst>
          </p:cNvPr>
          <p:cNvGrpSpPr>
            <a:grpSpLocks/>
          </p:cNvGrpSpPr>
          <p:nvPr/>
        </p:nvGrpSpPr>
        <p:grpSpPr bwMode="auto">
          <a:xfrm>
            <a:off x="5081324" y="1617928"/>
            <a:ext cx="406136" cy="508000"/>
            <a:chOff x="3392" y="1176"/>
            <a:chExt cx="307" cy="384"/>
          </a:xfrm>
          <a:noFill/>
        </p:grpSpPr>
        <p:sp>
          <p:nvSpPr>
            <p:cNvPr id="12395" name="Rectangle 134">
              <a:extLst>
                <a:ext uri="{FF2B5EF4-FFF2-40B4-BE49-F238E27FC236}">
                  <a16:creationId xmlns:a16="http://schemas.microsoft.com/office/drawing/2014/main" id="{EAE43835-0C99-AA43-A639-84704F27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6" name="Rectangle 135">
              <a:extLst>
                <a:ext uri="{FF2B5EF4-FFF2-40B4-BE49-F238E27FC236}">
                  <a16:creationId xmlns:a16="http://schemas.microsoft.com/office/drawing/2014/main" id="{D2388BF4-351B-9C48-8ED0-F564A3C9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12383" name="Group 136">
            <a:extLst>
              <a:ext uri="{FF2B5EF4-FFF2-40B4-BE49-F238E27FC236}">
                <a16:creationId xmlns:a16="http://schemas.microsoft.com/office/drawing/2014/main" id="{887894F3-39DD-5349-BC29-BC05656CA6DF}"/>
              </a:ext>
            </a:extLst>
          </p:cNvPr>
          <p:cNvGrpSpPr>
            <a:grpSpLocks/>
          </p:cNvGrpSpPr>
          <p:nvPr/>
        </p:nvGrpSpPr>
        <p:grpSpPr bwMode="auto">
          <a:xfrm>
            <a:off x="5487459" y="1617928"/>
            <a:ext cx="406136" cy="508000"/>
            <a:chOff x="3699" y="1176"/>
            <a:chExt cx="307" cy="384"/>
          </a:xfrm>
          <a:noFill/>
        </p:grpSpPr>
        <p:sp>
          <p:nvSpPr>
            <p:cNvPr id="12393" name="Rectangle 137">
              <a:extLst>
                <a:ext uri="{FF2B5EF4-FFF2-40B4-BE49-F238E27FC236}">
                  <a16:creationId xmlns:a16="http://schemas.microsoft.com/office/drawing/2014/main" id="{3FE087F9-1B58-954D-8E34-AD970FE5A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4" name="Rectangle 138">
              <a:extLst>
                <a:ext uri="{FF2B5EF4-FFF2-40B4-BE49-F238E27FC236}">
                  <a16:creationId xmlns:a16="http://schemas.microsoft.com/office/drawing/2014/main" id="{00D7C163-D57A-B44C-B03D-5CEAA8D8D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2384" name="Group 139">
            <a:extLst>
              <a:ext uri="{FF2B5EF4-FFF2-40B4-BE49-F238E27FC236}">
                <a16:creationId xmlns:a16="http://schemas.microsoft.com/office/drawing/2014/main" id="{B847A2AA-4516-7C48-B5C4-C5666290EC02}"/>
              </a:ext>
            </a:extLst>
          </p:cNvPr>
          <p:cNvGrpSpPr>
            <a:grpSpLocks/>
          </p:cNvGrpSpPr>
          <p:nvPr/>
        </p:nvGrpSpPr>
        <p:grpSpPr bwMode="auto">
          <a:xfrm>
            <a:off x="5893595" y="1617928"/>
            <a:ext cx="406136" cy="508000"/>
            <a:chOff x="4006" y="1176"/>
            <a:chExt cx="307" cy="384"/>
          </a:xfrm>
          <a:noFill/>
        </p:grpSpPr>
        <p:sp>
          <p:nvSpPr>
            <p:cNvPr id="12391" name="Rectangle 140">
              <a:extLst>
                <a:ext uri="{FF2B5EF4-FFF2-40B4-BE49-F238E27FC236}">
                  <a16:creationId xmlns:a16="http://schemas.microsoft.com/office/drawing/2014/main" id="{A4090AE3-7324-174B-9A43-586037F8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2" name="Rectangle 141">
              <a:extLst>
                <a:ext uri="{FF2B5EF4-FFF2-40B4-BE49-F238E27FC236}">
                  <a16:creationId xmlns:a16="http://schemas.microsoft.com/office/drawing/2014/main" id="{687BE58B-91A7-E647-9B66-4C1F8DBED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12385" name="Group 142">
            <a:extLst>
              <a:ext uri="{FF2B5EF4-FFF2-40B4-BE49-F238E27FC236}">
                <a16:creationId xmlns:a16="http://schemas.microsoft.com/office/drawing/2014/main" id="{0ABC4D5E-E040-024C-B571-A94FA13ED40C}"/>
              </a:ext>
            </a:extLst>
          </p:cNvPr>
          <p:cNvGrpSpPr>
            <a:grpSpLocks/>
          </p:cNvGrpSpPr>
          <p:nvPr/>
        </p:nvGrpSpPr>
        <p:grpSpPr bwMode="auto">
          <a:xfrm>
            <a:off x="6299730" y="1617928"/>
            <a:ext cx="406136" cy="508000"/>
            <a:chOff x="4313" y="1176"/>
            <a:chExt cx="307" cy="384"/>
          </a:xfrm>
          <a:noFill/>
        </p:grpSpPr>
        <p:sp>
          <p:nvSpPr>
            <p:cNvPr id="12389" name="Rectangle 143">
              <a:extLst>
                <a:ext uri="{FF2B5EF4-FFF2-40B4-BE49-F238E27FC236}">
                  <a16:creationId xmlns:a16="http://schemas.microsoft.com/office/drawing/2014/main" id="{78828D57-650C-394C-A85A-364F105EF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0" name="Rectangle 144">
              <a:extLst>
                <a:ext uri="{FF2B5EF4-FFF2-40B4-BE49-F238E27FC236}">
                  <a16:creationId xmlns:a16="http://schemas.microsoft.com/office/drawing/2014/main" id="{C8F33F91-2246-054A-98E1-FDCF7FD7E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12386" name="Group 145">
            <a:extLst>
              <a:ext uri="{FF2B5EF4-FFF2-40B4-BE49-F238E27FC236}">
                <a16:creationId xmlns:a16="http://schemas.microsoft.com/office/drawing/2014/main" id="{557D9AEA-DAE4-DF4E-8DEC-1EDD1D0334CE}"/>
              </a:ext>
            </a:extLst>
          </p:cNvPr>
          <p:cNvGrpSpPr>
            <a:grpSpLocks/>
          </p:cNvGrpSpPr>
          <p:nvPr/>
        </p:nvGrpSpPr>
        <p:grpSpPr bwMode="auto">
          <a:xfrm>
            <a:off x="6705865" y="1617928"/>
            <a:ext cx="406136" cy="508000"/>
            <a:chOff x="4620" y="1176"/>
            <a:chExt cx="307" cy="384"/>
          </a:xfrm>
          <a:noFill/>
        </p:grpSpPr>
        <p:sp>
          <p:nvSpPr>
            <p:cNvPr id="12387" name="Rectangle 146">
              <a:extLst>
                <a:ext uri="{FF2B5EF4-FFF2-40B4-BE49-F238E27FC236}">
                  <a16:creationId xmlns:a16="http://schemas.microsoft.com/office/drawing/2014/main" id="{4845BB30-8F2B-D141-8DED-CC29AC241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88" name="Rectangle 147">
              <a:extLst>
                <a:ext uri="{FF2B5EF4-FFF2-40B4-BE49-F238E27FC236}">
                  <a16:creationId xmlns:a16="http://schemas.microsoft.com/office/drawing/2014/main" id="{AB3DFAEB-5395-BA42-B329-F36DD1847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2353" name="Group 148">
            <a:extLst>
              <a:ext uri="{FF2B5EF4-FFF2-40B4-BE49-F238E27FC236}">
                <a16:creationId xmlns:a16="http://schemas.microsoft.com/office/drawing/2014/main" id="{BF32B410-4ED0-AA43-A845-FEBE7B2FBDEE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2259544"/>
            <a:ext cx="2436813" cy="283104"/>
            <a:chOff x="3085" y="1661"/>
            <a:chExt cx="1842" cy="214"/>
          </a:xfrm>
          <a:noFill/>
        </p:grpSpPr>
        <p:sp>
          <p:nvSpPr>
            <p:cNvPr id="12371" name="Line 149">
              <a:extLst>
                <a:ext uri="{FF2B5EF4-FFF2-40B4-BE49-F238E27FC236}">
                  <a16:creationId xmlns:a16="http://schemas.microsoft.com/office/drawing/2014/main" id="{8EAC9115-CEBB-FC41-B217-0FACA64E5F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1752"/>
              <a:ext cx="184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2" name="Text Box 150">
              <a:extLst>
                <a:ext uri="{FF2B5EF4-FFF2-40B4-BE49-F238E27FC236}">
                  <a16:creationId xmlns:a16="http://schemas.microsoft.com/office/drawing/2014/main" id="{D7B4494A-FA78-204A-87B6-E0036B50F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6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34" charset="0"/>
                </a:rPr>
                <a:t>VPO</a:t>
              </a:r>
            </a:p>
          </p:txBody>
        </p:sp>
      </p:grpSp>
      <p:grpSp>
        <p:nvGrpSpPr>
          <p:cNvPr id="12354" name="Group 151">
            <a:extLst>
              <a:ext uri="{FF2B5EF4-FFF2-40B4-BE49-F238E27FC236}">
                <a16:creationId xmlns:a16="http://schemas.microsoft.com/office/drawing/2014/main" id="{34EEEE86-EF88-5B42-8218-99AF0B7EB956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2252930"/>
            <a:ext cx="3263636" cy="283104"/>
            <a:chOff x="629" y="1656"/>
            <a:chExt cx="2467" cy="214"/>
          </a:xfrm>
          <a:noFill/>
        </p:grpSpPr>
        <p:sp>
          <p:nvSpPr>
            <p:cNvPr id="12369" name="Line 152">
              <a:extLst>
                <a:ext uri="{FF2B5EF4-FFF2-40B4-BE49-F238E27FC236}">
                  <a16:creationId xmlns:a16="http://schemas.microsoft.com/office/drawing/2014/main" id="{61486E51-5314-1440-B1C6-37B0648F5A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" y="1747"/>
              <a:ext cx="2467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0" name="Text Box 153">
              <a:extLst>
                <a:ext uri="{FF2B5EF4-FFF2-40B4-BE49-F238E27FC236}">
                  <a16:creationId xmlns:a16="http://schemas.microsoft.com/office/drawing/2014/main" id="{B5EA98BC-B8ED-504E-ADF7-42C2705E6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" y="1656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 dirty="0">
                  <a:solidFill>
                    <a:srgbClr val="000000"/>
                  </a:solidFill>
                  <a:latin typeface="Helvetica" pitchFamily="34" charset="0"/>
                </a:rPr>
                <a:t>VPN</a:t>
              </a:r>
            </a:p>
          </p:txBody>
        </p:sp>
      </p:grpSp>
      <p:sp>
        <p:nvSpPr>
          <p:cNvPr id="107540" name="Text Box 160">
            <a:extLst>
              <a:ext uri="{FF2B5EF4-FFF2-40B4-BE49-F238E27FC236}">
                <a16:creationId xmlns:a16="http://schemas.microsoft.com/office/drawing/2014/main" id="{D3FCFC05-1525-F845-8074-A57F991AD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1" name="Text Box 161">
            <a:extLst>
              <a:ext uri="{FF2B5EF4-FFF2-40B4-BE49-F238E27FC236}">
                <a16:creationId xmlns:a16="http://schemas.microsoft.com/office/drawing/2014/main" id="{0E978628-0D51-5648-BD12-59C6487F7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2" name="Text Box 162">
            <a:extLst>
              <a:ext uri="{FF2B5EF4-FFF2-40B4-BE49-F238E27FC236}">
                <a16:creationId xmlns:a16="http://schemas.microsoft.com/office/drawing/2014/main" id="{253D2FCF-24A9-944C-B3D5-53C44FA75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3" name="Text Box 163">
            <a:extLst>
              <a:ext uri="{FF2B5EF4-FFF2-40B4-BE49-F238E27FC236}">
                <a16:creationId xmlns:a16="http://schemas.microsoft.com/office/drawing/2014/main" id="{3059047C-55C7-FB4C-8444-BCFE95C7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4" name="Text Box 164">
            <a:extLst>
              <a:ext uri="{FF2B5EF4-FFF2-40B4-BE49-F238E27FC236}">
                <a16:creationId xmlns:a16="http://schemas.microsoft.com/office/drawing/2014/main" id="{6D0C70FE-54B4-6548-9250-F406021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5" name="Text Box 165">
            <a:extLst>
              <a:ext uri="{FF2B5EF4-FFF2-40B4-BE49-F238E27FC236}">
                <a16:creationId xmlns:a16="http://schemas.microsoft.com/office/drawing/2014/main" id="{98677693-352F-3148-A535-FA0B168C1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6" name="Text Box 166">
            <a:extLst>
              <a:ext uri="{FF2B5EF4-FFF2-40B4-BE49-F238E27FC236}">
                <a16:creationId xmlns:a16="http://schemas.microsoft.com/office/drawing/2014/main" id="{C9DB297A-01D3-9746-A93C-109BE5B3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7" name="Text Box 167">
            <a:extLst>
              <a:ext uri="{FF2B5EF4-FFF2-40B4-BE49-F238E27FC236}">
                <a16:creationId xmlns:a16="http://schemas.microsoft.com/office/drawing/2014/main" id="{DA7F1C79-AF30-3940-958F-FE7845770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8" name="Text Box 168">
            <a:extLst>
              <a:ext uri="{FF2B5EF4-FFF2-40B4-BE49-F238E27FC236}">
                <a16:creationId xmlns:a16="http://schemas.microsoft.com/office/drawing/2014/main" id="{70BC3AE3-D10C-E04E-AF87-67C1F9103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9" name="Text Box 169">
            <a:extLst>
              <a:ext uri="{FF2B5EF4-FFF2-40B4-BE49-F238E27FC236}">
                <a16:creationId xmlns:a16="http://schemas.microsoft.com/office/drawing/2014/main" id="{7791E7D7-B0C1-274E-B4FE-C9E708AB3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50" name="Text Box 170">
            <a:extLst>
              <a:ext uri="{FF2B5EF4-FFF2-40B4-BE49-F238E27FC236}">
                <a16:creationId xmlns:a16="http://schemas.microsoft.com/office/drawing/2014/main" id="{DAC9B5A7-9701-2F41-8711-A92EF2917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1" name="Text Box 171">
            <a:extLst>
              <a:ext uri="{FF2B5EF4-FFF2-40B4-BE49-F238E27FC236}">
                <a16:creationId xmlns:a16="http://schemas.microsoft.com/office/drawing/2014/main" id="{3E3A21AB-7F9E-7C41-991E-A46B36704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2" name="Text Box 172">
            <a:extLst>
              <a:ext uri="{FF2B5EF4-FFF2-40B4-BE49-F238E27FC236}">
                <a16:creationId xmlns:a16="http://schemas.microsoft.com/office/drawing/2014/main" id="{96EBA25B-32EE-6B44-9F23-9D45B2AA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3" name="Text Box 173">
            <a:extLst>
              <a:ext uri="{FF2B5EF4-FFF2-40B4-BE49-F238E27FC236}">
                <a16:creationId xmlns:a16="http://schemas.microsoft.com/office/drawing/2014/main" id="{5C498C13-17B9-A64C-B021-400BB8CF1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4" name="Rectangle 176">
            <a:extLst>
              <a:ext uri="{FF2B5EF4-FFF2-40B4-BE49-F238E27FC236}">
                <a16:creationId xmlns:a16="http://schemas.microsoft.com/office/drawing/2014/main" id="{0C441AC7-0D1C-5E42-BE71-CB61F61B5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021" y="4381500"/>
            <a:ext cx="481253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PPN: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PPO: </a:t>
            </a:r>
            <a:r>
              <a:rPr lang="en-US" altLang="zh-CN" sz="1667" b="1" u="sng" dirty="0">
                <a:solidFill>
                  <a:srgbClr val="C00000"/>
                </a:solidFill>
                <a:ea typeface="宋体" panose="02010600030101010101" pitchFamily="2" charset="-122"/>
              </a:rPr>
              <a:t>0x14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	    		PA: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</a:p>
        </p:txBody>
      </p:sp>
      <p:grpSp>
        <p:nvGrpSpPr>
          <p:cNvPr id="107555" name="Group 179">
            <a:extLst>
              <a:ext uri="{FF2B5EF4-FFF2-40B4-BE49-F238E27FC236}">
                <a16:creationId xmlns:a16="http://schemas.microsoft.com/office/drawing/2014/main" id="{8C30B754-D3B0-894D-A8DA-D96D89BBEDDC}"/>
              </a:ext>
            </a:extLst>
          </p:cNvPr>
          <p:cNvGrpSpPr>
            <a:grpSpLocks/>
          </p:cNvGrpSpPr>
          <p:nvPr/>
        </p:nvGrpSpPr>
        <p:grpSpPr bwMode="auto">
          <a:xfrm>
            <a:off x="2244990" y="3339042"/>
            <a:ext cx="4873625" cy="508000"/>
            <a:chOff x="1219" y="2880"/>
            <a:chExt cx="3684" cy="384"/>
          </a:xfrm>
        </p:grpSpPr>
        <p:grpSp>
          <p:nvGrpSpPr>
            <p:cNvPr id="107564" name="Group 180">
              <a:extLst>
                <a:ext uri="{FF2B5EF4-FFF2-40B4-BE49-F238E27FC236}">
                  <a16:creationId xmlns:a16="http://schemas.microsoft.com/office/drawing/2014/main" id="{39677B73-0FC2-FB4C-A482-BCF646EE9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" y="2880"/>
              <a:ext cx="307" cy="384"/>
              <a:chOff x="605" y="1776"/>
              <a:chExt cx="307" cy="384"/>
            </a:xfrm>
          </p:grpSpPr>
          <p:sp>
            <p:nvSpPr>
              <p:cNvPr id="107598" name="Rectangle 181">
                <a:extLst>
                  <a:ext uri="{FF2B5EF4-FFF2-40B4-BE49-F238E27FC236}">
                    <a16:creationId xmlns:a16="http://schemas.microsoft.com/office/drawing/2014/main" id="{8F7E6DEB-15E4-9B41-A69B-B2AB66B93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9" name="Rectangle 182">
                <a:extLst>
                  <a:ext uri="{FF2B5EF4-FFF2-40B4-BE49-F238E27FC236}">
                    <a16:creationId xmlns:a16="http://schemas.microsoft.com/office/drawing/2014/main" id="{A124EE85-FBC2-334D-861F-AF8054D32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11</a:t>
                </a:r>
              </a:p>
            </p:txBody>
          </p:sp>
        </p:grpSp>
        <p:grpSp>
          <p:nvGrpSpPr>
            <p:cNvPr id="107565" name="Group 183">
              <a:extLst>
                <a:ext uri="{FF2B5EF4-FFF2-40B4-BE49-F238E27FC236}">
                  <a16:creationId xmlns:a16="http://schemas.microsoft.com/office/drawing/2014/main" id="{B0B62F09-8440-2541-AC17-600DDDD7D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6" y="2880"/>
              <a:ext cx="307" cy="384"/>
              <a:chOff x="605" y="1776"/>
              <a:chExt cx="307" cy="384"/>
            </a:xfrm>
          </p:grpSpPr>
          <p:sp>
            <p:nvSpPr>
              <p:cNvPr id="107596" name="Rectangle 184">
                <a:extLst>
                  <a:ext uri="{FF2B5EF4-FFF2-40B4-BE49-F238E27FC236}">
                    <a16:creationId xmlns:a16="http://schemas.microsoft.com/office/drawing/2014/main" id="{2DFA270A-A4C0-AE43-A507-EE55D7C20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7" name="Rectangle 185">
                <a:extLst>
                  <a:ext uri="{FF2B5EF4-FFF2-40B4-BE49-F238E27FC236}">
                    <a16:creationId xmlns:a16="http://schemas.microsoft.com/office/drawing/2014/main" id="{D8226B71-F693-E440-BD8A-506D9FA5C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10</a:t>
                </a:r>
              </a:p>
            </p:txBody>
          </p:sp>
        </p:grpSp>
        <p:grpSp>
          <p:nvGrpSpPr>
            <p:cNvPr id="107566" name="Group 186">
              <a:extLst>
                <a:ext uri="{FF2B5EF4-FFF2-40B4-BE49-F238E27FC236}">
                  <a16:creationId xmlns:a16="http://schemas.microsoft.com/office/drawing/2014/main" id="{A0BB9F40-213A-B44A-893D-1A58A4EAB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" y="2880"/>
              <a:ext cx="307" cy="384"/>
              <a:chOff x="605" y="1776"/>
              <a:chExt cx="307" cy="384"/>
            </a:xfrm>
          </p:grpSpPr>
          <p:sp>
            <p:nvSpPr>
              <p:cNvPr id="107594" name="Rectangle 187">
                <a:extLst>
                  <a:ext uri="{FF2B5EF4-FFF2-40B4-BE49-F238E27FC236}">
                    <a16:creationId xmlns:a16="http://schemas.microsoft.com/office/drawing/2014/main" id="{31A3DE5B-2CDB-BE4A-9097-E98BB1F38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5" name="Rectangle 188">
                <a:extLst>
                  <a:ext uri="{FF2B5EF4-FFF2-40B4-BE49-F238E27FC236}">
                    <a16:creationId xmlns:a16="http://schemas.microsoft.com/office/drawing/2014/main" id="{11879C01-A25B-4E48-9DF1-832622AF0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9</a:t>
                </a:r>
              </a:p>
            </p:txBody>
          </p:sp>
        </p:grpSp>
        <p:grpSp>
          <p:nvGrpSpPr>
            <p:cNvPr id="107567" name="Group 189">
              <a:extLst>
                <a:ext uri="{FF2B5EF4-FFF2-40B4-BE49-F238E27FC236}">
                  <a16:creationId xmlns:a16="http://schemas.microsoft.com/office/drawing/2014/main" id="{AB762C60-5EB7-9D45-B61E-142A96271B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0" y="2880"/>
              <a:ext cx="307" cy="384"/>
              <a:chOff x="605" y="1776"/>
              <a:chExt cx="307" cy="384"/>
            </a:xfrm>
          </p:grpSpPr>
          <p:sp>
            <p:nvSpPr>
              <p:cNvPr id="107592" name="Rectangle 190">
                <a:extLst>
                  <a:ext uri="{FF2B5EF4-FFF2-40B4-BE49-F238E27FC236}">
                    <a16:creationId xmlns:a16="http://schemas.microsoft.com/office/drawing/2014/main" id="{61C8CB3E-EAE0-104D-B829-ECEF5C0C5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3" name="Rectangle 191">
                <a:extLst>
                  <a:ext uri="{FF2B5EF4-FFF2-40B4-BE49-F238E27FC236}">
                    <a16:creationId xmlns:a16="http://schemas.microsoft.com/office/drawing/2014/main" id="{6A3BF64A-9638-3649-9628-BBE894018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8</a:t>
                </a:r>
              </a:p>
            </p:txBody>
          </p:sp>
        </p:grpSp>
        <p:grpSp>
          <p:nvGrpSpPr>
            <p:cNvPr id="107568" name="Group 192">
              <a:extLst>
                <a:ext uri="{FF2B5EF4-FFF2-40B4-BE49-F238E27FC236}">
                  <a16:creationId xmlns:a16="http://schemas.microsoft.com/office/drawing/2014/main" id="{0CD90979-0ABB-E048-93AD-0E0472F8BB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7" y="2880"/>
              <a:ext cx="307" cy="384"/>
              <a:chOff x="605" y="1776"/>
              <a:chExt cx="307" cy="384"/>
            </a:xfrm>
          </p:grpSpPr>
          <p:sp>
            <p:nvSpPr>
              <p:cNvPr id="107590" name="Rectangle 193">
                <a:extLst>
                  <a:ext uri="{FF2B5EF4-FFF2-40B4-BE49-F238E27FC236}">
                    <a16:creationId xmlns:a16="http://schemas.microsoft.com/office/drawing/2014/main" id="{D6F52150-BFD2-3F43-889E-DFC21A95C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1" name="Rectangle 194">
                <a:extLst>
                  <a:ext uri="{FF2B5EF4-FFF2-40B4-BE49-F238E27FC236}">
                    <a16:creationId xmlns:a16="http://schemas.microsoft.com/office/drawing/2014/main" id="{C6308630-3957-6E41-9CE0-E42EDA741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7</a:t>
                </a:r>
              </a:p>
            </p:txBody>
          </p:sp>
        </p:grpSp>
        <p:grpSp>
          <p:nvGrpSpPr>
            <p:cNvPr id="107569" name="Group 195">
              <a:extLst>
                <a:ext uri="{FF2B5EF4-FFF2-40B4-BE49-F238E27FC236}">
                  <a16:creationId xmlns:a16="http://schemas.microsoft.com/office/drawing/2014/main" id="{F4CF6457-DC26-8446-9928-C9E238E2B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4" y="2880"/>
              <a:ext cx="307" cy="384"/>
              <a:chOff x="605" y="1776"/>
              <a:chExt cx="307" cy="384"/>
            </a:xfrm>
          </p:grpSpPr>
          <p:sp>
            <p:nvSpPr>
              <p:cNvPr id="107588" name="Rectangle 196">
                <a:extLst>
                  <a:ext uri="{FF2B5EF4-FFF2-40B4-BE49-F238E27FC236}">
                    <a16:creationId xmlns:a16="http://schemas.microsoft.com/office/drawing/2014/main" id="{02ECF789-3859-A14D-93CC-61338C9B7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9" name="Rectangle 197">
                <a:extLst>
                  <a:ext uri="{FF2B5EF4-FFF2-40B4-BE49-F238E27FC236}">
                    <a16:creationId xmlns:a16="http://schemas.microsoft.com/office/drawing/2014/main" id="{3823446C-E347-4A4C-9338-E956BBA6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6</a:t>
                </a:r>
              </a:p>
            </p:txBody>
          </p:sp>
        </p:grpSp>
        <p:grpSp>
          <p:nvGrpSpPr>
            <p:cNvPr id="107570" name="Group 198">
              <a:extLst>
                <a:ext uri="{FF2B5EF4-FFF2-40B4-BE49-F238E27FC236}">
                  <a16:creationId xmlns:a16="http://schemas.microsoft.com/office/drawing/2014/main" id="{A9A492FD-F0BC-8342-8435-C090C7B51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880"/>
              <a:ext cx="307" cy="384"/>
              <a:chOff x="605" y="1776"/>
              <a:chExt cx="307" cy="384"/>
            </a:xfrm>
          </p:grpSpPr>
          <p:sp>
            <p:nvSpPr>
              <p:cNvPr id="107586" name="Rectangle 199">
                <a:extLst>
                  <a:ext uri="{FF2B5EF4-FFF2-40B4-BE49-F238E27FC236}">
                    <a16:creationId xmlns:a16="http://schemas.microsoft.com/office/drawing/2014/main" id="{C0D4A514-3FFE-7B44-A041-034904F94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7" name="Rectangle 200">
                <a:extLst>
                  <a:ext uri="{FF2B5EF4-FFF2-40B4-BE49-F238E27FC236}">
                    <a16:creationId xmlns:a16="http://schemas.microsoft.com/office/drawing/2014/main" id="{EBE68C9F-DC3F-7D48-8D4C-9D58823BA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5</a:t>
                </a:r>
              </a:p>
            </p:txBody>
          </p:sp>
        </p:grpSp>
        <p:grpSp>
          <p:nvGrpSpPr>
            <p:cNvPr id="107571" name="Group 201">
              <a:extLst>
                <a:ext uri="{FF2B5EF4-FFF2-40B4-BE49-F238E27FC236}">
                  <a16:creationId xmlns:a16="http://schemas.microsoft.com/office/drawing/2014/main" id="{B0F67F3F-0753-7141-A1EB-C7973315B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8" y="2880"/>
              <a:ext cx="307" cy="384"/>
              <a:chOff x="605" y="1776"/>
              <a:chExt cx="307" cy="384"/>
            </a:xfrm>
          </p:grpSpPr>
          <p:sp>
            <p:nvSpPr>
              <p:cNvPr id="107584" name="Rectangle 202">
                <a:extLst>
                  <a:ext uri="{FF2B5EF4-FFF2-40B4-BE49-F238E27FC236}">
                    <a16:creationId xmlns:a16="http://schemas.microsoft.com/office/drawing/2014/main" id="{A305B1C3-2B35-9E4F-9FC6-B4B94F6E5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5" name="Rectangle 203">
                <a:extLst>
                  <a:ext uri="{FF2B5EF4-FFF2-40B4-BE49-F238E27FC236}">
                    <a16:creationId xmlns:a16="http://schemas.microsoft.com/office/drawing/2014/main" id="{B28DBD01-1411-B74F-B536-7BE8E9D4C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4</a:t>
                </a:r>
              </a:p>
            </p:txBody>
          </p:sp>
        </p:grpSp>
        <p:grpSp>
          <p:nvGrpSpPr>
            <p:cNvPr id="107572" name="Group 204">
              <a:extLst>
                <a:ext uri="{FF2B5EF4-FFF2-40B4-BE49-F238E27FC236}">
                  <a16:creationId xmlns:a16="http://schemas.microsoft.com/office/drawing/2014/main" id="{9DB83F22-D9E3-794A-A194-B70E6FCB6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5" y="2880"/>
              <a:ext cx="307" cy="384"/>
              <a:chOff x="605" y="1776"/>
              <a:chExt cx="307" cy="384"/>
            </a:xfrm>
          </p:grpSpPr>
          <p:sp>
            <p:nvSpPr>
              <p:cNvPr id="107582" name="Rectangle 205">
                <a:extLst>
                  <a:ext uri="{FF2B5EF4-FFF2-40B4-BE49-F238E27FC236}">
                    <a16:creationId xmlns:a16="http://schemas.microsoft.com/office/drawing/2014/main" id="{AAB3B6FB-0F01-DF4F-8D2F-1BA5A6055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3" name="Rectangle 206">
                <a:extLst>
                  <a:ext uri="{FF2B5EF4-FFF2-40B4-BE49-F238E27FC236}">
                    <a16:creationId xmlns:a16="http://schemas.microsoft.com/office/drawing/2014/main" id="{99D84261-C765-0746-8172-A857B886A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3</a:t>
                </a:r>
              </a:p>
            </p:txBody>
          </p:sp>
        </p:grpSp>
        <p:grpSp>
          <p:nvGrpSpPr>
            <p:cNvPr id="107573" name="Group 207">
              <a:extLst>
                <a:ext uri="{FF2B5EF4-FFF2-40B4-BE49-F238E27FC236}">
                  <a16:creationId xmlns:a16="http://schemas.microsoft.com/office/drawing/2014/main" id="{1F9BE361-4EB2-BF43-98B2-0EB4D87E3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2" y="2880"/>
              <a:ext cx="307" cy="384"/>
              <a:chOff x="605" y="1776"/>
              <a:chExt cx="307" cy="384"/>
            </a:xfrm>
          </p:grpSpPr>
          <p:sp>
            <p:nvSpPr>
              <p:cNvPr id="107580" name="Rectangle 208">
                <a:extLst>
                  <a:ext uri="{FF2B5EF4-FFF2-40B4-BE49-F238E27FC236}">
                    <a16:creationId xmlns:a16="http://schemas.microsoft.com/office/drawing/2014/main" id="{76920238-A1F0-CF49-9146-30E2FF5F0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1" name="Rectangle 209">
                <a:extLst>
                  <a:ext uri="{FF2B5EF4-FFF2-40B4-BE49-F238E27FC236}">
                    <a16:creationId xmlns:a16="http://schemas.microsoft.com/office/drawing/2014/main" id="{32256DB0-5E51-E840-AA85-994E099D5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2</a:t>
                </a:r>
              </a:p>
            </p:txBody>
          </p:sp>
        </p:grpSp>
        <p:grpSp>
          <p:nvGrpSpPr>
            <p:cNvPr id="107574" name="Group 210">
              <a:extLst>
                <a:ext uri="{FF2B5EF4-FFF2-40B4-BE49-F238E27FC236}">
                  <a16:creationId xmlns:a16="http://schemas.microsoft.com/office/drawing/2014/main" id="{E1E15C60-812B-A04A-BBD3-5D76B1BCE5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9" y="2880"/>
              <a:ext cx="307" cy="384"/>
              <a:chOff x="605" y="1776"/>
              <a:chExt cx="307" cy="384"/>
            </a:xfrm>
          </p:grpSpPr>
          <p:sp>
            <p:nvSpPr>
              <p:cNvPr id="107578" name="Rectangle 211">
                <a:extLst>
                  <a:ext uri="{FF2B5EF4-FFF2-40B4-BE49-F238E27FC236}">
                    <a16:creationId xmlns:a16="http://schemas.microsoft.com/office/drawing/2014/main" id="{A1988A70-3B7C-1546-B10B-A790DD1B8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79" name="Rectangle 212">
                <a:extLst>
                  <a:ext uri="{FF2B5EF4-FFF2-40B4-BE49-F238E27FC236}">
                    <a16:creationId xmlns:a16="http://schemas.microsoft.com/office/drawing/2014/main" id="{AA9B510B-008F-044A-80A4-7278F40E1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grpSp>
          <p:nvGrpSpPr>
            <p:cNvPr id="107575" name="Group 213">
              <a:extLst>
                <a:ext uri="{FF2B5EF4-FFF2-40B4-BE49-F238E27FC236}">
                  <a16:creationId xmlns:a16="http://schemas.microsoft.com/office/drawing/2014/main" id="{2AAE04B1-F7B0-744E-81B1-15078CC22D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" y="2880"/>
              <a:ext cx="307" cy="384"/>
              <a:chOff x="605" y="1776"/>
              <a:chExt cx="307" cy="384"/>
            </a:xfrm>
          </p:grpSpPr>
          <p:sp>
            <p:nvSpPr>
              <p:cNvPr id="107576" name="Rectangle 214">
                <a:extLst>
                  <a:ext uri="{FF2B5EF4-FFF2-40B4-BE49-F238E27FC236}">
                    <a16:creationId xmlns:a16="http://schemas.microsoft.com/office/drawing/2014/main" id="{EFDCE77D-B86B-B247-A855-D263D7F9C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77" name="Rectangle 215">
                <a:extLst>
                  <a:ext uri="{FF2B5EF4-FFF2-40B4-BE49-F238E27FC236}">
                    <a16:creationId xmlns:a16="http://schemas.microsoft.com/office/drawing/2014/main" id="{E7CD95CB-10CC-7D4A-9B72-3BF0ECD88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</p:grpSp>
      <p:grpSp>
        <p:nvGrpSpPr>
          <p:cNvPr id="107556" name="Group 216">
            <a:extLst>
              <a:ext uri="{FF2B5EF4-FFF2-40B4-BE49-F238E27FC236}">
                <a16:creationId xmlns:a16="http://schemas.microsoft.com/office/drawing/2014/main" id="{7020F8A7-5D08-6E4C-B66A-4E50CBBE1543}"/>
              </a:ext>
            </a:extLst>
          </p:cNvPr>
          <p:cNvGrpSpPr>
            <a:grpSpLocks/>
          </p:cNvGrpSpPr>
          <p:nvPr/>
        </p:nvGrpSpPr>
        <p:grpSpPr bwMode="auto">
          <a:xfrm>
            <a:off x="4696354" y="3910544"/>
            <a:ext cx="2436813" cy="283104"/>
            <a:chOff x="3061" y="2261"/>
            <a:chExt cx="1842" cy="214"/>
          </a:xfrm>
        </p:grpSpPr>
        <p:sp>
          <p:nvSpPr>
            <p:cNvPr id="107562" name="Line 217">
              <a:extLst>
                <a:ext uri="{FF2B5EF4-FFF2-40B4-BE49-F238E27FC236}">
                  <a16:creationId xmlns:a16="http://schemas.microsoft.com/office/drawing/2014/main" id="{9E71779D-08D6-A544-BD89-4A81D1165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Text Box 218">
              <a:extLst>
                <a:ext uri="{FF2B5EF4-FFF2-40B4-BE49-F238E27FC236}">
                  <a16:creationId xmlns:a16="http://schemas.microsoft.com/office/drawing/2014/main" id="{DEB192F6-47F4-884F-9C51-A378C301C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PPO</a:t>
              </a:r>
            </a:p>
          </p:txBody>
        </p:sp>
      </p:grpSp>
      <p:grpSp>
        <p:nvGrpSpPr>
          <p:cNvPr id="107557" name="Group 219">
            <a:extLst>
              <a:ext uri="{FF2B5EF4-FFF2-40B4-BE49-F238E27FC236}">
                <a16:creationId xmlns:a16="http://schemas.microsoft.com/office/drawing/2014/main" id="{6BFABC93-6581-F743-9973-6217F4F29458}"/>
              </a:ext>
            </a:extLst>
          </p:cNvPr>
          <p:cNvGrpSpPr>
            <a:grpSpLocks/>
          </p:cNvGrpSpPr>
          <p:nvPr/>
        </p:nvGrpSpPr>
        <p:grpSpPr bwMode="auto">
          <a:xfrm>
            <a:off x="2283355" y="3910544"/>
            <a:ext cx="2391834" cy="283104"/>
            <a:chOff x="3061" y="2261"/>
            <a:chExt cx="1842" cy="214"/>
          </a:xfrm>
        </p:grpSpPr>
        <p:sp>
          <p:nvSpPr>
            <p:cNvPr id="107560" name="Line 220">
              <a:extLst>
                <a:ext uri="{FF2B5EF4-FFF2-40B4-BE49-F238E27FC236}">
                  <a16:creationId xmlns:a16="http://schemas.microsoft.com/office/drawing/2014/main" id="{CB040FA2-8F0F-7C45-800D-A61AB49DC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561" name="Text Box 221">
              <a:extLst>
                <a:ext uri="{FF2B5EF4-FFF2-40B4-BE49-F238E27FC236}">
                  <a16:creationId xmlns:a16="http://schemas.microsoft.com/office/drawing/2014/main" id="{A45FB1D5-0788-4B45-B2E4-562CC4BD2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PPN</a:t>
              </a:r>
            </a:p>
          </p:txBody>
        </p:sp>
      </p:grpSp>
      <p:cxnSp>
        <p:nvCxnSpPr>
          <p:cNvPr id="107558" name="Straight Connector 2">
            <a:extLst>
              <a:ext uri="{FF2B5EF4-FFF2-40B4-BE49-F238E27FC236}">
                <a16:creationId xmlns:a16="http://schemas.microsoft.com/office/drawing/2014/main" id="{ADD649E1-B0FC-ED48-A065-A796DDD6A0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188" y="1436688"/>
            <a:ext cx="0" cy="30718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559" name="Rectangle 175">
            <a:extLst>
              <a:ext uri="{FF2B5EF4-FFF2-40B4-BE49-F238E27FC236}">
                <a16:creationId xmlns:a16="http://schemas.microsoft.com/office/drawing/2014/main" id="{9484C629-D1B2-B34F-84C7-3DCB35FBC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0" y="2780771"/>
            <a:ext cx="654050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VPN: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0x0F</a:t>
            </a:r>
            <a:r>
              <a:rPr lang="en-US" altLang="zh-CN" sz="1667" b="1" dirty="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VPO: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0x14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 	</a:t>
            </a:r>
            <a:r>
              <a:rPr lang="zh-CN" altLang="en-US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Page Fault?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1667" b="1" dirty="0">
                <a:solidFill>
                  <a:srgbClr val="FFFFFF"/>
                </a:solidFill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75E402-A5D2-F9A8-FBD4-4AD0F8EECE24}"/>
              </a:ext>
            </a:extLst>
          </p:cNvPr>
          <p:cNvSpPr txBox="1"/>
          <p:nvPr/>
        </p:nvSpPr>
        <p:spPr>
          <a:xfrm>
            <a:off x="2292072" y="506177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VPO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==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PPO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88908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灯片编号占位符 5">
            <a:extLst>
              <a:ext uri="{FF2B5EF4-FFF2-40B4-BE49-F238E27FC236}">
                <a16:creationId xmlns:a16="http://schemas.microsoft.com/office/drawing/2014/main" id="{6C3CE584-03EA-4144-A6C1-82323CAE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C6E10D44-BBB9-A740-9EB6-06EF8458E8E8}" type="slidenum">
              <a:rPr lang="zh-CN" altLang="en-US" sz="1167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52</a:t>
            </a:fld>
            <a:endParaRPr lang="en-US" altLang="zh-CN" sz="1167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5A8B189-ABBD-544C-81D8-75F9403CF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内存地址翻译简单示例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7523" name="Rectangle 102">
            <a:extLst>
              <a:ext uri="{FF2B5EF4-FFF2-40B4-BE49-F238E27FC236}">
                <a16:creationId xmlns:a16="http://schemas.microsoft.com/office/drawing/2014/main" id="{19BB1C3E-BDE5-6F41-B52D-5F72D1AFB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104" y="1270000"/>
            <a:ext cx="269336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Virtual Address: 0x</a:t>
            </a:r>
            <a:r>
              <a:rPr lang="en-US" altLang="zh-CN" sz="1667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1667">
                <a:solidFill>
                  <a:srgbClr val="00B0F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1667">
                <a:solidFill>
                  <a:srgbClr val="FFC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667">
                <a:solidFill>
                  <a:srgbClr val="00B050"/>
                </a:solidFill>
                <a:ea typeface="宋体" panose="02010600030101010101" pitchFamily="2" charset="-122"/>
              </a:rPr>
              <a:t>4</a:t>
            </a:r>
            <a:endParaRPr lang="zh-CN" altLang="en-US" sz="1667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grpSp>
        <p:nvGrpSpPr>
          <p:cNvPr id="12373" name="Group 106">
            <a:extLst>
              <a:ext uri="{FF2B5EF4-FFF2-40B4-BE49-F238E27FC236}">
                <a16:creationId xmlns:a16="http://schemas.microsoft.com/office/drawing/2014/main" id="{DEDF06D1-BAD8-0343-AC72-264A8BB3E95A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1617928"/>
            <a:ext cx="406136" cy="508000"/>
            <a:chOff x="629" y="1176"/>
            <a:chExt cx="307" cy="384"/>
          </a:xfrm>
          <a:noFill/>
        </p:grpSpPr>
        <p:sp>
          <p:nvSpPr>
            <p:cNvPr id="12413" name="Rectangle 107">
              <a:extLst>
                <a:ext uri="{FF2B5EF4-FFF2-40B4-BE49-F238E27FC236}">
                  <a16:creationId xmlns:a16="http://schemas.microsoft.com/office/drawing/2014/main" id="{6A161051-5BB8-0D48-82E7-DEEC7D151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4" name="Rectangle 108">
              <a:extLst>
                <a:ext uri="{FF2B5EF4-FFF2-40B4-BE49-F238E27FC236}">
                  <a16:creationId xmlns:a16="http://schemas.microsoft.com/office/drawing/2014/main" id="{B3074F70-5706-7347-B9B6-86D7D7CB4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13</a:t>
              </a:r>
            </a:p>
          </p:txBody>
        </p:sp>
      </p:grpSp>
      <p:grpSp>
        <p:nvGrpSpPr>
          <p:cNvPr id="12374" name="Group 109">
            <a:extLst>
              <a:ext uri="{FF2B5EF4-FFF2-40B4-BE49-F238E27FC236}">
                <a16:creationId xmlns:a16="http://schemas.microsoft.com/office/drawing/2014/main" id="{4D6E4C36-96C2-7A41-A8E7-29B213FA21EF}"/>
              </a:ext>
            </a:extLst>
          </p:cNvPr>
          <p:cNvGrpSpPr>
            <a:grpSpLocks/>
          </p:cNvGrpSpPr>
          <p:nvPr/>
        </p:nvGrpSpPr>
        <p:grpSpPr bwMode="auto">
          <a:xfrm>
            <a:off x="1832240" y="1617928"/>
            <a:ext cx="406136" cy="508000"/>
            <a:chOff x="936" y="1176"/>
            <a:chExt cx="307" cy="384"/>
          </a:xfrm>
          <a:noFill/>
        </p:grpSpPr>
        <p:sp>
          <p:nvSpPr>
            <p:cNvPr id="12411" name="Rectangle 110">
              <a:extLst>
                <a:ext uri="{FF2B5EF4-FFF2-40B4-BE49-F238E27FC236}">
                  <a16:creationId xmlns:a16="http://schemas.microsoft.com/office/drawing/2014/main" id="{31F4AD05-6910-E640-94B6-9BEBC41D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2" name="Rectangle 111">
              <a:extLst>
                <a:ext uri="{FF2B5EF4-FFF2-40B4-BE49-F238E27FC236}">
                  <a16:creationId xmlns:a16="http://schemas.microsoft.com/office/drawing/2014/main" id="{4210484A-4C18-F74B-976C-E122F0B17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12</a:t>
              </a:r>
            </a:p>
          </p:txBody>
        </p:sp>
      </p:grpSp>
      <p:grpSp>
        <p:nvGrpSpPr>
          <p:cNvPr id="12375" name="Group 112">
            <a:extLst>
              <a:ext uri="{FF2B5EF4-FFF2-40B4-BE49-F238E27FC236}">
                <a16:creationId xmlns:a16="http://schemas.microsoft.com/office/drawing/2014/main" id="{93F3FB14-683F-6241-A6C1-8F9021B65B91}"/>
              </a:ext>
            </a:extLst>
          </p:cNvPr>
          <p:cNvGrpSpPr>
            <a:grpSpLocks/>
          </p:cNvGrpSpPr>
          <p:nvPr/>
        </p:nvGrpSpPr>
        <p:grpSpPr bwMode="auto">
          <a:xfrm>
            <a:off x="2238375" y="1617928"/>
            <a:ext cx="406136" cy="508000"/>
            <a:chOff x="1243" y="1176"/>
            <a:chExt cx="307" cy="384"/>
          </a:xfrm>
          <a:noFill/>
        </p:grpSpPr>
        <p:sp>
          <p:nvSpPr>
            <p:cNvPr id="12409" name="Rectangle 113">
              <a:extLst>
                <a:ext uri="{FF2B5EF4-FFF2-40B4-BE49-F238E27FC236}">
                  <a16:creationId xmlns:a16="http://schemas.microsoft.com/office/drawing/2014/main" id="{6010B385-ED11-774A-872F-E0A19FC5C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0" name="Rectangle 114">
              <a:extLst>
                <a:ext uri="{FF2B5EF4-FFF2-40B4-BE49-F238E27FC236}">
                  <a16:creationId xmlns:a16="http://schemas.microsoft.com/office/drawing/2014/main" id="{9D640BCC-83DA-954D-9C7D-1C63F5F5B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11</a:t>
              </a:r>
            </a:p>
          </p:txBody>
        </p:sp>
      </p:grpSp>
      <p:grpSp>
        <p:nvGrpSpPr>
          <p:cNvPr id="12376" name="Group 115">
            <a:extLst>
              <a:ext uri="{FF2B5EF4-FFF2-40B4-BE49-F238E27FC236}">
                <a16:creationId xmlns:a16="http://schemas.microsoft.com/office/drawing/2014/main" id="{19E93414-A657-2F47-9FBD-ABC0940435CB}"/>
              </a:ext>
            </a:extLst>
          </p:cNvPr>
          <p:cNvGrpSpPr>
            <a:grpSpLocks/>
          </p:cNvGrpSpPr>
          <p:nvPr/>
        </p:nvGrpSpPr>
        <p:grpSpPr bwMode="auto">
          <a:xfrm>
            <a:off x="2644511" y="1617928"/>
            <a:ext cx="406136" cy="508000"/>
            <a:chOff x="1550" y="1176"/>
            <a:chExt cx="307" cy="384"/>
          </a:xfrm>
          <a:noFill/>
        </p:grpSpPr>
        <p:sp>
          <p:nvSpPr>
            <p:cNvPr id="12407" name="Rectangle 116">
              <a:extLst>
                <a:ext uri="{FF2B5EF4-FFF2-40B4-BE49-F238E27FC236}">
                  <a16:creationId xmlns:a16="http://schemas.microsoft.com/office/drawing/2014/main" id="{FEE102F5-1B0F-D549-AAFF-455E1BBD6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8" name="Rectangle 117">
              <a:extLst>
                <a:ext uri="{FF2B5EF4-FFF2-40B4-BE49-F238E27FC236}">
                  <a16:creationId xmlns:a16="http://schemas.microsoft.com/office/drawing/2014/main" id="{8885B709-1DAC-5948-95A7-DD613E80B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10</a:t>
              </a:r>
            </a:p>
          </p:txBody>
        </p:sp>
      </p:grpSp>
      <p:grpSp>
        <p:nvGrpSpPr>
          <p:cNvPr id="12377" name="Group 118">
            <a:extLst>
              <a:ext uri="{FF2B5EF4-FFF2-40B4-BE49-F238E27FC236}">
                <a16:creationId xmlns:a16="http://schemas.microsoft.com/office/drawing/2014/main" id="{3477928E-B36F-1442-BA99-94E52E455CDD}"/>
              </a:ext>
            </a:extLst>
          </p:cNvPr>
          <p:cNvGrpSpPr>
            <a:grpSpLocks/>
          </p:cNvGrpSpPr>
          <p:nvPr/>
        </p:nvGrpSpPr>
        <p:grpSpPr bwMode="auto">
          <a:xfrm>
            <a:off x="3050646" y="1617928"/>
            <a:ext cx="406136" cy="508000"/>
            <a:chOff x="1857" y="1176"/>
            <a:chExt cx="307" cy="384"/>
          </a:xfrm>
          <a:noFill/>
        </p:grpSpPr>
        <p:sp>
          <p:nvSpPr>
            <p:cNvPr id="12405" name="Rectangle 119">
              <a:extLst>
                <a:ext uri="{FF2B5EF4-FFF2-40B4-BE49-F238E27FC236}">
                  <a16:creationId xmlns:a16="http://schemas.microsoft.com/office/drawing/2014/main" id="{347B5998-BDB3-4843-81A3-9AA2E6820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6" name="Rectangle 120">
              <a:extLst>
                <a:ext uri="{FF2B5EF4-FFF2-40B4-BE49-F238E27FC236}">
                  <a16:creationId xmlns:a16="http://schemas.microsoft.com/office/drawing/2014/main" id="{B4C7CB3F-7EBE-C842-8E45-2878C9559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9</a:t>
              </a:r>
            </a:p>
          </p:txBody>
        </p:sp>
      </p:grpSp>
      <p:grpSp>
        <p:nvGrpSpPr>
          <p:cNvPr id="12378" name="Group 121">
            <a:extLst>
              <a:ext uri="{FF2B5EF4-FFF2-40B4-BE49-F238E27FC236}">
                <a16:creationId xmlns:a16="http://schemas.microsoft.com/office/drawing/2014/main" id="{C6EE031B-833D-E44A-B612-87AE3C7AC9AF}"/>
              </a:ext>
            </a:extLst>
          </p:cNvPr>
          <p:cNvGrpSpPr>
            <a:grpSpLocks/>
          </p:cNvGrpSpPr>
          <p:nvPr/>
        </p:nvGrpSpPr>
        <p:grpSpPr bwMode="auto">
          <a:xfrm>
            <a:off x="3456782" y="1617928"/>
            <a:ext cx="406136" cy="508000"/>
            <a:chOff x="2164" y="1176"/>
            <a:chExt cx="307" cy="384"/>
          </a:xfrm>
          <a:noFill/>
        </p:grpSpPr>
        <p:sp>
          <p:nvSpPr>
            <p:cNvPr id="12403" name="Rectangle 122">
              <a:extLst>
                <a:ext uri="{FF2B5EF4-FFF2-40B4-BE49-F238E27FC236}">
                  <a16:creationId xmlns:a16="http://schemas.microsoft.com/office/drawing/2014/main" id="{1F366DB9-8D03-C24B-9502-AD8DA5AF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4" name="Rectangle 123">
              <a:extLst>
                <a:ext uri="{FF2B5EF4-FFF2-40B4-BE49-F238E27FC236}">
                  <a16:creationId xmlns:a16="http://schemas.microsoft.com/office/drawing/2014/main" id="{C2BB78B9-91F1-F14A-9DEC-47DE336A2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8</a:t>
              </a:r>
            </a:p>
          </p:txBody>
        </p:sp>
      </p:grpSp>
      <p:grpSp>
        <p:nvGrpSpPr>
          <p:cNvPr id="12379" name="Group 124">
            <a:extLst>
              <a:ext uri="{FF2B5EF4-FFF2-40B4-BE49-F238E27FC236}">
                <a16:creationId xmlns:a16="http://schemas.microsoft.com/office/drawing/2014/main" id="{E6EAA9DC-3D35-3B48-8708-E655B9A65EC1}"/>
              </a:ext>
            </a:extLst>
          </p:cNvPr>
          <p:cNvGrpSpPr>
            <a:grpSpLocks/>
          </p:cNvGrpSpPr>
          <p:nvPr/>
        </p:nvGrpSpPr>
        <p:grpSpPr bwMode="auto">
          <a:xfrm>
            <a:off x="3862917" y="1617928"/>
            <a:ext cx="406136" cy="508000"/>
            <a:chOff x="2471" y="1176"/>
            <a:chExt cx="307" cy="384"/>
          </a:xfrm>
          <a:noFill/>
        </p:grpSpPr>
        <p:sp>
          <p:nvSpPr>
            <p:cNvPr id="12401" name="Rectangle 125">
              <a:extLst>
                <a:ext uri="{FF2B5EF4-FFF2-40B4-BE49-F238E27FC236}">
                  <a16:creationId xmlns:a16="http://schemas.microsoft.com/office/drawing/2014/main" id="{B62454AC-3B40-F542-A6F8-4D5970A9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2" name="Rectangle 126">
              <a:extLst>
                <a:ext uri="{FF2B5EF4-FFF2-40B4-BE49-F238E27FC236}">
                  <a16:creationId xmlns:a16="http://schemas.microsoft.com/office/drawing/2014/main" id="{51E9158A-6F48-C647-B69A-BDAF3DD47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7</a:t>
              </a:r>
            </a:p>
          </p:txBody>
        </p:sp>
      </p:grpSp>
      <p:grpSp>
        <p:nvGrpSpPr>
          <p:cNvPr id="12380" name="Group 127">
            <a:extLst>
              <a:ext uri="{FF2B5EF4-FFF2-40B4-BE49-F238E27FC236}">
                <a16:creationId xmlns:a16="http://schemas.microsoft.com/office/drawing/2014/main" id="{6306E19F-F040-484B-A199-20F1F49C9CF0}"/>
              </a:ext>
            </a:extLst>
          </p:cNvPr>
          <p:cNvGrpSpPr>
            <a:grpSpLocks/>
          </p:cNvGrpSpPr>
          <p:nvPr/>
        </p:nvGrpSpPr>
        <p:grpSpPr bwMode="auto">
          <a:xfrm>
            <a:off x="4269053" y="1617928"/>
            <a:ext cx="406136" cy="508000"/>
            <a:chOff x="2778" y="1176"/>
            <a:chExt cx="307" cy="384"/>
          </a:xfrm>
          <a:noFill/>
        </p:grpSpPr>
        <p:sp>
          <p:nvSpPr>
            <p:cNvPr id="12399" name="Rectangle 128">
              <a:extLst>
                <a:ext uri="{FF2B5EF4-FFF2-40B4-BE49-F238E27FC236}">
                  <a16:creationId xmlns:a16="http://schemas.microsoft.com/office/drawing/2014/main" id="{31B0E7C8-EA89-ED4A-ADE9-ACB1DCFF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0" name="Rectangle 129">
              <a:extLst>
                <a:ext uri="{FF2B5EF4-FFF2-40B4-BE49-F238E27FC236}">
                  <a16:creationId xmlns:a16="http://schemas.microsoft.com/office/drawing/2014/main" id="{DAEEEE23-2637-CE43-B0F2-45AB3C3D3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6</a:t>
              </a:r>
            </a:p>
          </p:txBody>
        </p:sp>
      </p:grpSp>
      <p:grpSp>
        <p:nvGrpSpPr>
          <p:cNvPr id="12381" name="Group 130">
            <a:extLst>
              <a:ext uri="{FF2B5EF4-FFF2-40B4-BE49-F238E27FC236}">
                <a16:creationId xmlns:a16="http://schemas.microsoft.com/office/drawing/2014/main" id="{4F6A10D0-6D88-064E-AB63-67E75AF8E221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1617928"/>
            <a:ext cx="406136" cy="508000"/>
            <a:chOff x="3085" y="1176"/>
            <a:chExt cx="307" cy="384"/>
          </a:xfrm>
          <a:noFill/>
        </p:grpSpPr>
        <p:sp>
          <p:nvSpPr>
            <p:cNvPr id="12397" name="Rectangle 131">
              <a:extLst>
                <a:ext uri="{FF2B5EF4-FFF2-40B4-BE49-F238E27FC236}">
                  <a16:creationId xmlns:a16="http://schemas.microsoft.com/office/drawing/2014/main" id="{16462329-C7EF-9646-91D3-A1F9C7000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8" name="Rectangle 132">
              <a:extLst>
                <a:ext uri="{FF2B5EF4-FFF2-40B4-BE49-F238E27FC236}">
                  <a16:creationId xmlns:a16="http://schemas.microsoft.com/office/drawing/2014/main" id="{202D10D5-4162-594E-966C-FA05CBDD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5</a:t>
              </a:r>
            </a:p>
          </p:txBody>
        </p:sp>
      </p:grpSp>
      <p:grpSp>
        <p:nvGrpSpPr>
          <p:cNvPr id="12382" name="Group 133">
            <a:extLst>
              <a:ext uri="{FF2B5EF4-FFF2-40B4-BE49-F238E27FC236}">
                <a16:creationId xmlns:a16="http://schemas.microsoft.com/office/drawing/2014/main" id="{4EC5445B-92BA-4D4A-99DC-6160AF2628B1}"/>
              </a:ext>
            </a:extLst>
          </p:cNvPr>
          <p:cNvGrpSpPr>
            <a:grpSpLocks/>
          </p:cNvGrpSpPr>
          <p:nvPr/>
        </p:nvGrpSpPr>
        <p:grpSpPr bwMode="auto">
          <a:xfrm>
            <a:off x="5081324" y="1617928"/>
            <a:ext cx="406136" cy="508000"/>
            <a:chOff x="3392" y="1176"/>
            <a:chExt cx="307" cy="384"/>
          </a:xfrm>
          <a:noFill/>
        </p:grpSpPr>
        <p:sp>
          <p:nvSpPr>
            <p:cNvPr id="12395" name="Rectangle 134">
              <a:extLst>
                <a:ext uri="{FF2B5EF4-FFF2-40B4-BE49-F238E27FC236}">
                  <a16:creationId xmlns:a16="http://schemas.microsoft.com/office/drawing/2014/main" id="{EAE43835-0C99-AA43-A639-84704F27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6" name="Rectangle 135">
              <a:extLst>
                <a:ext uri="{FF2B5EF4-FFF2-40B4-BE49-F238E27FC236}">
                  <a16:creationId xmlns:a16="http://schemas.microsoft.com/office/drawing/2014/main" id="{D2388BF4-351B-9C48-8ED0-F564A3C9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12383" name="Group 136">
            <a:extLst>
              <a:ext uri="{FF2B5EF4-FFF2-40B4-BE49-F238E27FC236}">
                <a16:creationId xmlns:a16="http://schemas.microsoft.com/office/drawing/2014/main" id="{887894F3-39DD-5349-BC29-BC05656CA6DF}"/>
              </a:ext>
            </a:extLst>
          </p:cNvPr>
          <p:cNvGrpSpPr>
            <a:grpSpLocks/>
          </p:cNvGrpSpPr>
          <p:nvPr/>
        </p:nvGrpSpPr>
        <p:grpSpPr bwMode="auto">
          <a:xfrm>
            <a:off x="5487459" y="1617928"/>
            <a:ext cx="406136" cy="508000"/>
            <a:chOff x="3699" y="1176"/>
            <a:chExt cx="307" cy="384"/>
          </a:xfrm>
          <a:noFill/>
        </p:grpSpPr>
        <p:sp>
          <p:nvSpPr>
            <p:cNvPr id="12393" name="Rectangle 137">
              <a:extLst>
                <a:ext uri="{FF2B5EF4-FFF2-40B4-BE49-F238E27FC236}">
                  <a16:creationId xmlns:a16="http://schemas.microsoft.com/office/drawing/2014/main" id="{3FE087F9-1B58-954D-8E34-AD970FE5A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4" name="Rectangle 138">
              <a:extLst>
                <a:ext uri="{FF2B5EF4-FFF2-40B4-BE49-F238E27FC236}">
                  <a16:creationId xmlns:a16="http://schemas.microsoft.com/office/drawing/2014/main" id="{00D7C163-D57A-B44C-B03D-5CEAA8D8D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2384" name="Group 139">
            <a:extLst>
              <a:ext uri="{FF2B5EF4-FFF2-40B4-BE49-F238E27FC236}">
                <a16:creationId xmlns:a16="http://schemas.microsoft.com/office/drawing/2014/main" id="{B847A2AA-4516-7C48-B5C4-C5666290EC02}"/>
              </a:ext>
            </a:extLst>
          </p:cNvPr>
          <p:cNvGrpSpPr>
            <a:grpSpLocks/>
          </p:cNvGrpSpPr>
          <p:nvPr/>
        </p:nvGrpSpPr>
        <p:grpSpPr bwMode="auto">
          <a:xfrm>
            <a:off x="5893595" y="1617928"/>
            <a:ext cx="406136" cy="508000"/>
            <a:chOff x="4006" y="1176"/>
            <a:chExt cx="307" cy="384"/>
          </a:xfrm>
          <a:noFill/>
        </p:grpSpPr>
        <p:sp>
          <p:nvSpPr>
            <p:cNvPr id="12391" name="Rectangle 140">
              <a:extLst>
                <a:ext uri="{FF2B5EF4-FFF2-40B4-BE49-F238E27FC236}">
                  <a16:creationId xmlns:a16="http://schemas.microsoft.com/office/drawing/2014/main" id="{A4090AE3-7324-174B-9A43-586037F8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2" name="Rectangle 141">
              <a:extLst>
                <a:ext uri="{FF2B5EF4-FFF2-40B4-BE49-F238E27FC236}">
                  <a16:creationId xmlns:a16="http://schemas.microsoft.com/office/drawing/2014/main" id="{687BE58B-91A7-E647-9B66-4C1F8DBED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12385" name="Group 142">
            <a:extLst>
              <a:ext uri="{FF2B5EF4-FFF2-40B4-BE49-F238E27FC236}">
                <a16:creationId xmlns:a16="http://schemas.microsoft.com/office/drawing/2014/main" id="{0ABC4D5E-E040-024C-B571-A94FA13ED40C}"/>
              </a:ext>
            </a:extLst>
          </p:cNvPr>
          <p:cNvGrpSpPr>
            <a:grpSpLocks/>
          </p:cNvGrpSpPr>
          <p:nvPr/>
        </p:nvGrpSpPr>
        <p:grpSpPr bwMode="auto">
          <a:xfrm>
            <a:off x="6299730" y="1617928"/>
            <a:ext cx="406136" cy="508000"/>
            <a:chOff x="4313" y="1176"/>
            <a:chExt cx="307" cy="384"/>
          </a:xfrm>
          <a:noFill/>
        </p:grpSpPr>
        <p:sp>
          <p:nvSpPr>
            <p:cNvPr id="12389" name="Rectangle 143">
              <a:extLst>
                <a:ext uri="{FF2B5EF4-FFF2-40B4-BE49-F238E27FC236}">
                  <a16:creationId xmlns:a16="http://schemas.microsoft.com/office/drawing/2014/main" id="{78828D57-650C-394C-A85A-364F105EF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0" name="Rectangle 144">
              <a:extLst>
                <a:ext uri="{FF2B5EF4-FFF2-40B4-BE49-F238E27FC236}">
                  <a16:creationId xmlns:a16="http://schemas.microsoft.com/office/drawing/2014/main" id="{C8F33F91-2246-054A-98E1-FDCF7FD7E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12386" name="Group 145">
            <a:extLst>
              <a:ext uri="{FF2B5EF4-FFF2-40B4-BE49-F238E27FC236}">
                <a16:creationId xmlns:a16="http://schemas.microsoft.com/office/drawing/2014/main" id="{557D9AEA-DAE4-DF4E-8DEC-1EDD1D0334CE}"/>
              </a:ext>
            </a:extLst>
          </p:cNvPr>
          <p:cNvGrpSpPr>
            <a:grpSpLocks/>
          </p:cNvGrpSpPr>
          <p:nvPr/>
        </p:nvGrpSpPr>
        <p:grpSpPr bwMode="auto">
          <a:xfrm>
            <a:off x="6705865" y="1617928"/>
            <a:ext cx="406136" cy="508000"/>
            <a:chOff x="4620" y="1176"/>
            <a:chExt cx="307" cy="384"/>
          </a:xfrm>
          <a:noFill/>
        </p:grpSpPr>
        <p:sp>
          <p:nvSpPr>
            <p:cNvPr id="12387" name="Rectangle 146">
              <a:extLst>
                <a:ext uri="{FF2B5EF4-FFF2-40B4-BE49-F238E27FC236}">
                  <a16:creationId xmlns:a16="http://schemas.microsoft.com/office/drawing/2014/main" id="{4845BB30-8F2B-D141-8DED-CC29AC241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88" name="Rectangle 147">
              <a:extLst>
                <a:ext uri="{FF2B5EF4-FFF2-40B4-BE49-F238E27FC236}">
                  <a16:creationId xmlns:a16="http://schemas.microsoft.com/office/drawing/2014/main" id="{AB3DFAEB-5395-BA42-B329-F36DD1847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2353" name="Group 148">
            <a:extLst>
              <a:ext uri="{FF2B5EF4-FFF2-40B4-BE49-F238E27FC236}">
                <a16:creationId xmlns:a16="http://schemas.microsoft.com/office/drawing/2014/main" id="{BF32B410-4ED0-AA43-A845-FEBE7B2FBDEE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2259544"/>
            <a:ext cx="2436813" cy="283104"/>
            <a:chOff x="3085" y="1661"/>
            <a:chExt cx="1842" cy="214"/>
          </a:xfrm>
          <a:noFill/>
        </p:grpSpPr>
        <p:sp>
          <p:nvSpPr>
            <p:cNvPr id="12371" name="Line 149">
              <a:extLst>
                <a:ext uri="{FF2B5EF4-FFF2-40B4-BE49-F238E27FC236}">
                  <a16:creationId xmlns:a16="http://schemas.microsoft.com/office/drawing/2014/main" id="{8EAC9115-CEBB-FC41-B217-0FACA64E5F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1752"/>
              <a:ext cx="184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2" name="Text Box 150">
              <a:extLst>
                <a:ext uri="{FF2B5EF4-FFF2-40B4-BE49-F238E27FC236}">
                  <a16:creationId xmlns:a16="http://schemas.microsoft.com/office/drawing/2014/main" id="{D7B4494A-FA78-204A-87B6-E0036B50F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6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34" charset="0"/>
                </a:rPr>
                <a:t>VPO</a:t>
              </a:r>
            </a:p>
          </p:txBody>
        </p:sp>
      </p:grpSp>
      <p:grpSp>
        <p:nvGrpSpPr>
          <p:cNvPr id="12354" name="Group 151">
            <a:extLst>
              <a:ext uri="{FF2B5EF4-FFF2-40B4-BE49-F238E27FC236}">
                <a16:creationId xmlns:a16="http://schemas.microsoft.com/office/drawing/2014/main" id="{34EEEE86-EF88-5B42-8218-99AF0B7EB956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2252930"/>
            <a:ext cx="3263636" cy="283104"/>
            <a:chOff x="629" y="1656"/>
            <a:chExt cx="2467" cy="214"/>
          </a:xfrm>
          <a:noFill/>
        </p:grpSpPr>
        <p:sp>
          <p:nvSpPr>
            <p:cNvPr id="12369" name="Line 152">
              <a:extLst>
                <a:ext uri="{FF2B5EF4-FFF2-40B4-BE49-F238E27FC236}">
                  <a16:creationId xmlns:a16="http://schemas.microsoft.com/office/drawing/2014/main" id="{61486E51-5314-1440-B1C6-37B0648F5A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" y="1747"/>
              <a:ext cx="2467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0" name="Text Box 153">
              <a:extLst>
                <a:ext uri="{FF2B5EF4-FFF2-40B4-BE49-F238E27FC236}">
                  <a16:creationId xmlns:a16="http://schemas.microsoft.com/office/drawing/2014/main" id="{B5EA98BC-B8ED-504E-ADF7-42C2705E6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" y="1656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 dirty="0">
                  <a:solidFill>
                    <a:srgbClr val="000000"/>
                  </a:solidFill>
                  <a:latin typeface="Helvetica" pitchFamily="34" charset="0"/>
                </a:rPr>
                <a:t>VPN</a:t>
              </a:r>
            </a:p>
          </p:txBody>
        </p:sp>
      </p:grpSp>
      <p:sp>
        <p:nvSpPr>
          <p:cNvPr id="107540" name="Text Box 160">
            <a:extLst>
              <a:ext uri="{FF2B5EF4-FFF2-40B4-BE49-F238E27FC236}">
                <a16:creationId xmlns:a16="http://schemas.microsoft.com/office/drawing/2014/main" id="{D3FCFC05-1525-F845-8074-A57F991AD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1" name="Text Box 161">
            <a:extLst>
              <a:ext uri="{FF2B5EF4-FFF2-40B4-BE49-F238E27FC236}">
                <a16:creationId xmlns:a16="http://schemas.microsoft.com/office/drawing/2014/main" id="{0E978628-0D51-5648-BD12-59C6487F7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2" name="Text Box 162">
            <a:extLst>
              <a:ext uri="{FF2B5EF4-FFF2-40B4-BE49-F238E27FC236}">
                <a16:creationId xmlns:a16="http://schemas.microsoft.com/office/drawing/2014/main" id="{253D2FCF-24A9-944C-B3D5-53C44FA75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3" name="Text Box 163">
            <a:extLst>
              <a:ext uri="{FF2B5EF4-FFF2-40B4-BE49-F238E27FC236}">
                <a16:creationId xmlns:a16="http://schemas.microsoft.com/office/drawing/2014/main" id="{3059047C-55C7-FB4C-8444-BCFE95C7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4" name="Text Box 164">
            <a:extLst>
              <a:ext uri="{FF2B5EF4-FFF2-40B4-BE49-F238E27FC236}">
                <a16:creationId xmlns:a16="http://schemas.microsoft.com/office/drawing/2014/main" id="{6D0C70FE-54B4-6548-9250-F406021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5" name="Text Box 165">
            <a:extLst>
              <a:ext uri="{FF2B5EF4-FFF2-40B4-BE49-F238E27FC236}">
                <a16:creationId xmlns:a16="http://schemas.microsoft.com/office/drawing/2014/main" id="{98677693-352F-3148-A535-FA0B168C1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46" name="Text Box 166">
            <a:extLst>
              <a:ext uri="{FF2B5EF4-FFF2-40B4-BE49-F238E27FC236}">
                <a16:creationId xmlns:a16="http://schemas.microsoft.com/office/drawing/2014/main" id="{C9DB297A-01D3-9746-A93C-109BE5B3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7" name="Text Box 167">
            <a:extLst>
              <a:ext uri="{FF2B5EF4-FFF2-40B4-BE49-F238E27FC236}">
                <a16:creationId xmlns:a16="http://schemas.microsoft.com/office/drawing/2014/main" id="{DA7F1C79-AF30-3940-958F-FE7845770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8" name="Text Box 168">
            <a:extLst>
              <a:ext uri="{FF2B5EF4-FFF2-40B4-BE49-F238E27FC236}">
                <a16:creationId xmlns:a16="http://schemas.microsoft.com/office/drawing/2014/main" id="{70BC3AE3-D10C-E04E-AF87-67C1F9103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49" name="Text Box 169">
            <a:extLst>
              <a:ext uri="{FF2B5EF4-FFF2-40B4-BE49-F238E27FC236}">
                <a16:creationId xmlns:a16="http://schemas.microsoft.com/office/drawing/2014/main" id="{7791E7D7-B0C1-274E-B4FE-C9E708AB3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7550" name="Text Box 170">
            <a:extLst>
              <a:ext uri="{FF2B5EF4-FFF2-40B4-BE49-F238E27FC236}">
                <a16:creationId xmlns:a16="http://schemas.microsoft.com/office/drawing/2014/main" id="{DAC9B5A7-9701-2F41-8711-A92EF2917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1" name="Text Box 171">
            <a:extLst>
              <a:ext uri="{FF2B5EF4-FFF2-40B4-BE49-F238E27FC236}">
                <a16:creationId xmlns:a16="http://schemas.microsoft.com/office/drawing/2014/main" id="{3E3A21AB-7F9E-7C41-991E-A46B36704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2" name="Text Box 172">
            <a:extLst>
              <a:ext uri="{FF2B5EF4-FFF2-40B4-BE49-F238E27FC236}">
                <a16:creationId xmlns:a16="http://schemas.microsoft.com/office/drawing/2014/main" id="{96EBA25B-32EE-6B44-9F23-9D45B2AA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3" name="Text Box 173">
            <a:extLst>
              <a:ext uri="{FF2B5EF4-FFF2-40B4-BE49-F238E27FC236}">
                <a16:creationId xmlns:a16="http://schemas.microsoft.com/office/drawing/2014/main" id="{5C498C13-17B9-A64C-B021-400BB8CF1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7554" name="Rectangle 176">
            <a:extLst>
              <a:ext uri="{FF2B5EF4-FFF2-40B4-BE49-F238E27FC236}">
                <a16:creationId xmlns:a16="http://schemas.microsoft.com/office/drawing/2014/main" id="{0C441AC7-0D1C-5E42-BE71-CB61F61B5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021" y="4381500"/>
            <a:ext cx="481253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PPN: </a:t>
            </a:r>
            <a:r>
              <a:rPr lang="en-US" altLang="zh-CN" sz="1667" b="1" u="sng">
                <a:solidFill>
                  <a:srgbClr val="000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    PPO: </a:t>
            </a:r>
            <a:r>
              <a:rPr lang="en-US" altLang="zh-CN" sz="1667" b="1" u="sng">
                <a:solidFill>
                  <a:srgbClr val="000000"/>
                </a:solidFill>
                <a:ea typeface="宋体" panose="02010600030101010101" pitchFamily="2" charset="-122"/>
              </a:rPr>
              <a:t>0x14</a:t>
            </a: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	    		PA: </a:t>
            </a:r>
            <a:r>
              <a:rPr lang="en-US" altLang="zh-CN" sz="1667" b="1" u="sng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</a:p>
        </p:txBody>
      </p:sp>
      <p:grpSp>
        <p:nvGrpSpPr>
          <p:cNvPr id="107555" name="Group 179">
            <a:extLst>
              <a:ext uri="{FF2B5EF4-FFF2-40B4-BE49-F238E27FC236}">
                <a16:creationId xmlns:a16="http://schemas.microsoft.com/office/drawing/2014/main" id="{8C30B754-D3B0-894D-A8DA-D96D89BBEDDC}"/>
              </a:ext>
            </a:extLst>
          </p:cNvPr>
          <p:cNvGrpSpPr>
            <a:grpSpLocks/>
          </p:cNvGrpSpPr>
          <p:nvPr/>
        </p:nvGrpSpPr>
        <p:grpSpPr bwMode="auto">
          <a:xfrm>
            <a:off x="2244990" y="3339042"/>
            <a:ext cx="4873625" cy="508000"/>
            <a:chOff x="1219" y="2880"/>
            <a:chExt cx="3684" cy="384"/>
          </a:xfrm>
        </p:grpSpPr>
        <p:grpSp>
          <p:nvGrpSpPr>
            <p:cNvPr id="107564" name="Group 180">
              <a:extLst>
                <a:ext uri="{FF2B5EF4-FFF2-40B4-BE49-F238E27FC236}">
                  <a16:creationId xmlns:a16="http://schemas.microsoft.com/office/drawing/2014/main" id="{39677B73-0FC2-FB4C-A482-BCF646EE9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" y="2880"/>
              <a:ext cx="307" cy="384"/>
              <a:chOff x="605" y="1776"/>
              <a:chExt cx="307" cy="384"/>
            </a:xfrm>
          </p:grpSpPr>
          <p:sp>
            <p:nvSpPr>
              <p:cNvPr id="107598" name="Rectangle 181">
                <a:extLst>
                  <a:ext uri="{FF2B5EF4-FFF2-40B4-BE49-F238E27FC236}">
                    <a16:creationId xmlns:a16="http://schemas.microsoft.com/office/drawing/2014/main" id="{8F7E6DEB-15E4-9B41-A69B-B2AB66B93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9" name="Rectangle 182">
                <a:extLst>
                  <a:ext uri="{FF2B5EF4-FFF2-40B4-BE49-F238E27FC236}">
                    <a16:creationId xmlns:a16="http://schemas.microsoft.com/office/drawing/2014/main" id="{A124EE85-FBC2-334D-861F-AF8054D32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11</a:t>
                </a:r>
              </a:p>
            </p:txBody>
          </p:sp>
        </p:grpSp>
        <p:grpSp>
          <p:nvGrpSpPr>
            <p:cNvPr id="107565" name="Group 183">
              <a:extLst>
                <a:ext uri="{FF2B5EF4-FFF2-40B4-BE49-F238E27FC236}">
                  <a16:creationId xmlns:a16="http://schemas.microsoft.com/office/drawing/2014/main" id="{B0B62F09-8440-2541-AC17-600DDDD7D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6" y="2880"/>
              <a:ext cx="307" cy="384"/>
              <a:chOff x="605" y="1776"/>
              <a:chExt cx="307" cy="384"/>
            </a:xfrm>
          </p:grpSpPr>
          <p:sp>
            <p:nvSpPr>
              <p:cNvPr id="107596" name="Rectangle 184">
                <a:extLst>
                  <a:ext uri="{FF2B5EF4-FFF2-40B4-BE49-F238E27FC236}">
                    <a16:creationId xmlns:a16="http://schemas.microsoft.com/office/drawing/2014/main" id="{2DFA270A-A4C0-AE43-A507-EE55D7C20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7" name="Rectangle 185">
                <a:extLst>
                  <a:ext uri="{FF2B5EF4-FFF2-40B4-BE49-F238E27FC236}">
                    <a16:creationId xmlns:a16="http://schemas.microsoft.com/office/drawing/2014/main" id="{D8226B71-F693-E440-BD8A-506D9FA5C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10</a:t>
                </a:r>
              </a:p>
            </p:txBody>
          </p:sp>
        </p:grpSp>
        <p:grpSp>
          <p:nvGrpSpPr>
            <p:cNvPr id="107566" name="Group 186">
              <a:extLst>
                <a:ext uri="{FF2B5EF4-FFF2-40B4-BE49-F238E27FC236}">
                  <a16:creationId xmlns:a16="http://schemas.microsoft.com/office/drawing/2014/main" id="{A0BB9F40-213A-B44A-893D-1A58A4EAB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" y="2880"/>
              <a:ext cx="307" cy="384"/>
              <a:chOff x="605" y="1776"/>
              <a:chExt cx="307" cy="384"/>
            </a:xfrm>
          </p:grpSpPr>
          <p:sp>
            <p:nvSpPr>
              <p:cNvPr id="107594" name="Rectangle 187">
                <a:extLst>
                  <a:ext uri="{FF2B5EF4-FFF2-40B4-BE49-F238E27FC236}">
                    <a16:creationId xmlns:a16="http://schemas.microsoft.com/office/drawing/2014/main" id="{31A3DE5B-2CDB-BE4A-9097-E98BB1F38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5" name="Rectangle 188">
                <a:extLst>
                  <a:ext uri="{FF2B5EF4-FFF2-40B4-BE49-F238E27FC236}">
                    <a16:creationId xmlns:a16="http://schemas.microsoft.com/office/drawing/2014/main" id="{11879C01-A25B-4E48-9DF1-832622AF0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9</a:t>
                </a:r>
              </a:p>
            </p:txBody>
          </p:sp>
        </p:grpSp>
        <p:grpSp>
          <p:nvGrpSpPr>
            <p:cNvPr id="107567" name="Group 189">
              <a:extLst>
                <a:ext uri="{FF2B5EF4-FFF2-40B4-BE49-F238E27FC236}">
                  <a16:creationId xmlns:a16="http://schemas.microsoft.com/office/drawing/2014/main" id="{AB762C60-5EB7-9D45-B61E-142A96271B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0" y="2880"/>
              <a:ext cx="307" cy="384"/>
              <a:chOff x="605" y="1776"/>
              <a:chExt cx="307" cy="384"/>
            </a:xfrm>
          </p:grpSpPr>
          <p:sp>
            <p:nvSpPr>
              <p:cNvPr id="107592" name="Rectangle 190">
                <a:extLst>
                  <a:ext uri="{FF2B5EF4-FFF2-40B4-BE49-F238E27FC236}">
                    <a16:creationId xmlns:a16="http://schemas.microsoft.com/office/drawing/2014/main" id="{61C8CB3E-EAE0-104D-B829-ECEF5C0C5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3" name="Rectangle 191">
                <a:extLst>
                  <a:ext uri="{FF2B5EF4-FFF2-40B4-BE49-F238E27FC236}">
                    <a16:creationId xmlns:a16="http://schemas.microsoft.com/office/drawing/2014/main" id="{6A3BF64A-9638-3649-9628-BBE894018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8</a:t>
                </a:r>
              </a:p>
            </p:txBody>
          </p:sp>
        </p:grpSp>
        <p:grpSp>
          <p:nvGrpSpPr>
            <p:cNvPr id="107568" name="Group 192">
              <a:extLst>
                <a:ext uri="{FF2B5EF4-FFF2-40B4-BE49-F238E27FC236}">
                  <a16:creationId xmlns:a16="http://schemas.microsoft.com/office/drawing/2014/main" id="{0CD90979-0ABB-E048-93AD-0E0472F8BB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7" y="2880"/>
              <a:ext cx="307" cy="384"/>
              <a:chOff x="605" y="1776"/>
              <a:chExt cx="307" cy="384"/>
            </a:xfrm>
          </p:grpSpPr>
          <p:sp>
            <p:nvSpPr>
              <p:cNvPr id="107590" name="Rectangle 193">
                <a:extLst>
                  <a:ext uri="{FF2B5EF4-FFF2-40B4-BE49-F238E27FC236}">
                    <a16:creationId xmlns:a16="http://schemas.microsoft.com/office/drawing/2014/main" id="{D6F52150-BFD2-3F43-889E-DFC21A95C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91" name="Rectangle 194">
                <a:extLst>
                  <a:ext uri="{FF2B5EF4-FFF2-40B4-BE49-F238E27FC236}">
                    <a16:creationId xmlns:a16="http://schemas.microsoft.com/office/drawing/2014/main" id="{C6308630-3957-6E41-9CE0-E42EDA741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7</a:t>
                </a:r>
              </a:p>
            </p:txBody>
          </p:sp>
        </p:grpSp>
        <p:grpSp>
          <p:nvGrpSpPr>
            <p:cNvPr id="107569" name="Group 195">
              <a:extLst>
                <a:ext uri="{FF2B5EF4-FFF2-40B4-BE49-F238E27FC236}">
                  <a16:creationId xmlns:a16="http://schemas.microsoft.com/office/drawing/2014/main" id="{F4CF6457-DC26-8446-9928-C9E238E2B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4" y="2880"/>
              <a:ext cx="307" cy="384"/>
              <a:chOff x="605" y="1776"/>
              <a:chExt cx="307" cy="384"/>
            </a:xfrm>
          </p:grpSpPr>
          <p:sp>
            <p:nvSpPr>
              <p:cNvPr id="107588" name="Rectangle 196">
                <a:extLst>
                  <a:ext uri="{FF2B5EF4-FFF2-40B4-BE49-F238E27FC236}">
                    <a16:creationId xmlns:a16="http://schemas.microsoft.com/office/drawing/2014/main" id="{02ECF789-3859-A14D-93CC-61338C9B7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9" name="Rectangle 197">
                <a:extLst>
                  <a:ext uri="{FF2B5EF4-FFF2-40B4-BE49-F238E27FC236}">
                    <a16:creationId xmlns:a16="http://schemas.microsoft.com/office/drawing/2014/main" id="{3823446C-E347-4A4C-9338-E956BBA6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6</a:t>
                </a:r>
              </a:p>
            </p:txBody>
          </p:sp>
        </p:grpSp>
        <p:grpSp>
          <p:nvGrpSpPr>
            <p:cNvPr id="107570" name="Group 198">
              <a:extLst>
                <a:ext uri="{FF2B5EF4-FFF2-40B4-BE49-F238E27FC236}">
                  <a16:creationId xmlns:a16="http://schemas.microsoft.com/office/drawing/2014/main" id="{A9A492FD-F0BC-8342-8435-C090C7B51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880"/>
              <a:ext cx="307" cy="384"/>
              <a:chOff x="605" y="1776"/>
              <a:chExt cx="307" cy="384"/>
            </a:xfrm>
          </p:grpSpPr>
          <p:sp>
            <p:nvSpPr>
              <p:cNvPr id="107586" name="Rectangle 199">
                <a:extLst>
                  <a:ext uri="{FF2B5EF4-FFF2-40B4-BE49-F238E27FC236}">
                    <a16:creationId xmlns:a16="http://schemas.microsoft.com/office/drawing/2014/main" id="{C0D4A514-3FFE-7B44-A041-034904F94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7" name="Rectangle 200">
                <a:extLst>
                  <a:ext uri="{FF2B5EF4-FFF2-40B4-BE49-F238E27FC236}">
                    <a16:creationId xmlns:a16="http://schemas.microsoft.com/office/drawing/2014/main" id="{EBE68C9F-DC3F-7D48-8D4C-9D58823BA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5</a:t>
                </a:r>
              </a:p>
            </p:txBody>
          </p:sp>
        </p:grpSp>
        <p:grpSp>
          <p:nvGrpSpPr>
            <p:cNvPr id="107571" name="Group 201">
              <a:extLst>
                <a:ext uri="{FF2B5EF4-FFF2-40B4-BE49-F238E27FC236}">
                  <a16:creationId xmlns:a16="http://schemas.microsoft.com/office/drawing/2014/main" id="{B0F67F3F-0753-7141-A1EB-C7973315B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8" y="2880"/>
              <a:ext cx="307" cy="384"/>
              <a:chOff x="605" y="1776"/>
              <a:chExt cx="307" cy="384"/>
            </a:xfrm>
          </p:grpSpPr>
          <p:sp>
            <p:nvSpPr>
              <p:cNvPr id="107584" name="Rectangle 202">
                <a:extLst>
                  <a:ext uri="{FF2B5EF4-FFF2-40B4-BE49-F238E27FC236}">
                    <a16:creationId xmlns:a16="http://schemas.microsoft.com/office/drawing/2014/main" id="{A305B1C3-2B35-9E4F-9FC6-B4B94F6E5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5" name="Rectangle 203">
                <a:extLst>
                  <a:ext uri="{FF2B5EF4-FFF2-40B4-BE49-F238E27FC236}">
                    <a16:creationId xmlns:a16="http://schemas.microsoft.com/office/drawing/2014/main" id="{B28DBD01-1411-B74F-B536-7BE8E9D4C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4</a:t>
                </a:r>
              </a:p>
            </p:txBody>
          </p:sp>
        </p:grpSp>
        <p:grpSp>
          <p:nvGrpSpPr>
            <p:cNvPr id="107572" name="Group 204">
              <a:extLst>
                <a:ext uri="{FF2B5EF4-FFF2-40B4-BE49-F238E27FC236}">
                  <a16:creationId xmlns:a16="http://schemas.microsoft.com/office/drawing/2014/main" id="{9DB83F22-D9E3-794A-A194-B70E6FCB6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5" y="2880"/>
              <a:ext cx="307" cy="384"/>
              <a:chOff x="605" y="1776"/>
              <a:chExt cx="307" cy="384"/>
            </a:xfrm>
          </p:grpSpPr>
          <p:sp>
            <p:nvSpPr>
              <p:cNvPr id="107582" name="Rectangle 205">
                <a:extLst>
                  <a:ext uri="{FF2B5EF4-FFF2-40B4-BE49-F238E27FC236}">
                    <a16:creationId xmlns:a16="http://schemas.microsoft.com/office/drawing/2014/main" id="{AAB3B6FB-0F01-DF4F-8D2F-1BA5A6055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3" name="Rectangle 206">
                <a:extLst>
                  <a:ext uri="{FF2B5EF4-FFF2-40B4-BE49-F238E27FC236}">
                    <a16:creationId xmlns:a16="http://schemas.microsoft.com/office/drawing/2014/main" id="{99D84261-C765-0746-8172-A857B886A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3</a:t>
                </a:r>
              </a:p>
            </p:txBody>
          </p:sp>
        </p:grpSp>
        <p:grpSp>
          <p:nvGrpSpPr>
            <p:cNvPr id="107573" name="Group 207">
              <a:extLst>
                <a:ext uri="{FF2B5EF4-FFF2-40B4-BE49-F238E27FC236}">
                  <a16:creationId xmlns:a16="http://schemas.microsoft.com/office/drawing/2014/main" id="{1F9BE361-4EB2-BF43-98B2-0EB4D87E3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2" y="2880"/>
              <a:ext cx="307" cy="384"/>
              <a:chOff x="605" y="1776"/>
              <a:chExt cx="307" cy="384"/>
            </a:xfrm>
          </p:grpSpPr>
          <p:sp>
            <p:nvSpPr>
              <p:cNvPr id="107580" name="Rectangle 208">
                <a:extLst>
                  <a:ext uri="{FF2B5EF4-FFF2-40B4-BE49-F238E27FC236}">
                    <a16:creationId xmlns:a16="http://schemas.microsoft.com/office/drawing/2014/main" id="{76920238-A1F0-CF49-9146-30E2FF5F0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81" name="Rectangle 209">
                <a:extLst>
                  <a:ext uri="{FF2B5EF4-FFF2-40B4-BE49-F238E27FC236}">
                    <a16:creationId xmlns:a16="http://schemas.microsoft.com/office/drawing/2014/main" id="{32256DB0-5E51-E840-AA85-994E099D5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2</a:t>
                </a:r>
              </a:p>
            </p:txBody>
          </p:sp>
        </p:grpSp>
        <p:grpSp>
          <p:nvGrpSpPr>
            <p:cNvPr id="107574" name="Group 210">
              <a:extLst>
                <a:ext uri="{FF2B5EF4-FFF2-40B4-BE49-F238E27FC236}">
                  <a16:creationId xmlns:a16="http://schemas.microsoft.com/office/drawing/2014/main" id="{E1E15C60-812B-A04A-BBD3-5D76B1BCE5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9" y="2880"/>
              <a:ext cx="307" cy="384"/>
              <a:chOff x="605" y="1776"/>
              <a:chExt cx="307" cy="384"/>
            </a:xfrm>
          </p:grpSpPr>
          <p:sp>
            <p:nvSpPr>
              <p:cNvPr id="107578" name="Rectangle 211">
                <a:extLst>
                  <a:ext uri="{FF2B5EF4-FFF2-40B4-BE49-F238E27FC236}">
                    <a16:creationId xmlns:a16="http://schemas.microsoft.com/office/drawing/2014/main" id="{A1988A70-3B7C-1546-B10B-A790DD1B8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79" name="Rectangle 212">
                <a:extLst>
                  <a:ext uri="{FF2B5EF4-FFF2-40B4-BE49-F238E27FC236}">
                    <a16:creationId xmlns:a16="http://schemas.microsoft.com/office/drawing/2014/main" id="{AA9B510B-008F-044A-80A4-7278F40E1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grpSp>
          <p:nvGrpSpPr>
            <p:cNvPr id="107575" name="Group 213">
              <a:extLst>
                <a:ext uri="{FF2B5EF4-FFF2-40B4-BE49-F238E27FC236}">
                  <a16:creationId xmlns:a16="http://schemas.microsoft.com/office/drawing/2014/main" id="{2AAE04B1-F7B0-744E-81B1-15078CC22D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" y="2880"/>
              <a:ext cx="307" cy="384"/>
              <a:chOff x="605" y="1776"/>
              <a:chExt cx="307" cy="384"/>
            </a:xfrm>
          </p:grpSpPr>
          <p:sp>
            <p:nvSpPr>
              <p:cNvPr id="107576" name="Rectangle 214">
                <a:extLst>
                  <a:ext uri="{FF2B5EF4-FFF2-40B4-BE49-F238E27FC236}">
                    <a16:creationId xmlns:a16="http://schemas.microsoft.com/office/drawing/2014/main" id="{EFDCE77D-B86B-B247-A855-D263D7F9C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7577" name="Rectangle 215">
                <a:extLst>
                  <a:ext uri="{FF2B5EF4-FFF2-40B4-BE49-F238E27FC236}">
                    <a16:creationId xmlns:a16="http://schemas.microsoft.com/office/drawing/2014/main" id="{E7CD95CB-10CC-7D4A-9B72-3BF0ECD88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</p:grpSp>
      <p:grpSp>
        <p:nvGrpSpPr>
          <p:cNvPr id="107556" name="Group 216">
            <a:extLst>
              <a:ext uri="{FF2B5EF4-FFF2-40B4-BE49-F238E27FC236}">
                <a16:creationId xmlns:a16="http://schemas.microsoft.com/office/drawing/2014/main" id="{7020F8A7-5D08-6E4C-B66A-4E50CBBE1543}"/>
              </a:ext>
            </a:extLst>
          </p:cNvPr>
          <p:cNvGrpSpPr>
            <a:grpSpLocks/>
          </p:cNvGrpSpPr>
          <p:nvPr/>
        </p:nvGrpSpPr>
        <p:grpSpPr bwMode="auto">
          <a:xfrm>
            <a:off x="4696354" y="3910544"/>
            <a:ext cx="2436813" cy="283104"/>
            <a:chOff x="3061" y="2261"/>
            <a:chExt cx="1842" cy="214"/>
          </a:xfrm>
        </p:grpSpPr>
        <p:sp>
          <p:nvSpPr>
            <p:cNvPr id="107562" name="Line 217">
              <a:extLst>
                <a:ext uri="{FF2B5EF4-FFF2-40B4-BE49-F238E27FC236}">
                  <a16:creationId xmlns:a16="http://schemas.microsoft.com/office/drawing/2014/main" id="{9E71779D-08D6-A544-BD89-4A81D1165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563" name="Text Box 218">
              <a:extLst>
                <a:ext uri="{FF2B5EF4-FFF2-40B4-BE49-F238E27FC236}">
                  <a16:creationId xmlns:a16="http://schemas.microsoft.com/office/drawing/2014/main" id="{DEB192F6-47F4-884F-9C51-A378C301C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PPO</a:t>
              </a:r>
            </a:p>
          </p:txBody>
        </p:sp>
      </p:grpSp>
      <p:grpSp>
        <p:nvGrpSpPr>
          <p:cNvPr id="107557" name="Group 219">
            <a:extLst>
              <a:ext uri="{FF2B5EF4-FFF2-40B4-BE49-F238E27FC236}">
                <a16:creationId xmlns:a16="http://schemas.microsoft.com/office/drawing/2014/main" id="{6BFABC93-6581-F743-9973-6217F4F29458}"/>
              </a:ext>
            </a:extLst>
          </p:cNvPr>
          <p:cNvGrpSpPr>
            <a:grpSpLocks/>
          </p:cNvGrpSpPr>
          <p:nvPr/>
        </p:nvGrpSpPr>
        <p:grpSpPr bwMode="auto">
          <a:xfrm>
            <a:off x="2283355" y="3910544"/>
            <a:ext cx="2391834" cy="283104"/>
            <a:chOff x="3061" y="2261"/>
            <a:chExt cx="1842" cy="214"/>
          </a:xfrm>
        </p:grpSpPr>
        <p:sp>
          <p:nvSpPr>
            <p:cNvPr id="107560" name="Line 220">
              <a:extLst>
                <a:ext uri="{FF2B5EF4-FFF2-40B4-BE49-F238E27FC236}">
                  <a16:creationId xmlns:a16="http://schemas.microsoft.com/office/drawing/2014/main" id="{CB040FA2-8F0F-7C45-800D-A61AB49DC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07561" name="Text Box 221">
              <a:extLst>
                <a:ext uri="{FF2B5EF4-FFF2-40B4-BE49-F238E27FC236}">
                  <a16:creationId xmlns:a16="http://schemas.microsoft.com/office/drawing/2014/main" id="{A45FB1D5-0788-4B45-B2E4-562CC4BD2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PPN</a:t>
              </a:r>
            </a:p>
          </p:txBody>
        </p:sp>
      </p:grpSp>
      <p:cxnSp>
        <p:nvCxnSpPr>
          <p:cNvPr id="107558" name="Straight Connector 2">
            <a:extLst>
              <a:ext uri="{FF2B5EF4-FFF2-40B4-BE49-F238E27FC236}">
                <a16:creationId xmlns:a16="http://schemas.microsoft.com/office/drawing/2014/main" id="{ADD649E1-B0FC-ED48-A065-A796DDD6A0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188" y="1436688"/>
            <a:ext cx="0" cy="30718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559" name="Rectangle 175">
            <a:extLst>
              <a:ext uri="{FF2B5EF4-FFF2-40B4-BE49-F238E27FC236}">
                <a16:creationId xmlns:a16="http://schemas.microsoft.com/office/drawing/2014/main" id="{9484C629-D1B2-B34F-84C7-3DCB35FBC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0" y="2780771"/>
            <a:ext cx="654050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VPN: </a:t>
            </a:r>
            <a:r>
              <a:rPr lang="en-US" altLang="zh-CN" sz="1667" b="1" u="sng" dirty="0">
                <a:solidFill>
                  <a:srgbClr val="FF0000"/>
                </a:solidFill>
                <a:ea typeface="宋体" panose="02010600030101010101" pitchFamily="2" charset="-122"/>
              </a:rPr>
              <a:t>0x0F</a:t>
            </a:r>
            <a:r>
              <a:rPr lang="en-US" altLang="zh-CN" sz="1667" b="1" dirty="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VPO: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0x14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 	</a:t>
            </a:r>
            <a:r>
              <a:rPr lang="zh-CN" altLang="en-US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Page Fault?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sz="1667" b="1" dirty="0">
                <a:solidFill>
                  <a:srgbClr val="FFFFFF"/>
                </a:solidFill>
                <a:ea typeface="宋体" panose="02010600030101010101" pitchFamily="2" charset="-122"/>
              </a:rPr>
              <a:t>d</a:t>
            </a:r>
          </a:p>
        </p:txBody>
      </p:sp>
      <p:graphicFrame>
        <p:nvGraphicFramePr>
          <p:cNvPr id="113" name="表格 112">
            <a:extLst>
              <a:ext uri="{FF2B5EF4-FFF2-40B4-BE49-F238E27FC236}">
                <a16:creationId xmlns:a16="http://schemas.microsoft.com/office/drawing/2014/main" id="{0E71FA71-ACDA-C94B-9AB6-BF2C77507CE7}"/>
              </a:ext>
            </a:extLst>
          </p:cNvPr>
          <p:cNvGraphicFramePr>
            <a:graphicFrameLocks noGrp="1"/>
          </p:cNvGraphicFramePr>
          <p:nvPr/>
        </p:nvGraphicFramePr>
        <p:xfrm>
          <a:off x="7181254" y="120392"/>
          <a:ext cx="1847837" cy="1751536"/>
        </p:xfrm>
        <a:graphic>
          <a:graphicData uri="http://schemas.openxmlformats.org/drawingml/2006/table">
            <a:tbl>
              <a:tblPr/>
              <a:tblGrid>
                <a:gridCol w="502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358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PPN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Valid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58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08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13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346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09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17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0A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09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0B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0C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2D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0E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0F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758315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灯片编号占位符 5">
            <a:extLst>
              <a:ext uri="{FF2B5EF4-FFF2-40B4-BE49-F238E27FC236}">
                <a16:creationId xmlns:a16="http://schemas.microsoft.com/office/drawing/2014/main" id="{6D13F716-3991-A94D-9B02-8D22CD62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22332F41-1C13-1244-9729-43EA930B8906}" type="slidenum">
              <a:rPr lang="zh-CN" altLang="en-US" sz="1167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53</a:t>
            </a:fld>
            <a:endParaRPr lang="en-US" altLang="zh-CN" sz="1167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0770F3F0-1BD2-5A4C-9FF4-AD4483AE5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内存地址翻译简单示例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1619" name="Rectangle 102">
            <a:extLst>
              <a:ext uri="{FF2B5EF4-FFF2-40B4-BE49-F238E27FC236}">
                <a16:creationId xmlns:a16="http://schemas.microsoft.com/office/drawing/2014/main" id="{D426DB58-953E-3F41-8804-E7BE8762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104" y="1270000"/>
            <a:ext cx="269336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Virtual Address: 0x</a:t>
            </a:r>
            <a:r>
              <a:rPr lang="en-US" altLang="zh-CN" sz="1667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1667">
                <a:solidFill>
                  <a:srgbClr val="00B0F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1667">
                <a:solidFill>
                  <a:srgbClr val="FFC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667">
                <a:solidFill>
                  <a:srgbClr val="00B050"/>
                </a:solidFill>
                <a:ea typeface="宋体" panose="02010600030101010101" pitchFamily="2" charset="-122"/>
              </a:rPr>
              <a:t>4</a:t>
            </a:r>
            <a:endParaRPr lang="zh-CN" altLang="en-US" sz="1667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grpSp>
        <p:nvGrpSpPr>
          <p:cNvPr id="12373" name="Group 106">
            <a:extLst>
              <a:ext uri="{FF2B5EF4-FFF2-40B4-BE49-F238E27FC236}">
                <a16:creationId xmlns:a16="http://schemas.microsoft.com/office/drawing/2014/main" id="{7BD8D957-173A-0E45-9457-07794C85E04C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1617928"/>
            <a:ext cx="406136" cy="508000"/>
            <a:chOff x="629" y="1176"/>
            <a:chExt cx="307" cy="384"/>
          </a:xfrm>
          <a:noFill/>
        </p:grpSpPr>
        <p:sp>
          <p:nvSpPr>
            <p:cNvPr id="12413" name="Rectangle 107">
              <a:extLst>
                <a:ext uri="{FF2B5EF4-FFF2-40B4-BE49-F238E27FC236}">
                  <a16:creationId xmlns:a16="http://schemas.microsoft.com/office/drawing/2014/main" id="{A0486EBC-817E-AF48-AB53-DAAC16FE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4" name="Rectangle 108">
              <a:extLst>
                <a:ext uri="{FF2B5EF4-FFF2-40B4-BE49-F238E27FC236}">
                  <a16:creationId xmlns:a16="http://schemas.microsoft.com/office/drawing/2014/main" id="{D72D5FD8-CD52-8C4E-BD2B-E90C56A78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13</a:t>
              </a:r>
            </a:p>
          </p:txBody>
        </p:sp>
      </p:grpSp>
      <p:grpSp>
        <p:nvGrpSpPr>
          <p:cNvPr id="12374" name="Group 109">
            <a:extLst>
              <a:ext uri="{FF2B5EF4-FFF2-40B4-BE49-F238E27FC236}">
                <a16:creationId xmlns:a16="http://schemas.microsoft.com/office/drawing/2014/main" id="{CDD4529E-F267-4E40-9AFD-01A354A033EB}"/>
              </a:ext>
            </a:extLst>
          </p:cNvPr>
          <p:cNvGrpSpPr>
            <a:grpSpLocks/>
          </p:cNvGrpSpPr>
          <p:nvPr/>
        </p:nvGrpSpPr>
        <p:grpSpPr bwMode="auto">
          <a:xfrm>
            <a:off x="1832240" y="1617928"/>
            <a:ext cx="406136" cy="508000"/>
            <a:chOff x="936" y="1176"/>
            <a:chExt cx="307" cy="384"/>
          </a:xfrm>
          <a:noFill/>
        </p:grpSpPr>
        <p:sp>
          <p:nvSpPr>
            <p:cNvPr id="12411" name="Rectangle 110">
              <a:extLst>
                <a:ext uri="{FF2B5EF4-FFF2-40B4-BE49-F238E27FC236}">
                  <a16:creationId xmlns:a16="http://schemas.microsoft.com/office/drawing/2014/main" id="{F3293008-6957-FF4A-AA22-3014CA284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2" name="Rectangle 111">
              <a:extLst>
                <a:ext uri="{FF2B5EF4-FFF2-40B4-BE49-F238E27FC236}">
                  <a16:creationId xmlns:a16="http://schemas.microsoft.com/office/drawing/2014/main" id="{96A437EF-5E54-5949-BCCC-DA0FCF252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12</a:t>
              </a:r>
            </a:p>
          </p:txBody>
        </p:sp>
      </p:grpSp>
      <p:grpSp>
        <p:nvGrpSpPr>
          <p:cNvPr id="12375" name="Group 112">
            <a:extLst>
              <a:ext uri="{FF2B5EF4-FFF2-40B4-BE49-F238E27FC236}">
                <a16:creationId xmlns:a16="http://schemas.microsoft.com/office/drawing/2014/main" id="{D2D4B0B7-491C-384B-BAE7-4CAE53F3DFA1}"/>
              </a:ext>
            </a:extLst>
          </p:cNvPr>
          <p:cNvGrpSpPr>
            <a:grpSpLocks/>
          </p:cNvGrpSpPr>
          <p:nvPr/>
        </p:nvGrpSpPr>
        <p:grpSpPr bwMode="auto">
          <a:xfrm>
            <a:off x="2238375" y="1617928"/>
            <a:ext cx="406136" cy="508000"/>
            <a:chOff x="1243" y="1176"/>
            <a:chExt cx="307" cy="384"/>
          </a:xfrm>
          <a:noFill/>
        </p:grpSpPr>
        <p:sp>
          <p:nvSpPr>
            <p:cNvPr id="12409" name="Rectangle 113">
              <a:extLst>
                <a:ext uri="{FF2B5EF4-FFF2-40B4-BE49-F238E27FC236}">
                  <a16:creationId xmlns:a16="http://schemas.microsoft.com/office/drawing/2014/main" id="{DDAD5FCB-2D0D-674C-8F01-6B9D75CC6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0" name="Rectangle 114">
              <a:extLst>
                <a:ext uri="{FF2B5EF4-FFF2-40B4-BE49-F238E27FC236}">
                  <a16:creationId xmlns:a16="http://schemas.microsoft.com/office/drawing/2014/main" id="{59675986-CAC2-C344-AEAE-3A114A413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11</a:t>
              </a:r>
            </a:p>
          </p:txBody>
        </p:sp>
      </p:grpSp>
      <p:grpSp>
        <p:nvGrpSpPr>
          <p:cNvPr id="12376" name="Group 115">
            <a:extLst>
              <a:ext uri="{FF2B5EF4-FFF2-40B4-BE49-F238E27FC236}">
                <a16:creationId xmlns:a16="http://schemas.microsoft.com/office/drawing/2014/main" id="{58E19E7E-3F9D-B343-850A-576873B08482}"/>
              </a:ext>
            </a:extLst>
          </p:cNvPr>
          <p:cNvGrpSpPr>
            <a:grpSpLocks/>
          </p:cNvGrpSpPr>
          <p:nvPr/>
        </p:nvGrpSpPr>
        <p:grpSpPr bwMode="auto">
          <a:xfrm>
            <a:off x="2644511" y="1617928"/>
            <a:ext cx="406136" cy="508000"/>
            <a:chOff x="1550" y="1176"/>
            <a:chExt cx="307" cy="384"/>
          </a:xfrm>
          <a:noFill/>
        </p:grpSpPr>
        <p:sp>
          <p:nvSpPr>
            <p:cNvPr id="12407" name="Rectangle 116">
              <a:extLst>
                <a:ext uri="{FF2B5EF4-FFF2-40B4-BE49-F238E27FC236}">
                  <a16:creationId xmlns:a16="http://schemas.microsoft.com/office/drawing/2014/main" id="{38C0E500-E9CB-CB47-B8BB-1EEEF1CF8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8" name="Rectangle 117">
              <a:extLst>
                <a:ext uri="{FF2B5EF4-FFF2-40B4-BE49-F238E27FC236}">
                  <a16:creationId xmlns:a16="http://schemas.microsoft.com/office/drawing/2014/main" id="{D8686CA9-844A-2146-9F50-CBC1C3C09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10</a:t>
              </a:r>
            </a:p>
          </p:txBody>
        </p:sp>
      </p:grpSp>
      <p:grpSp>
        <p:nvGrpSpPr>
          <p:cNvPr id="12377" name="Group 118">
            <a:extLst>
              <a:ext uri="{FF2B5EF4-FFF2-40B4-BE49-F238E27FC236}">
                <a16:creationId xmlns:a16="http://schemas.microsoft.com/office/drawing/2014/main" id="{1D2FD678-000E-DE47-8FBA-6DEDDF82A6C5}"/>
              </a:ext>
            </a:extLst>
          </p:cNvPr>
          <p:cNvGrpSpPr>
            <a:grpSpLocks/>
          </p:cNvGrpSpPr>
          <p:nvPr/>
        </p:nvGrpSpPr>
        <p:grpSpPr bwMode="auto">
          <a:xfrm>
            <a:off x="3050646" y="1617928"/>
            <a:ext cx="406136" cy="508000"/>
            <a:chOff x="1857" y="1176"/>
            <a:chExt cx="307" cy="384"/>
          </a:xfrm>
          <a:noFill/>
        </p:grpSpPr>
        <p:sp>
          <p:nvSpPr>
            <p:cNvPr id="12405" name="Rectangle 119">
              <a:extLst>
                <a:ext uri="{FF2B5EF4-FFF2-40B4-BE49-F238E27FC236}">
                  <a16:creationId xmlns:a16="http://schemas.microsoft.com/office/drawing/2014/main" id="{C3EFE40B-6EBE-7545-898B-71E04E3DB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6" name="Rectangle 120">
              <a:extLst>
                <a:ext uri="{FF2B5EF4-FFF2-40B4-BE49-F238E27FC236}">
                  <a16:creationId xmlns:a16="http://schemas.microsoft.com/office/drawing/2014/main" id="{B9DAD400-8AB6-C54E-806A-430BC4E88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9</a:t>
              </a:r>
            </a:p>
          </p:txBody>
        </p:sp>
      </p:grpSp>
      <p:grpSp>
        <p:nvGrpSpPr>
          <p:cNvPr id="12378" name="Group 121">
            <a:extLst>
              <a:ext uri="{FF2B5EF4-FFF2-40B4-BE49-F238E27FC236}">
                <a16:creationId xmlns:a16="http://schemas.microsoft.com/office/drawing/2014/main" id="{563AA0BD-CFBC-2048-A6D3-5E8568550327}"/>
              </a:ext>
            </a:extLst>
          </p:cNvPr>
          <p:cNvGrpSpPr>
            <a:grpSpLocks/>
          </p:cNvGrpSpPr>
          <p:nvPr/>
        </p:nvGrpSpPr>
        <p:grpSpPr bwMode="auto">
          <a:xfrm>
            <a:off x="3456782" y="1617928"/>
            <a:ext cx="406136" cy="508000"/>
            <a:chOff x="2164" y="1176"/>
            <a:chExt cx="307" cy="384"/>
          </a:xfrm>
          <a:noFill/>
        </p:grpSpPr>
        <p:sp>
          <p:nvSpPr>
            <p:cNvPr id="12403" name="Rectangle 122">
              <a:extLst>
                <a:ext uri="{FF2B5EF4-FFF2-40B4-BE49-F238E27FC236}">
                  <a16:creationId xmlns:a16="http://schemas.microsoft.com/office/drawing/2014/main" id="{91CD3863-86E3-2643-93D2-73936FC9B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4" name="Rectangle 123">
              <a:extLst>
                <a:ext uri="{FF2B5EF4-FFF2-40B4-BE49-F238E27FC236}">
                  <a16:creationId xmlns:a16="http://schemas.microsoft.com/office/drawing/2014/main" id="{A3DE5C9D-012C-BD45-A687-53F3A47AD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8</a:t>
              </a:r>
            </a:p>
          </p:txBody>
        </p:sp>
      </p:grpSp>
      <p:grpSp>
        <p:nvGrpSpPr>
          <p:cNvPr id="12379" name="Group 124">
            <a:extLst>
              <a:ext uri="{FF2B5EF4-FFF2-40B4-BE49-F238E27FC236}">
                <a16:creationId xmlns:a16="http://schemas.microsoft.com/office/drawing/2014/main" id="{F0AF89B3-B537-BA4D-8771-9036EED589F2}"/>
              </a:ext>
            </a:extLst>
          </p:cNvPr>
          <p:cNvGrpSpPr>
            <a:grpSpLocks/>
          </p:cNvGrpSpPr>
          <p:nvPr/>
        </p:nvGrpSpPr>
        <p:grpSpPr bwMode="auto">
          <a:xfrm>
            <a:off x="3862917" y="1617928"/>
            <a:ext cx="406136" cy="508000"/>
            <a:chOff x="2471" y="1176"/>
            <a:chExt cx="307" cy="384"/>
          </a:xfrm>
          <a:noFill/>
        </p:grpSpPr>
        <p:sp>
          <p:nvSpPr>
            <p:cNvPr id="12401" name="Rectangle 125">
              <a:extLst>
                <a:ext uri="{FF2B5EF4-FFF2-40B4-BE49-F238E27FC236}">
                  <a16:creationId xmlns:a16="http://schemas.microsoft.com/office/drawing/2014/main" id="{A9F6CDC9-1961-4B4D-AABD-A54254C56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2" name="Rectangle 126">
              <a:extLst>
                <a:ext uri="{FF2B5EF4-FFF2-40B4-BE49-F238E27FC236}">
                  <a16:creationId xmlns:a16="http://schemas.microsoft.com/office/drawing/2014/main" id="{848E9F91-07A2-5A45-84DE-04907D36A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7</a:t>
              </a:r>
            </a:p>
          </p:txBody>
        </p:sp>
      </p:grpSp>
      <p:grpSp>
        <p:nvGrpSpPr>
          <p:cNvPr id="12380" name="Group 127">
            <a:extLst>
              <a:ext uri="{FF2B5EF4-FFF2-40B4-BE49-F238E27FC236}">
                <a16:creationId xmlns:a16="http://schemas.microsoft.com/office/drawing/2014/main" id="{86A876BD-815C-CC47-9D29-0E7960427727}"/>
              </a:ext>
            </a:extLst>
          </p:cNvPr>
          <p:cNvGrpSpPr>
            <a:grpSpLocks/>
          </p:cNvGrpSpPr>
          <p:nvPr/>
        </p:nvGrpSpPr>
        <p:grpSpPr bwMode="auto">
          <a:xfrm>
            <a:off x="4269053" y="1617928"/>
            <a:ext cx="406136" cy="508000"/>
            <a:chOff x="2778" y="1176"/>
            <a:chExt cx="307" cy="384"/>
          </a:xfrm>
          <a:noFill/>
        </p:grpSpPr>
        <p:sp>
          <p:nvSpPr>
            <p:cNvPr id="12399" name="Rectangle 128">
              <a:extLst>
                <a:ext uri="{FF2B5EF4-FFF2-40B4-BE49-F238E27FC236}">
                  <a16:creationId xmlns:a16="http://schemas.microsoft.com/office/drawing/2014/main" id="{FFB33A80-8A1E-644F-95F2-6B68D6E1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0" name="Rectangle 129">
              <a:extLst>
                <a:ext uri="{FF2B5EF4-FFF2-40B4-BE49-F238E27FC236}">
                  <a16:creationId xmlns:a16="http://schemas.microsoft.com/office/drawing/2014/main" id="{9EE0CF86-439A-8F4A-BD41-6D28F9C5A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6</a:t>
              </a:r>
            </a:p>
          </p:txBody>
        </p:sp>
      </p:grpSp>
      <p:grpSp>
        <p:nvGrpSpPr>
          <p:cNvPr id="12381" name="Group 130">
            <a:extLst>
              <a:ext uri="{FF2B5EF4-FFF2-40B4-BE49-F238E27FC236}">
                <a16:creationId xmlns:a16="http://schemas.microsoft.com/office/drawing/2014/main" id="{881AD057-2C1F-234A-ACD6-DFAA9925494B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1617928"/>
            <a:ext cx="406136" cy="508000"/>
            <a:chOff x="3085" y="1176"/>
            <a:chExt cx="307" cy="384"/>
          </a:xfrm>
          <a:noFill/>
        </p:grpSpPr>
        <p:sp>
          <p:nvSpPr>
            <p:cNvPr id="12397" name="Rectangle 131">
              <a:extLst>
                <a:ext uri="{FF2B5EF4-FFF2-40B4-BE49-F238E27FC236}">
                  <a16:creationId xmlns:a16="http://schemas.microsoft.com/office/drawing/2014/main" id="{D1B290A4-C86A-8344-84D9-BF484AE84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8" name="Rectangle 132">
              <a:extLst>
                <a:ext uri="{FF2B5EF4-FFF2-40B4-BE49-F238E27FC236}">
                  <a16:creationId xmlns:a16="http://schemas.microsoft.com/office/drawing/2014/main" id="{CA32F9D3-07C2-6C43-854A-AE36B50C1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5</a:t>
              </a:r>
            </a:p>
          </p:txBody>
        </p:sp>
      </p:grpSp>
      <p:grpSp>
        <p:nvGrpSpPr>
          <p:cNvPr id="12382" name="Group 133">
            <a:extLst>
              <a:ext uri="{FF2B5EF4-FFF2-40B4-BE49-F238E27FC236}">
                <a16:creationId xmlns:a16="http://schemas.microsoft.com/office/drawing/2014/main" id="{C9F0D912-7F53-4548-AEF0-8BF1D315C361}"/>
              </a:ext>
            </a:extLst>
          </p:cNvPr>
          <p:cNvGrpSpPr>
            <a:grpSpLocks/>
          </p:cNvGrpSpPr>
          <p:nvPr/>
        </p:nvGrpSpPr>
        <p:grpSpPr bwMode="auto">
          <a:xfrm>
            <a:off x="5081324" y="1617928"/>
            <a:ext cx="406136" cy="508000"/>
            <a:chOff x="3392" y="1176"/>
            <a:chExt cx="307" cy="384"/>
          </a:xfrm>
          <a:noFill/>
        </p:grpSpPr>
        <p:sp>
          <p:nvSpPr>
            <p:cNvPr id="12395" name="Rectangle 134">
              <a:extLst>
                <a:ext uri="{FF2B5EF4-FFF2-40B4-BE49-F238E27FC236}">
                  <a16:creationId xmlns:a16="http://schemas.microsoft.com/office/drawing/2014/main" id="{4A43DC37-251F-024C-9CFF-802642BAC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6" name="Rectangle 135">
              <a:extLst>
                <a:ext uri="{FF2B5EF4-FFF2-40B4-BE49-F238E27FC236}">
                  <a16:creationId xmlns:a16="http://schemas.microsoft.com/office/drawing/2014/main" id="{457F308C-8221-2E49-B40B-80F4A2D7A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12383" name="Group 136">
            <a:extLst>
              <a:ext uri="{FF2B5EF4-FFF2-40B4-BE49-F238E27FC236}">
                <a16:creationId xmlns:a16="http://schemas.microsoft.com/office/drawing/2014/main" id="{29B8DAFA-ECB6-6542-9E61-2EC02917C4E7}"/>
              </a:ext>
            </a:extLst>
          </p:cNvPr>
          <p:cNvGrpSpPr>
            <a:grpSpLocks/>
          </p:cNvGrpSpPr>
          <p:nvPr/>
        </p:nvGrpSpPr>
        <p:grpSpPr bwMode="auto">
          <a:xfrm>
            <a:off x="5487459" y="1617928"/>
            <a:ext cx="406136" cy="508000"/>
            <a:chOff x="3699" y="1176"/>
            <a:chExt cx="307" cy="384"/>
          </a:xfrm>
          <a:noFill/>
        </p:grpSpPr>
        <p:sp>
          <p:nvSpPr>
            <p:cNvPr id="12393" name="Rectangle 137">
              <a:extLst>
                <a:ext uri="{FF2B5EF4-FFF2-40B4-BE49-F238E27FC236}">
                  <a16:creationId xmlns:a16="http://schemas.microsoft.com/office/drawing/2014/main" id="{93BBB277-7C60-964C-A018-3BC5D851F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4" name="Rectangle 138">
              <a:extLst>
                <a:ext uri="{FF2B5EF4-FFF2-40B4-BE49-F238E27FC236}">
                  <a16:creationId xmlns:a16="http://schemas.microsoft.com/office/drawing/2014/main" id="{23D41DD3-B69B-0640-984B-28F56FCCC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2384" name="Group 139">
            <a:extLst>
              <a:ext uri="{FF2B5EF4-FFF2-40B4-BE49-F238E27FC236}">
                <a16:creationId xmlns:a16="http://schemas.microsoft.com/office/drawing/2014/main" id="{CCAAEAF5-1861-B649-9322-3B67B733DA2B}"/>
              </a:ext>
            </a:extLst>
          </p:cNvPr>
          <p:cNvGrpSpPr>
            <a:grpSpLocks/>
          </p:cNvGrpSpPr>
          <p:nvPr/>
        </p:nvGrpSpPr>
        <p:grpSpPr bwMode="auto">
          <a:xfrm>
            <a:off x="5893595" y="1617928"/>
            <a:ext cx="406136" cy="508000"/>
            <a:chOff x="4006" y="1176"/>
            <a:chExt cx="307" cy="384"/>
          </a:xfrm>
          <a:noFill/>
        </p:grpSpPr>
        <p:sp>
          <p:nvSpPr>
            <p:cNvPr id="12391" name="Rectangle 140">
              <a:extLst>
                <a:ext uri="{FF2B5EF4-FFF2-40B4-BE49-F238E27FC236}">
                  <a16:creationId xmlns:a16="http://schemas.microsoft.com/office/drawing/2014/main" id="{9CB9AAA7-C8D2-734D-AC83-5B611EA96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2" name="Rectangle 141">
              <a:extLst>
                <a:ext uri="{FF2B5EF4-FFF2-40B4-BE49-F238E27FC236}">
                  <a16:creationId xmlns:a16="http://schemas.microsoft.com/office/drawing/2014/main" id="{F4FC017B-7D73-3C4D-831A-B3607A214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12385" name="Group 142">
            <a:extLst>
              <a:ext uri="{FF2B5EF4-FFF2-40B4-BE49-F238E27FC236}">
                <a16:creationId xmlns:a16="http://schemas.microsoft.com/office/drawing/2014/main" id="{87E73981-DD34-7B48-868D-8EC0FEB62017}"/>
              </a:ext>
            </a:extLst>
          </p:cNvPr>
          <p:cNvGrpSpPr>
            <a:grpSpLocks/>
          </p:cNvGrpSpPr>
          <p:nvPr/>
        </p:nvGrpSpPr>
        <p:grpSpPr bwMode="auto">
          <a:xfrm>
            <a:off x="6299730" y="1617928"/>
            <a:ext cx="406136" cy="508000"/>
            <a:chOff x="4313" y="1176"/>
            <a:chExt cx="307" cy="384"/>
          </a:xfrm>
          <a:noFill/>
        </p:grpSpPr>
        <p:sp>
          <p:nvSpPr>
            <p:cNvPr id="12389" name="Rectangle 143">
              <a:extLst>
                <a:ext uri="{FF2B5EF4-FFF2-40B4-BE49-F238E27FC236}">
                  <a16:creationId xmlns:a16="http://schemas.microsoft.com/office/drawing/2014/main" id="{6DD215BD-21E5-6A47-B6B0-BD8F57802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0" name="Rectangle 144">
              <a:extLst>
                <a:ext uri="{FF2B5EF4-FFF2-40B4-BE49-F238E27FC236}">
                  <a16:creationId xmlns:a16="http://schemas.microsoft.com/office/drawing/2014/main" id="{1A726ADC-1933-5E47-B661-791BB3C99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12386" name="Group 145">
            <a:extLst>
              <a:ext uri="{FF2B5EF4-FFF2-40B4-BE49-F238E27FC236}">
                <a16:creationId xmlns:a16="http://schemas.microsoft.com/office/drawing/2014/main" id="{35A0DF7F-0EE3-3140-8168-5D2F178E6437}"/>
              </a:ext>
            </a:extLst>
          </p:cNvPr>
          <p:cNvGrpSpPr>
            <a:grpSpLocks/>
          </p:cNvGrpSpPr>
          <p:nvPr/>
        </p:nvGrpSpPr>
        <p:grpSpPr bwMode="auto">
          <a:xfrm>
            <a:off x="6705865" y="1617928"/>
            <a:ext cx="406136" cy="508000"/>
            <a:chOff x="4620" y="1176"/>
            <a:chExt cx="307" cy="384"/>
          </a:xfrm>
          <a:noFill/>
        </p:grpSpPr>
        <p:sp>
          <p:nvSpPr>
            <p:cNvPr id="12387" name="Rectangle 146">
              <a:extLst>
                <a:ext uri="{FF2B5EF4-FFF2-40B4-BE49-F238E27FC236}">
                  <a16:creationId xmlns:a16="http://schemas.microsoft.com/office/drawing/2014/main" id="{0F4AA8C9-D655-504B-9AF1-A13A45003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88" name="Rectangle 147">
              <a:extLst>
                <a:ext uri="{FF2B5EF4-FFF2-40B4-BE49-F238E27FC236}">
                  <a16:creationId xmlns:a16="http://schemas.microsoft.com/office/drawing/2014/main" id="{D83AE3F3-5FA1-6A41-99E7-BEC3BA8EC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2353" name="Group 148">
            <a:extLst>
              <a:ext uri="{FF2B5EF4-FFF2-40B4-BE49-F238E27FC236}">
                <a16:creationId xmlns:a16="http://schemas.microsoft.com/office/drawing/2014/main" id="{2AB6F957-4939-394F-A8D5-7267CD6C9950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2259544"/>
            <a:ext cx="2436813" cy="283104"/>
            <a:chOff x="3085" y="1661"/>
            <a:chExt cx="1842" cy="214"/>
          </a:xfrm>
          <a:noFill/>
        </p:grpSpPr>
        <p:sp>
          <p:nvSpPr>
            <p:cNvPr id="12371" name="Line 149">
              <a:extLst>
                <a:ext uri="{FF2B5EF4-FFF2-40B4-BE49-F238E27FC236}">
                  <a16:creationId xmlns:a16="http://schemas.microsoft.com/office/drawing/2014/main" id="{A24B6615-B572-314D-9D00-7D3F8AC113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1752"/>
              <a:ext cx="184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2" name="Text Box 150">
              <a:extLst>
                <a:ext uri="{FF2B5EF4-FFF2-40B4-BE49-F238E27FC236}">
                  <a16:creationId xmlns:a16="http://schemas.microsoft.com/office/drawing/2014/main" id="{35BC61F1-74C5-D248-927B-7706F471E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6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34" charset="0"/>
                </a:rPr>
                <a:t>VPO</a:t>
              </a:r>
            </a:p>
          </p:txBody>
        </p:sp>
      </p:grpSp>
      <p:grpSp>
        <p:nvGrpSpPr>
          <p:cNvPr id="12354" name="Group 151">
            <a:extLst>
              <a:ext uri="{FF2B5EF4-FFF2-40B4-BE49-F238E27FC236}">
                <a16:creationId xmlns:a16="http://schemas.microsoft.com/office/drawing/2014/main" id="{CDA5C7FA-B33C-DD40-B460-1D9324EEB1BF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2252930"/>
            <a:ext cx="3263636" cy="283104"/>
            <a:chOff x="629" y="1656"/>
            <a:chExt cx="2467" cy="214"/>
          </a:xfrm>
          <a:noFill/>
        </p:grpSpPr>
        <p:sp>
          <p:nvSpPr>
            <p:cNvPr id="12369" name="Line 152">
              <a:extLst>
                <a:ext uri="{FF2B5EF4-FFF2-40B4-BE49-F238E27FC236}">
                  <a16:creationId xmlns:a16="http://schemas.microsoft.com/office/drawing/2014/main" id="{DA884496-A5FD-5D46-9D88-7B0AFFE7DB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" y="1747"/>
              <a:ext cx="2467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0" name="Text Box 153">
              <a:extLst>
                <a:ext uri="{FF2B5EF4-FFF2-40B4-BE49-F238E27FC236}">
                  <a16:creationId xmlns:a16="http://schemas.microsoft.com/office/drawing/2014/main" id="{BA60ECDF-1BCD-EF43-8F78-CAF2FBCE7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" y="1656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 dirty="0">
                  <a:solidFill>
                    <a:srgbClr val="000000"/>
                  </a:solidFill>
                  <a:latin typeface="Helvetica" pitchFamily="34" charset="0"/>
                </a:rPr>
                <a:t>VPN</a:t>
              </a:r>
            </a:p>
          </p:txBody>
        </p:sp>
      </p:grpSp>
      <p:sp>
        <p:nvSpPr>
          <p:cNvPr id="111636" name="Text Box 160">
            <a:extLst>
              <a:ext uri="{FF2B5EF4-FFF2-40B4-BE49-F238E27FC236}">
                <a16:creationId xmlns:a16="http://schemas.microsoft.com/office/drawing/2014/main" id="{4E11C692-DA87-B943-B639-FE7A24555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37" name="Text Box 161">
            <a:extLst>
              <a:ext uri="{FF2B5EF4-FFF2-40B4-BE49-F238E27FC236}">
                <a16:creationId xmlns:a16="http://schemas.microsoft.com/office/drawing/2014/main" id="{EA418550-B9F4-5041-8991-06481DE7C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38" name="Text Box 162">
            <a:extLst>
              <a:ext uri="{FF2B5EF4-FFF2-40B4-BE49-F238E27FC236}">
                <a16:creationId xmlns:a16="http://schemas.microsoft.com/office/drawing/2014/main" id="{B12067C5-4FAD-0B4B-8360-8236F9713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39" name="Text Box 163">
            <a:extLst>
              <a:ext uri="{FF2B5EF4-FFF2-40B4-BE49-F238E27FC236}">
                <a16:creationId xmlns:a16="http://schemas.microsoft.com/office/drawing/2014/main" id="{F52CCAC5-4C2C-C044-A13C-5B4855BBE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40" name="Text Box 164">
            <a:extLst>
              <a:ext uri="{FF2B5EF4-FFF2-40B4-BE49-F238E27FC236}">
                <a16:creationId xmlns:a16="http://schemas.microsoft.com/office/drawing/2014/main" id="{E9583622-0472-E843-8F40-A50A2420C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41" name="Text Box 165">
            <a:extLst>
              <a:ext uri="{FF2B5EF4-FFF2-40B4-BE49-F238E27FC236}">
                <a16:creationId xmlns:a16="http://schemas.microsoft.com/office/drawing/2014/main" id="{336B3DD1-E59B-6C44-8CAB-6F3FB1B0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42" name="Text Box 166">
            <a:extLst>
              <a:ext uri="{FF2B5EF4-FFF2-40B4-BE49-F238E27FC236}">
                <a16:creationId xmlns:a16="http://schemas.microsoft.com/office/drawing/2014/main" id="{D32C6DE2-6FE3-1241-9A9D-C89701CE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43" name="Text Box 167">
            <a:extLst>
              <a:ext uri="{FF2B5EF4-FFF2-40B4-BE49-F238E27FC236}">
                <a16:creationId xmlns:a16="http://schemas.microsoft.com/office/drawing/2014/main" id="{AD418279-2D0A-E24B-ABFE-D1706E152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44" name="Text Box 168">
            <a:extLst>
              <a:ext uri="{FF2B5EF4-FFF2-40B4-BE49-F238E27FC236}">
                <a16:creationId xmlns:a16="http://schemas.microsoft.com/office/drawing/2014/main" id="{78B164C4-B96F-A041-B732-82C02C6B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45" name="Text Box 169">
            <a:extLst>
              <a:ext uri="{FF2B5EF4-FFF2-40B4-BE49-F238E27FC236}">
                <a16:creationId xmlns:a16="http://schemas.microsoft.com/office/drawing/2014/main" id="{68D53475-F9CE-8442-BD68-C403981C8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46" name="Text Box 170">
            <a:extLst>
              <a:ext uri="{FF2B5EF4-FFF2-40B4-BE49-F238E27FC236}">
                <a16:creationId xmlns:a16="http://schemas.microsoft.com/office/drawing/2014/main" id="{E5A34DC1-A5C0-9442-8110-4B3A993C0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47" name="Text Box 171">
            <a:extLst>
              <a:ext uri="{FF2B5EF4-FFF2-40B4-BE49-F238E27FC236}">
                <a16:creationId xmlns:a16="http://schemas.microsoft.com/office/drawing/2014/main" id="{4F437276-B773-9146-92B3-43D3D061C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48" name="Text Box 172">
            <a:extLst>
              <a:ext uri="{FF2B5EF4-FFF2-40B4-BE49-F238E27FC236}">
                <a16:creationId xmlns:a16="http://schemas.microsoft.com/office/drawing/2014/main" id="{B19EFF2F-19D2-7343-8F0A-CD59120EA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49" name="Text Box 173">
            <a:extLst>
              <a:ext uri="{FF2B5EF4-FFF2-40B4-BE49-F238E27FC236}">
                <a16:creationId xmlns:a16="http://schemas.microsoft.com/office/drawing/2014/main" id="{5CC2CB51-2153-FE46-A8C1-196E61C88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50" name="Rectangle 176">
            <a:extLst>
              <a:ext uri="{FF2B5EF4-FFF2-40B4-BE49-F238E27FC236}">
                <a16:creationId xmlns:a16="http://schemas.microsoft.com/office/drawing/2014/main" id="{81CD0AFF-AD7D-154D-A2D7-F73DE7A89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021" y="4381500"/>
            <a:ext cx="487665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PPN: </a:t>
            </a:r>
            <a:r>
              <a:rPr lang="en-US" altLang="zh-CN" sz="1667" b="1" u="sng" dirty="0">
                <a:solidFill>
                  <a:srgbClr val="9900CC"/>
                </a:solidFill>
                <a:ea typeface="宋体" panose="02010600030101010101" pitchFamily="2" charset="-122"/>
              </a:rPr>
              <a:t>0x0D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VPO: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0x14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		PA: </a:t>
            </a:r>
            <a:r>
              <a:rPr lang="en-US" altLang="zh-CN" sz="1667" u="sng" dirty="0">
                <a:solidFill>
                  <a:srgbClr val="000000"/>
                </a:solidFill>
                <a:ea typeface="宋体" panose="02010600030101010101" pitchFamily="2" charset="-122"/>
              </a:rPr>
              <a:t>     </a:t>
            </a:r>
            <a:r>
              <a:rPr lang="zh-CN" altLang="en-US" sz="1667" u="sng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endParaRPr lang="en-US" altLang="zh-CN" sz="1667" u="sng" dirty="0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grpSp>
        <p:nvGrpSpPr>
          <p:cNvPr id="111651" name="Group 179">
            <a:extLst>
              <a:ext uri="{FF2B5EF4-FFF2-40B4-BE49-F238E27FC236}">
                <a16:creationId xmlns:a16="http://schemas.microsoft.com/office/drawing/2014/main" id="{EB4D13BA-DEF6-524D-860B-E454AD289B80}"/>
              </a:ext>
            </a:extLst>
          </p:cNvPr>
          <p:cNvGrpSpPr>
            <a:grpSpLocks/>
          </p:cNvGrpSpPr>
          <p:nvPr/>
        </p:nvGrpSpPr>
        <p:grpSpPr bwMode="auto">
          <a:xfrm>
            <a:off x="2244990" y="3339042"/>
            <a:ext cx="4873625" cy="508000"/>
            <a:chOff x="1219" y="2880"/>
            <a:chExt cx="3684" cy="384"/>
          </a:xfrm>
        </p:grpSpPr>
        <p:grpSp>
          <p:nvGrpSpPr>
            <p:cNvPr id="111672" name="Group 180">
              <a:extLst>
                <a:ext uri="{FF2B5EF4-FFF2-40B4-BE49-F238E27FC236}">
                  <a16:creationId xmlns:a16="http://schemas.microsoft.com/office/drawing/2014/main" id="{47CBA750-3747-8949-9D02-D225BAE1E8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" y="2880"/>
              <a:ext cx="307" cy="384"/>
              <a:chOff x="605" y="1776"/>
              <a:chExt cx="307" cy="384"/>
            </a:xfrm>
          </p:grpSpPr>
          <p:sp>
            <p:nvSpPr>
              <p:cNvPr id="111706" name="Rectangle 181">
                <a:extLst>
                  <a:ext uri="{FF2B5EF4-FFF2-40B4-BE49-F238E27FC236}">
                    <a16:creationId xmlns:a16="http://schemas.microsoft.com/office/drawing/2014/main" id="{9EF63B05-F17E-164F-B207-1C3D5025B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707" name="Rectangle 182">
                <a:extLst>
                  <a:ext uri="{FF2B5EF4-FFF2-40B4-BE49-F238E27FC236}">
                    <a16:creationId xmlns:a16="http://schemas.microsoft.com/office/drawing/2014/main" id="{3A3B64EC-65AA-014B-8C2F-0F7E45B05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11</a:t>
                </a:r>
              </a:p>
            </p:txBody>
          </p:sp>
        </p:grpSp>
        <p:grpSp>
          <p:nvGrpSpPr>
            <p:cNvPr id="111673" name="Group 183">
              <a:extLst>
                <a:ext uri="{FF2B5EF4-FFF2-40B4-BE49-F238E27FC236}">
                  <a16:creationId xmlns:a16="http://schemas.microsoft.com/office/drawing/2014/main" id="{5CA53594-0056-854E-A2C7-6020C6D96E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6" y="2880"/>
              <a:ext cx="307" cy="384"/>
              <a:chOff x="605" y="1776"/>
              <a:chExt cx="307" cy="384"/>
            </a:xfrm>
          </p:grpSpPr>
          <p:sp>
            <p:nvSpPr>
              <p:cNvPr id="111704" name="Rectangle 184">
                <a:extLst>
                  <a:ext uri="{FF2B5EF4-FFF2-40B4-BE49-F238E27FC236}">
                    <a16:creationId xmlns:a16="http://schemas.microsoft.com/office/drawing/2014/main" id="{46B2246A-59E3-A445-8203-7A938345D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705" name="Rectangle 185">
                <a:extLst>
                  <a:ext uri="{FF2B5EF4-FFF2-40B4-BE49-F238E27FC236}">
                    <a16:creationId xmlns:a16="http://schemas.microsoft.com/office/drawing/2014/main" id="{E5059775-6A99-5D4A-A5D0-E6F7D9083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10</a:t>
                </a:r>
              </a:p>
            </p:txBody>
          </p:sp>
        </p:grpSp>
        <p:grpSp>
          <p:nvGrpSpPr>
            <p:cNvPr id="111674" name="Group 186">
              <a:extLst>
                <a:ext uri="{FF2B5EF4-FFF2-40B4-BE49-F238E27FC236}">
                  <a16:creationId xmlns:a16="http://schemas.microsoft.com/office/drawing/2014/main" id="{B000F769-8FC5-A54E-8C5F-9285B2F81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" y="2880"/>
              <a:ext cx="307" cy="384"/>
              <a:chOff x="605" y="1776"/>
              <a:chExt cx="307" cy="384"/>
            </a:xfrm>
          </p:grpSpPr>
          <p:sp>
            <p:nvSpPr>
              <p:cNvPr id="111702" name="Rectangle 187">
                <a:extLst>
                  <a:ext uri="{FF2B5EF4-FFF2-40B4-BE49-F238E27FC236}">
                    <a16:creationId xmlns:a16="http://schemas.microsoft.com/office/drawing/2014/main" id="{4AAEADF4-04FF-0043-8370-DD87E51D1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703" name="Rectangle 188">
                <a:extLst>
                  <a:ext uri="{FF2B5EF4-FFF2-40B4-BE49-F238E27FC236}">
                    <a16:creationId xmlns:a16="http://schemas.microsoft.com/office/drawing/2014/main" id="{E46BB704-0933-D64B-82BD-84761EF2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9</a:t>
                </a:r>
              </a:p>
            </p:txBody>
          </p:sp>
        </p:grpSp>
        <p:grpSp>
          <p:nvGrpSpPr>
            <p:cNvPr id="111675" name="Group 189">
              <a:extLst>
                <a:ext uri="{FF2B5EF4-FFF2-40B4-BE49-F238E27FC236}">
                  <a16:creationId xmlns:a16="http://schemas.microsoft.com/office/drawing/2014/main" id="{EA45B877-EAC1-5744-B00B-3DAE81C655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0" y="2880"/>
              <a:ext cx="307" cy="384"/>
              <a:chOff x="605" y="1776"/>
              <a:chExt cx="307" cy="384"/>
            </a:xfrm>
          </p:grpSpPr>
          <p:sp>
            <p:nvSpPr>
              <p:cNvPr id="111700" name="Rectangle 190">
                <a:extLst>
                  <a:ext uri="{FF2B5EF4-FFF2-40B4-BE49-F238E27FC236}">
                    <a16:creationId xmlns:a16="http://schemas.microsoft.com/office/drawing/2014/main" id="{758E4C2F-C90C-1C42-9150-C68DBA22B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701" name="Rectangle 191">
                <a:extLst>
                  <a:ext uri="{FF2B5EF4-FFF2-40B4-BE49-F238E27FC236}">
                    <a16:creationId xmlns:a16="http://schemas.microsoft.com/office/drawing/2014/main" id="{FE34A481-8E32-1E4B-85FD-A913746D0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8</a:t>
                </a:r>
              </a:p>
            </p:txBody>
          </p:sp>
        </p:grpSp>
        <p:grpSp>
          <p:nvGrpSpPr>
            <p:cNvPr id="111676" name="Group 192">
              <a:extLst>
                <a:ext uri="{FF2B5EF4-FFF2-40B4-BE49-F238E27FC236}">
                  <a16:creationId xmlns:a16="http://schemas.microsoft.com/office/drawing/2014/main" id="{19EC4E65-B04A-6047-A84C-C5A9200D4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7" y="2880"/>
              <a:ext cx="307" cy="384"/>
              <a:chOff x="605" y="1776"/>
              <a:chExt cx="307" cy="384"/>
            </a:xfrm>
          </p:grpSpPr>
          <p:sp>
            <p:nvSpPr>
              <p:cNvPr id="111698" name="Rectangle 193">
                <a:extLst>
                  <a:ext uri="{FF2B5EF4-FFF2-40B4-BE49-F238E27FC236}">
                    <a16:creationId xmlns:a16="http://schemas.microsoft.com/office/drawing/2014/main" id="{FB3B6A5A-0564-A04C-8223-D5942B3D3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699" name="Rectangle 194">
                <a:extLst>
                  <a:ext uri="{FF2B5EF4-FFF2-40B4-BE49-F238E27FC236}">
                    <a16:creationId xmlns:a16="http://schemas.microsoft.com/office/drawing/2014/main" id="{1FCC9EAE-DE85-CF48-8BFB-2CBBA7A39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7</a:t>
                </a:r>
              </a:p>
            </p:txBody>
          </p:sp>
        </p:grpSp>
        <p:grpSp>
          <p:nvGrpSpPr>
            <p:cNvPr id="111677" name="Group 195">
              <a:extLst>
                <a:ext uri="{FF2B5EF4-FFF2-40B4-BE49-F238E27FC236}">
                  <a16:creationId xmlns:a16="http://schemas.microsoft.com/office/drawing/2014/main" id="{81D83EA1-661E-FD47-9937-540C912893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4" y="2880"/>
              <a:ext cx="307" cy="384"/>
              <a:chOff x="605" y="1776"/>
              <a:chExt cx="307" cy="384"/>
            </a:xfrm>
          </p:grpSpPr>
          <p:sp>
            <p:nvSpPr>
              <p:cNvPr id="111696" name="Rectangle 196">
                <a:extLst>
                  <a:ext uri="{FF2B5EF4-FFF2-40B4-BE49-F238E27FC236}">
                    <a16:creationId xmlns:a16="http://schemas.microsoft.com/office/drawing/2014/main" id="{F30EC319-7840-D04B-8D80-F021B2ACC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697" name="Rectangle 197">
                <a:extLst>
                  <a:ext uri="{FF2B5EF4-FFF2-40B4-BE49-F238E27FC236}">
                    <a16:creationId xmlns:a16="http://schemas.microsoft.com/office/drawing/2014/main" id="{734A9925-0BFA-104A-8B0D-376D73BCD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6</a:t>
                </a:r>
              </a:p>
            </p:txBody>
          </p:sp>
        </p:grpSp>
        <p:grpSp>
          <p:nvGrpSpPr>
            <p:cNvPr id="111678" name="Group 198">
              <a:extLst>
                <a:ext uri="{FF2B5EF4-FFF2-40B4-BE49-F238E27FC236}">
                  <a16:creationId xmlns:a16="http://schemas.microsoft.com/office/drawing/2014/main" id="{969427D9-159A-AD4A-82B4-5BF14A452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880"/>
              <a:ext cx="307" cy="384"/>
              <a:chOff x="605" y="1776"/>
              <a:chExt cx="307" cy="384"/>
            </a:xfrm>
          </p:grpSpPr>
          <p:sp>
            <p:nvSpPr>
              <p:cNvPr id="111694" name="Rectangle 199">
                <a:extLst>
                  <a:ext uri="{FF2B5EF4-FFF2-40B4-BE49-F238E27FC236}">
                    <a16:creationId xmlns:a16="http://schemas.microsoft.com/office/drawing/2014/main" id="{9242093A-1A23-5147-9C29-61AD2ED22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695" name="Rectangle 200">
                <a:extLst>
                  <a:ext uri="{FF2B5EF4-FFF2-40B4-BE49-F238E27FC236}">
                    <a16:creationId xmlns:a16="http://schemas.microsoft.com/office/drawing/2014/main" id="{CADF74D9-9B44-4443-91C3-EB2B7D87B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5</a:t>
                </a:r>
              </a:p>
            </p:txBody>
          </p:sp>
        </p:grpSp>
        <p:grpSp>
          <p:nvGrpSpPr>
            <p:cNvPr id="111679" name="Group 201">
              <a:extLst>
                <a:ext uri="{FF2B5EF4-FFF2-40B4-BE49-F238E27FC236}">
                  <a16:creationId xmlns:a16="http://schemas.microsoft.com/office/drawing/2014/main" id="{70413C04-BEAA-1E4C-BC7B-D1CF27C72D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8" y="2880"/>
              <a:ext cx="307" cy="384"/>
              <a:chOff x="605" y="1776"/>
              <a:chExt cx="307" cy="384"/>
            </a:xfrm>
          </p:grpSpPr>
          <p:sp>
            <p:nvSpPr>
              <p:cNvPr id="111692" name="Rectangle 202">
                <a:extLst>
                  <a:ext uri="{FF2B5EF4-FFF2-40B4-BE49-F238E27FC236}">
                    <a16:creationId xmlns:a16="http://schemas.microsoft.com/office/drawing/2014/main" id="{CD8379AD-B208-A64E-ACCA-16906F322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693" name="Rectangle 203">
                <a:extLst>
                  <a:ext uri="{FF2B5EF4-FFF2-40B4-BE49-F238E27FC236}">
                    <a16:creationId xmlns:a16="http://schemas.microsoft.com/office/drawing/2014/main" id="{76A8C466-03E9-C842-A40C-E31C3DDAE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4</a:t>
                </a:r>
              </a:p>
            </p:txBody>
          </p:sp>
        </p:grpSp>
        <p:grpSp>
          <p:nvGrpSpPr>
            <p:cNvPr id="111680" name="Group 204">
              <a:extLst>
                <a:ext uri="{FF2B5EF4-FFF2-40B4-BE49-F238E27FC236}">
                  <a16:creationId xmlns:a16="http://schemas.microsoft.com/office/drawing/2014/main" id="{AD22021E-29AE-9D45-85EB-EB507E788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5" y="2880"/>
              <a:ext cx="307" cy="384"/>
              <a:chOff x="605" y="1776"/>
              <a:chExt cx="307" cy="384"/>
            </a:xfrm>
          </p:grpSpPr>
          <p:sp>
            <p:nvSpPr>
              <p:cNvPr id="111690" name="Rectangle 205">
                <a:extLst>
                  <a:ext uri="{FF2B5EF4-FFF2-40B4-BE49-F238E27FC236}">
                    <a16:creationId xmlns:a16="http://schemas.microsoft.com/office/drawing/2014/main" id="{AA622DFE-FDEC-DD49-939A-08035B36C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691" name="Rectangle 206">
                <a:extLst>
                  <a:ext uri="{FF2B5EF4-FFF2-40B4-BE49-F238E27FC236}">
                    <a16:creationId xmlns:a16="http://schemas.microsoft.com/office/drawing/2014/main" id="{1822464F-8677-C641-8DAD-75FAF9235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3</a:t>
                </a:r>
              </a:p>
            </p:txBody>
          </p:sp>
        </p:grpSp>
        <p:grpSp>
          <p:nvGrpSpPr>
            <p:cNvPr id="111681" name="Group 207">
              <a:extLst>
                <a:ext uri="{FF2B5EF4-FFF2-40B4-BE49-F238E27FC236}">
                  <a16:creationId xmlns:a16="http://schemas.microsoft.com/office/drawing/2014/main" id="{E1C4873C-69FE-6E47-932A-FEAF614C58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2" y="2880"/>
              <a:ext cx="307" cy="384"/>
              <a:chOff x="605" y="1776"/>
              <a:chExt cx="307" cy="384"/>
            </a:xfrm>
          </p:grpSpPr>
          <p:sp>
            <p:nvSpPr>
              <p:cNvPr id="111688" name="Rectangle 208">
                <a:extLst>
                  <a:ext uri="{FF2B5EF4-FFF2-40B4-BE49-F238E27FC236}">
                    <a16:creationId xmlns:a16="http://schemas.microsoft.com/office/drawing/2014/main" id="{B025B288-F92B-244D-931A-B17CC6BB4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689" name="Rectangle 209">
                <a:extLst>
                  <a:ext uri="{FF2B5EF4-FFF2-40B4-BE49-F238E27FC236}">
                    <a16:creationId xmlns:a16="http://schemas.microsoft.com/office/drawing/2014/main" id="{FB471B7B-F32B-1544-B600-04258EF5B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2</a:t>
                </a:r>
              </a:p>
            </p:txBody>
          </p:sp>
        </p:grpSp>
        <p:grpSp>
          <p:nvGrpSpPr>
            <p:cNvPr id="111682" name="Group 210">
              <a:extLst>
                <a:ext uri="{FF2B5EF4-FFF2-40B4-BE49-F238E27FC236}">
                  <a16:creationId xmlns:a16="http://schemas.microsoft.com/office/drawing/2014/main" id="{8D3F7131-BB29-564B-8223-314348BC9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9" y="2880"/>
              <a:ext cx="307" cy="384"/>
              <a:chOff x="605" y="1776"/>
              <a:chExt cx="307" cy="384"/>
            </a:xfrm>
          </p:grpSpPr>
          <p:sp>
            <p:nvSpPr>
              <p:cNvPr id="111686" name="Rectangle 211">
                <a:extLst>
                  <a:ext uri="{FF2B5EF4-FFF2-40B4-BE49-F238E27FC236}">
                    <a16:creationId xmlns:a16="http://schemas.microsoft.com/office/drawing/2014/main" id="{CECD7664-569A-9B4F-9439-E060F05DD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687" name="Rectangle 212">
                <a:extLst>
                  <a:ext uri="{FF2B5EF4-FFF2-40B4-BE49-F238E27FC236}">
                    <a16:creationId xmlns:a16="http://schemas.microsoft.com/office/drawing/2014/main" id="{F1A077F6-C52B-9943-B4CD-A6D865CA3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grpSp>
          <p:nvGrpSpPr>
            <p:cNvPr id="111683" name="Group 213">
              <a:extLst>
                <a:ext uri="{FF2B5EF4-FFF2-40B4-BE49-F238E27FC236}">
                  <a16:creationId xmlns:a16="http://schemas.microsoft.com/office/drawing/2014/main" id="{E3948DBC-0D24-9E4C-9B3E-FF57FAC599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" y="2880"/>
              <a:ext cx="307" cy="384"/>
              <a:chOff x="605" y="1776"/>
              <a:chExt cx="307" cy="384"/>
            </a:xfrm>
          </p:grpSpPr>
          <p:sp>
            <p:nvSpPr>
              <p:cNvPr id="111684" name="Rectangle 214">
                <a:extLst>
                  <a:ext uri="{FF2B5EF4-FFF2-40B4-BE49-F238E27FC236}">
                    <a16:creationId xmlns:a16="http://schemas.microsoft.com/office/drawing/2014/main" id="{286AE7FD-3FFA-1441-8286-91454F0E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1685" name="Rectangle 215">
                <a:extLst>
                  <a:ext uri="{FF2B5EF4-FFF2-40B4-BE49-F238E27FC236}">
                    <a16:creationId xmlns:a16="http://schemas.microsoft.com/office/drawing/2014/main" id="{BE6C82B3-7B56-3B4F-ABE4-C91D19F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</p:grpSp>
      <p:grpSp>
        <p:nvGrpSpPr>
          <p:cNvPr id="111652" name="Group 216">
            <a:extLst>
              <a:ext uri="{FF2B5EF4-FFF2-40B4-BE49-F238E27FC236}">
                <a16:creationId xmlns:a16="http://schemas.microsoft.com/office/drawing/2014/main" id="{3D6A3D57-D578-C645-98D1-8536B754A8D9}"/>
              </a:ext>
            </a:extLst>
          </p:cNvPr>
          <p:cNvGrpSpPr>
            <a:grpSpLocks/>
          </p:cNvGrpSpPr>
          <p:nvPr/>
        </p:nvGrpSpPr>
        <p:grpSpPr bwMode="auto">
          <a:xfrm>
            <a:off x="4696354" y="3910544"/>
            <a:ext cx="2436813" cy="283104"/>
            <a:chOff x="3061" y="2261"/>
            <a:chExt cx="1842" cy="214"/>
          </a:xfrm>
        </p:grpSpPr>
        <p:sp>
          <p:nvSpPr>
            <p:cNvPr id="111670" name="Line 217">
              <a:extLst>
                <a:ext uri="{FF2B5EF4-FFF2-40B4-BE49-F238E27FC236}">
                  <a16:creationId xmlns:a16="http://schemas.microsoft.com/office/drawing/2014/main" id="{AE787EB3-CD31-0D43-A493-DCE866F1F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1671" name="Text Box 218">
              <a:extLst>
                <a:ext uri="{FF2B5EF4-FFF2-40B4-BE49-F238E27FC236}">
                  <a16:creationId xmlns:a16="http://schemas.microsoft.com/office/drawing/2014/main" id="{7B936F78-511D-8D46-B778-41A017D83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PPO</a:t>
              </a:r>
            </a:p>
          </p:txBody>
        </p:sp>
      </p:grpSp>
      <p:grpSp>
        <p:nvGrpSpPr>
          <p:cNvPr id="111653" name="Group 219">
            <a:extLst>
              <a:ext uri="{FF2B5EF4-FFF2-40B4-BE49-F238E27FC236}">
                <a16:creationId xmlns:a16="http://schemas.microsoft.com/office/drawing/2014/main" id="{A407A42F-CAF5-4C46-9E6E-44B8B57E3BFB}"/>
              </a:ext>
            </a:extLst>
          </p:cNvPr>
          <p:cNvGrpSpPr>
            <a:grpSpLocks/>
          </p:cNvGrpSpPr>
          <p:nvPr/>
        </p:nvGrpSpPr>
        <p:grpSpPr bwMode="auto">
          <a:xfrm>
            <a:off x="2283355" y="3910544"/>
            <a:ext cx="2398448" cy="283104"/>
            <a:chOff x="3061" y="2261"/>
            <a:chExt cx="1842" cy="214"/>
          </a:xfrm>
        </p:grpSpPr>
        <p:sp>
          <p:nvSpPr>
            <p:cNvPr id="111668" name="Line 220">
              <a:extLst>
                <a:ext uri="{FF2B5EF4-FFF2-40B4-BE49-F238E27FC236}">
                  <a16:creationId xmlns:a16="http://schemas.microsoft.com/office/drawing/2014/main" id="{0DF312F1-6E58-C145-8A45-4A322716F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1669" name="Text Box 221">
              <a:extLst>
                <a:ext uri="{FF2B5EF4-FFF2-40B4-BE49-F238E27FC236}">
                  <a16:creationId xmlns:a16="http://schemas.microsoft.com/office/drawing/2014/main" id="{042AC242-5944-F84C-8BEE-67E380CE8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PPN</a:t>
              </a:r>
            </a:p>
          </p:txBody>
        </p:sp>
      </p:grpSp>
      <p:sp>
        <p:nvSpPr>
          <p:cNvPr id="111654" name="Text Box 231">
            <a:extLst>
              <a:ext uri="{FF2B5EF4-FFF2-40B4-BE49-F238E27FC236}">
                <a16:creationId xmlns:a16="http://schemas.microsoft.com/office/drawing/2014/main" id="{0B67029B-0F08-EA4C-8ADA-5C3B7842B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55" name="Text Box 232">
            <a:extLst>
              <a:ext uri="{FF2B5EF4-FFF2-40B4-BE49-F238E27FC236}">
                <a16:creationId xmlns:a16="http://schemas.microsoft.com/office/drawing/2014/main" id="{55CB0E9B-283B-A348-BED6-0CA4E3089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56" name="Text Box 233">
            <a:extLst>
              <a:ext uri="{FF2B5EF4-FFF2-40B4-BE49-F238E27FC236}">
                <a16:creationId xmlns:a16="http://schemas.microsoft.com/office/drawing/2014/main" id="{71964B9F-3C97-CB47-AE90-9861E59CE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57" name="Text Box 234">
            <a:extLst>
              <a:ext uri="{FF2B5EF4-FFF2-40B4-BE49-F238E27FC236}">
                <a16:creationId xmlns:a16="http://schemas.microsoft.com/office/drawing/2014/main" id="{F7275EC9-4E65-FD49-AF37-CD036F7D9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675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58" name="Text Box 235">
            <a:extLst>
              <a:ext uri="{FF2B5EF4-FFF2-40B4-BE49-F238E27FC236}">
                <a16:creationId xmlns:a16="http://schemas.microsoft.com/office/drawing/2014/main" id="{9BC26E0D-C48E-1B4C-9D8A-54024C5B2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59" name="Text Box 236">
            <a:extLst>
              <a:ext uri="{FF2B5EF4-FFF2-40B4-BE49-F238E27FC236}">
                <a16:creationId xmlns:a16="http://schemas.microsoft.com/office/drawing/2014/main" id="{09E79B8D-1FC6-8441-9DE1-4760DCF96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60" name="Text Box 237">
            <a:extLst>
              <a:ext uri="{FF2B5EF4-FFF2-40B4-BE49-F238E27FC236}">
                <a16:creationId xmlns:a16="http://schemas.microsoft.com/office/drawing/2014/main" id="{257DF271-7116-C842-A431-D56FF9C6E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61" name="Text Box 238">
            <a:extLst>
              <a:ext uri="{FF2B5EF4-FFF2-40B4-BE49-F238E27FC236}">
                <a16:creationId xmlns:a16="http://schemas.microsoft.com/office/drawing/2014/main" id="{9BD9BBD0-7652-764A-B95E-070C72D96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62" name="Text Box 239">
            <a:extLst>
              <a:ext uri="{FF2B5EF4-FFF2-40B4-BE49-F238E27FC236}">
                <a16:creationId xmlns:a16="http://schemas.microsoft.com/office/drawing/2014/main" id="{333E9931-843A-2342-B500-638B7BEBF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675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63" name="Text Box 240">
            <a:extLst>
              <a:ext uri="{FF2B5EF4-FFF2-40B4-BE49-F238E27FC236}">
                <a16:creationId xmlns:a16="http://schemas.microsoft.com/office/drawing/2014/main" id="{670E2576-E0C7-634A-98A5-FD89D871B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1664" name="Text Box 241">
            <a:extLst>
              <a:ext uri="{FF2B5EF4-FFF2-40B4-BE49-F238E27FC236}">
                <a16:creationId xmlns:a16="http://schemas.microsoft.com/office/drawing/2014/main" id="{15F180A7-2AE9-5D48-BC0A-01086749F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7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1665" name="Text Box 242">
            <a:extLst>
              <a:ext uri="{FF2B5EF4-FFF2-40B4-BE49-F238E27FC236}">
                <a16:creationId xmlns:a16="http://schemas.microsoft.com/office/drawing/2014/main" id="{F1B07AE5-FCC5-A748-9040-C41F78D58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cxnSp>
        <p:nvCxnSpPr>
          <p:cNvPr id="111666" name="Straight Connector 2">
            <a:extLst>
              <a:ext uri="{FF2B5EF4-FFF2-40B4-BE49-F238E27FC236}">
                <a16:creationId xmlns:a16="http://schemas.microsoft.com/office/drawing/2014/main" id="{4382C5E0-DDF7-7C49-A6D3-BEB9B0A98D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188" y="1436688"/>
            <a:ext cx="0" cy="30718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667" name="Rectangle 175">
            <a:extLst>
              <a:ext uri="{FF2B5EF4-FFF2-40B4-BE49-F238E27FC236}">
                <a16:creationId xmlns:a16="http://schemas.microsoft.com/office/drawing/2014/main" id="{F6B7F5F4-DC4D-F847-BB8D-8B90E1029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0" y="2780771"/>
            <a:ext cx="654050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VPN: </a:t>
            </a:r>
            <a:r>
              <a:rPr lang="en-US" altLang="zh-CN" sz="1667" b="1" u="sng" dirty="0">
                <a:solidFill>
                  <a:srgbClr val="FF0000"/>
                </a:solidFill>
                <a:ea typeface="宋体" panose="02010600030101010101" pitchFamily="2" charset="-122"/>
              </a:rPr>
              <a:t>0x0F</a:t>
            </a:r>
            <a:r>
              <a:rPr lang="en-US" altLang="zh-CN" sz="1667" b="1" dirty="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VPO: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0x14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    	Page Fault?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No </a:t>
            </a:r>
            <a:r>
              <a:rPr lang="en-US" altLang="zh-CN" sz="1667" b="1" dirty="0">
                <a:solidFill>
                  <a:srgbClr val="FFFFFF"/>
                </a:solidFill>
                <a:ea typeface="宋体" panose="02010600030101010101" pitchFamily="2" charset="-122"/>
              </a:rPr>
              <a:t>d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13D3827-F7F2-B83F-2B74-899C8F195108}"/>
              </a:ext>
            </a:extLst>
          </p:cNvPr>
          <p:cNvGraphicFramePr>
            <a:graphicFrameLocks noGrp="1"/>
          </p:cNvGraphicFramePr>
          <p:nvPr/>
        </p:nvGraphicFramePr>
        <p:xfrm>
          <a:off x="7181254" y="120392"/>
          <a:ext cx="1847837" cy="1751536"/>
        </p:xfrm>
        <a:graphic>
          <a:graphicData uri="http://schemas.openxmlformats.org/drawingml/2006/table">
            <a:tbl>
              <a:tblPr/>
              <a:tblGrid>
                <a:gridCol w="502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358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宋体" pitchFamily="2" charset="-122"/>
                      </a:endParaRP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PPN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Valid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58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08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13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346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09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17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0A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09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0B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0C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2D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0E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579"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0F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535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mic Sans MS" pitchFamily="66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46922" marR="46922" marT="23050" marB="23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336541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灯片编号占位符 5">
            <a:extLst>
              <a:ext uri="{FF2B5EF4-FFF2-40B4-BE49-F238E27FC236}">
                <a16:creationId xmlns:a16="http://schemas.microsoft.com/office/drawing/2014/main" id="{4613049A-1D29-FC49-9E7E-BA36AED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fld id="{7BC30B59-FE4A-9C4D-B291-0CD83C3BBBB8}" type="slidenum">
              <a:rPr lang="zh-CN" altLang="en-US" sz="1167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t>54</a:t>
            </a:fld>
            <a:endParaRPr lang="en-US" altLang="zh-CN" sz="1167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B23F68C9-4DC9-8D43-9D7D-9FAE0C300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内存地址翻译简单示例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3667" name="Rectangle 102">
            <a:extLst>
              <a:ext uri="{FF2B5EF4-FFF2-40B4-BE49-F238E27FC236}">
                <a16:creationId xmlns:a16="http://schemas.microsoft.com/office/drawing/2014/main" id="{D6746052-FE86-FD40-A111-78E1A304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104" y="1270000"/>
            <a:ext cx="269336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Virtual Address: 0x</a:t>
            </a:r>
            <a:r>
              <a:rPr lang="en-US" altLang="zh-CN" sz="1667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1667">
                <a:solidFill>
                  <a:srgbClr val="00B0F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1667">
                <a:solidFill>
                  <a:srgbClr val="FFC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667">
                <a:solidFill>
                  <a:srgbClr val="00B050"/>
                </a:solidFill>
                <a:ea typeface="宋体" panose="02010600030101010101" pitchFamily="2" charset="-122"/>
              </a:rPr>
              <a:t>4</a:t>
            </a:r>
            <a:endParaRPr lang="zh-CN" altLang="en-US" sz="1667">
              <a:solidFill>
                <a:srgbClr val="00B050"/>
              </a:solidFill>
              <a:ea typeface="宋体" panose="02010600030101010101" pitchFamily="2" charset="-122"/>
            </a:endParaRPr>
          </a:p>
        </p:txBody>
      </p:sp>
      <p:grpSp>
        <p:nvGrpSpPr>
          <p:cNvPr id="12373" name="Group 106">
            <a:extLst>
              <a:ext uri="{FF2B5EF4-FFF2-40B4-BE49-F238E27FC236}">
                <a16:creationId xmlns:a16="http://schemas.microsoft.com/office/drawing/2014/main" id="{1713C94D-08E9-984D-9A29-5DB2E42AAE0A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1617928"/>
            <a:ext cx="406136" cy="508000"/>
            <a:chOff x="629" y="1176"/>
            <a:chExt cx="307" cy="384"/>
          </a:xfrm>
          <a:noFill/>
        </p:grpSpPr>
        <p:sp>
          <p:nvSpPr>
            <p:cNvPr id="12413" name="Rectangle 107">
              <a:extLst>
                <a:ext uri="{FF2B5EF4-FFF2-40B4-BE49-F238E27FC236}">
                  <a16:creationId xmlns:a16="http://schemas.microsoft.com/office/drawing/2014/main" id="{5F3D8124-46F7-8D4A-A5E7-1F7DEBD3F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4" name="Rectangle 108">
              <a:extLst>
                <a:ext uri="{FF2B5EF4-FFF2-40B4-BE49-F238E27FC236}">
                  <a16:creationId xmlns:a16="http://schemas.microsoft.com/office/drawing/2014/main" id="{058C8637-1A76-9145-AC64-3EB22B2A0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13</a:t>
              </a:r>
            </a:p>
          </p:txBody>
        </p:sp>
      </p:grpSp>
      <p:grpSp>
        <p:nvGrpSpPr>
          <p:cNvPr id="12374" name="Group 109">
            <a:extLst>
              <a:ext uri="{FF2B5EF4-FFF2-40B4-BE49-F238E27FC236}">
                <a16:creationId xmlns:a16="http://schemas.microsoft.com/office/drawing/2014/main" id="{8F2656FE-F700-BD44-A09E-4AA7A34984DC}"/>
              </a:ext>
            </a:extLst>
          </p:cNvPr>
          <p:cNvGrpSpPr>
            <a:grpSpLocks/>
          </p:cNvGrpSpPr>
          <p:nvPr/>
        </p:nvGrpSpPr>
        <p:grpSpPr bwMode="auto">
          <a:xfrm>
            <a:off x="1832240" y="1617928"/>
            <a:ext cx="406136" cy="508000"/>
            <a:chOff x="936" y="1176"/>
            <a:chExt cx="307" cy="384"/>
          </a:xfrm>
          <a:noFill/>
        </p:grpSpPr>
        <p:sp>
          <p:nvSpPr>
            <p:cNvPr id="12411" name="Rectangle 110">
              <a:extLst>
                <a:ext uri="{FF2B5EF4-FFF2-40B4-BE49-F238E27FC236}">
                  <a16:creationId xmlns:a16="http://schemas.microsoft.com/office/drawing/2014/main" id="{24FA5B39-FD0D-E043-AAAE-B809830F9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2" name="Rectangle 111">
              <a:extLst>
                <a:ext uri="{FF2B5EF4-FFF2-40B4-BE49-F238E27FC236}">
                  <a16:creationId xmlns:a16="http://schemas.microsoft.com/office/drawing/2014/main" id="{15A050FB-6C4B-A945-ACE3-87059B34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12</a:t>
              </a:r>
            </a:p>
          </p:txBody>
        </p:sp>
      </p:grpSp>
      <p:grpSp>
        <p:nvGrpSpPr>
          <p:cNvPr id="12375" name="Group 112">
            <a:extLst>
              <a:ext uri="{FF2B5EF4-FFF2-40B4-BE49-F238E27FC236}">
                <a16:creationId xmlns:a16="http://schemas.microsoft.com/office/drawing/2014/main" id="{A166EBBF-4B76-3347-8E6E-F63A8AB8BCE6}"/>
              </a:ext>
            </a:extLst>
          </p:cNvPr>
          <p:cNvGrpSpPr>
            <a:grpSpLocks/>
          </p:cNvGrpSpPr>
          <p:nvPr/>
        </p:nvGrpSpPr>
        <p:grpSpPr bwMode="auto">
          <a:xfrm>
            <a:off x="2238375" y="1617928"/>
            <a:ext cx="406136" cy="508000"/>
            <a:chOff x="1243" y="1176"/>
            <a:chExt cx="307" cy="384"/>
          </a:xfrm>
          <a:noFill/>
        </p:grpSpPr>
        <p:sp>
          <p:nvSpPr>
            <p:cNvPr id="12409" name="Rectangle 113">
              <a:extLst>
                <a:ext uri="{FF2B5EF4-FFF2-40B4-BE49-F238E27FC236}">
                  <a16:creationId xmlns:a16="http://schemas.microsoft.com/office/drawing/2014/main" id="{9C8CA7F5-5BEB-5B4D-BE33-C30B00573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endParaRPr lang="zh-CN" altLang="en-US" sz="1500" b="1">
                <a:solidFill>
                  <a:srgbClr val="000000"/>
                </a:solidFill>
                <a:latin typeface="Helvetica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10" name="Rectangle 114">
              <a:extLst>
                <a:ext uri="{FF2B5EF4-FFF2-40B4-BE49-F238E27FC236}">
                  <a16:creationId xmlns:a16="http://schemas.microsoft.com/office/drawing/2014/main" id="{34A50C7F-8054-CF4D-AFDF-84009DDFB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11</a:t>
              </a:r>
            </a:p>
          </p:txBody>
        </p:sp>
      </p:grpSp>
      <p:grpSp>
        <p:nvGrpSpPr>
          <p:cNvPr id="12376" name="Group 115">
            <a:extLst>
              <a:ext uri="{FF2B5EF4-FFF2-40B4-BE49-F238E27FC236}">
                <a16:creationId xmlns:a16="http://schemas.microsoft.com/office/drawing/2014/main" id="{705AAD0D-FC8B-D545-A124-ED8BA81C8337}"/>
              </a:ext>
            </a:extLst>
          </p:cNvPr>
          <p:cNvGrpSpPr>
            <a:grpSpLocks/>
          </p:cNvGrpSpPr>
          <p:nvPr/>
        </p:nvGrpSpPr>
        <p:grpSpPr bwMode="auto">
          <a:xfrm>
            <a:off x="2644511" y="1617928"/>
            <a:ext cx="406136" cy="508000"/>
            <a:chOff x="1550" y="1176"/>
            <a:chExt cx="307" cy="384"/>
          </a:xfrm>
          <a:noFill/>
        </p:grpSpPr>
        <p:sp>
          <p:nvSpPr>
            <p:cNvPr id="12407" name="Rectangle 116">
              <a:extLst>
                <a:ext uri="{FF2B5EF4-FFF2-40B4-BE49-F238E27FC236}">
                  <a16:creationId xmlns:a16="http://schemas.microsoft.com/office/drawing/2014/main" id="{4D6BD42C-7960-854C-8002-8BDA082B0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8" name="Rectangle 117">
              <a:extLst>
                <a:ext uri="{FF2B5EF4-FFF2-40B4-BE49-F238E27FC236}">
                  <a16:creationId xmlns:a16="http://schemas.microsoft.com/office/drawing/2014/main" id="{8F8DD255-F921-B24A-8F62-A2980394E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10</a:t>
              </a:r>
            </a:p>
          </p:txBody>
        </p:sp>
      </p:grpSp>
      <p:grpSp>
        <p:nvGrpSpPr>
          <p:cNvPr id="12377" name="Group 118">
            <a:extLst>
              <a:ext uri="{FF2B5EF4-FFF2-40B4-BE49-F238E27FC236}">
                <a16:creationId xmlns:a16="http://schemas.microsoft.com/office/drawing/2014/main" id="{94889E3B-AC61-9340-A44E-794573A6472F}"/>
              </a:ext>
            </a:extLst>
          </p:cNvPr>
          <p:cNvGrpSpPr>
            <a:grpSpLocks/>
          </p:cNvGrpSpPr>
          <p:nvPr/>
        </p:nvGrpSpPr>
        <p:grpSpPr bwMode="auto">
          <a:xfrm>
            <a:off x="3050646" y="1617928"/>
            <a:ext cx="406136" cy="508000"/>
            <a:chOff x="1857" y="1176"/>
            <a:chExt cx="307" cy="384"/>
          </a:xfrm>
          <a:noFill/>
        </p:grpSpPr>
        <p:sp>
          <p:nvSpPr>
            <p:cNvPr id="12405" name="Rectangle 119">
              <a:extLst>
                <a:ext uri="{FF2B5EF4-FFF2-40B4-BE49-F238E27FC236}">
                  <a16:creationId xmlns:a16="http://schemas.microsoft.com/office/drawing/2014/main" id="{BD23B1AD-BAFF-7944-A7FE-453AEA159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6" name="Rectangle 120">
              <a:extLst>
                <a:ext uri="{FF2B5EF4-FFF2-40B4-BE49-F238E27FC236}">
                  <a16:creationId xmlns:a16="http://schemas.microsoft.com/office/drawing/2014/main" id="{48D59F1B-7F1A-4348-AF1C-2C656B096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7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9</a:t>
              </a:r>
            </a:p>
          </p:txBody>
        </p:sp>
      </p:grpSp>
      <p:grpSp>
        <p:nvGrpSpPr>
          <p:cNvPr id="12378" name="Group 121">
            <a:extLst>
              <a:ext uri="{FF2B5EF4-FFF2-40B4-BE49-F238E27FC236}">
                <a16:creationId xmlns:a16="http://schemas.microsoft.com/office/drawing/2014/main" id="{66E8551C-8491-E74A-92A0-AB932CCD7EC9}"/>
              </a:ext>
            </a:extLst>
          </p:cNvPr>
          <p:cNvGrpSpPr>
            <a:grpSpLocks/>
          </p:cNvGrpSpPr>
          <p:nvPr/>
        </p:nvGrpSpPr>
        <p:grpSpPr bwMode="auto">
          <a:xfrm>
            <a:off x="3456782" y="1617928"/>
            <a:ext cx="406136" cy="508000"/>
            <a:chOff x="2164" y="1176"/>
            <a:chExt cx="307" cy="384"/>
          </a:xfrm>
          <a:noFill/>
        </p:grpSpPr>
        <p:sp>
          <p:nvSpPr>
            <p:cNvPr id="12403" name="Rectangle 122">
              <a:extLst>
                <a:ext uri="{FF2B5EF4-FFF2-40B4-BE49-F238E27FC236}">
                  <a16:creationId xmlns:a16="http://schemas.microsoft.com/office/drawing/2014/main" id="{7DBA4A73-B9D2-414E-BE92-C2F33B3A8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4" name="Rectangle 123">
              <a:extLst>
                <a:ext uri="{FF2B5EF4-FFF2-40B4-BE49-F238E27FC236}">
                  <a16:creationId xmlns:a16="http://schemas.microsoft.com/office/drawing/2014/main" id="{9ED10334-DEBE-D743-AB53-7C5544599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8</a:t>
              </a:r>
            </a:p>
          </p:txBody>
        </p:sp>
      </p:grpSp>
      <p:grpSp>
        <p:nvGrpSpPr>
          <p:cNvPr id="12379" name="Group 124">
            <a:extLst>
              <a:ext uri="{FF2B5EF4-FFF2-40B4-BE49-F238E27FC236}">
                <a16:creationId xmlns:a16="http://schemas.microsoft.com/office/drawing/2014/main" id="{440E19DC-73D1-FB47-811E-2AA3C46BEDCD}"/>
              </a:ext>
            </a:extLst>
          </p:cNvPr>
          <p:cNvGrpSpPr>
            <a:grpSpLocks/>
          </p:cNvGrpSpPr>
          <p:nvPr/>
        </p:nvGrpSpPr>
        <p:grpSpPr bwMode="auto">
          <a:xfrm>
            <a:off x="3862917" y="1617928"/>
            <a:ext cx="406136" cy="508000"/>
            <a:chOff x="2471" y="1176"/>
            <a:chExt cx="307" cy="384"/>
          </a:xfrm>
          <a:noFill/>
        </p:grpSpPr>
        <p:sp>
          <p:nvSpPr>
            <p:cNvPr id="12401" name="Rectangle 125">
              <a:extLst>
                <a:ext uri="{FF2B5EF4-FFF2-40B4-BE49-F238E27FC236}">
                  <a16:creationId xmlns:a16="http://schemas.microsoft.com/office/drawing/2014/main" id="{56F08645-9FB7-E249-A624-C5AE4CA36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2" name="Rectangle 126">
              <a:extLst>
                <a:ext uri="{FF2B5EF4-FFF2-40B4-BE49-F238E27FC236}">
                  <a16:creationId xmlns:a16="http://schemas.microsoft.com/office/drawing/2014/main" id="{464D9969-2B22-D949-8AC6-42C2E4400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7</a:t>
              </a:r>
            </a:p>
          </p:txBody>
        </p:sp>
      </p:grpSp>
      <p:grpSp>
        <p:nvGrpSpPr>
          <p:cNvPr id="12380" name="Group 127">
            <a:extLst>
              <a:ext uri="{FF2B5EF4-FFF2-40B4-BE49-F238E27FC236}">
                <a16:creationId xmlns:a16="http://schemas.microsoft.com/office/drawing/2014/main" id="{68C1F275-B16F-0F49-BBF1-E8B816A71CF6}"/>
              </a:ext>
            </a:extLst>
          </p:cNvPr>
          <p:cNvGrpSpPr>
            <a:grpSpLocks/>
          </p:cNvGrpSpPr>
          <p:nvPr/>
        </p:nvGrpSpPr>
        <p:grpSpPr bwMode="auto">
          <a:xfrm>
            <a:off x="4269053" y="1617928"/>
            <a:ext cx="406136" cy="508000"/>
            <a:chOff x="2778" y="1176"/>
            <a:chExt cx="307" cy="384"/>
          </a:xfrm>
          <a:noFill/>
        </p:grpSpPr>
        <p:sp>
          <p:nvSpPr>
            <p:cNvPr id="12399" name="Rectangle 128">
              <a:extLst>
                <a:ext uri="{FF2B5EF4-FFF2-40B4-BE49-F238E27FC236}">
                  <a16:creationId xmlns:a16="http://schemas.microsoft.com/office/drawing/2014/main" id="{6894ABC3-562F-5448-BD0B-2B2A16846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400" name="Rectangle 129">
              <a:extLst>
                <a:ext uri="{FF2B5EF4-FFF2-40B4-BE49-F238E27FC236}">
                  <a16:creationId xmlns:a16="http://schemas.microsoft.com/office/drawing/2014/main" id="{7DBF4188-F276-8047-9CC4-19E7E3EA4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6</a:t>
              </a:r>
            </a:p>
          </p:txBody>
        </p:sp>
      </p:grpSp>
      <p:grpSp>
        <p:nvGrpSpPr>
          <p:cNvPr id="12381" name="Group 130">
            <a:extLst>
              <a:ext uri="{FF2B5EF4-FFF2-40B4-BE49-F238E27FC236}">
                <a16:creationId xmlns:a16="http://schemas.microsoft.com/office/drawing/2014/main" id="{86310639-56A8-274D-95CC-247CA9F5DA6E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1617928"/>
            <a:ext cx="406136" cy="508000"/>
            <a:chOff x="3085" y="1176"/>
            <a:chExt cx="307" cy="384"/>
          </a:xfrm>
          <a:noFill/>
        </p:grpSpPr>
        <p:sp>
          <p:nvSpPr>
            <p:cNvPr id="12397" name="Rectangle 131">
              <a:extLst>
                <a:ext uri="{FF2B5EF4-FFF2-40B4-BE49-F238E27FC236}">
                  <a16:creationId xmlns:a16="http://schemas.microsoft.com/office/drawing/2014/main" id="{13220663-1B21-A949-AB54-440B92C24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8" name="Rectangle 132">
              <a:extLst>
                <a:ext uri="{FF2B5EF4-FFF2-40B4-BE49-F238E27FC236}">
                  <a16:creationId xmlns:a16="http://schemas.microsoft.com/office/drawing/2014/main" id="{CC26B8B6-D7DC-ED4E-A796-387DA7927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5</a:t>
              </a:r>
            </a:p>
          </p:txBody>
        </p:sp>
      </p:grpSp>
      <p:grpSp>
        <p:nvGrpSpPr>
          <p:cNvPr id="12382" name="Group 133">
            <a:extLst>
              <a:ext uri="{FF2B5EF4-FFF2-40B4-BE49-F238E27FC236}">
                <a16:creationId xmlns:a16="http://schemas.microsoft.com/office/drawing/2014/main" id="{57E496FF-ABA6-C34A-B6BE-4704011E65B0}"/>
              </a:ext>
            </a:extLst>
          </p:cNvPr>
          <p:cNvGrpSpPr>
            <a:grpSpLocks/>
          </p:cNvGrpSpPr>
          <p:nvPr/>
        </p:nvGrpSpPr>
        <p:grpSpPr bwMode="auto">
          <a:xfrm>
            <a:off x="5081324" y="1617928"/>
            <a:ext cx="406136" cy="508000"/>
            <a:chOff x="3392" y="1176"/>
            <a:chExt cx="307" cy="384"/>
          </a:xfrm>
          <a:noFill/>
        </p:grpSpPr>
        <p:sp>
          <p:nvSpPr>
            <p:cNvPr id="12395" name="Rectangle 134">
              <a:extLst>
                <a:ext uri="{FF2B5EF4-FFF2-40B4-BE49-F238E27FC236}">
                  <a16:creationId xmlns:a16="http://schemas.microsoft.com/office/drawing/2014/main" id="{945C395A-FBAB-DA46-A686-4FCFD7B3F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6" name="Rectangle 135">
              <a:extLst>
                <a:ext uri="{FF2B5EF4-FFF2-40B4-BE49-F238E27FC236}">
                  <a16:creationId xmlns:a16="http://schemas.microsoft.com/office/drawing/2014/main" id="{B61B879E-6F9A-ED41-8C4E-97153F1EA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12383" name="Group 136">
            <a:extLst>
              <a:ext uri="{FF2B5EF4-FFF2-40B4-BE49-F238E27FC236}">
                <a16:creationId xmlns:a16="http://schemas.microsoft.com/office/drawing/2014/main" id="{6DD5930C-7821-EC42-87CF-69E1CBDB389B}"/>
              </a:ext>
            </a:extLst>
          </p:cNvPr>
          <p:cNvGrpSpPr>
            <a:grpSpLocks/>
          </p:cNvGrpSpPr>
          <p:nvPr/>
        </p:nvGrpSpPr>
        <p:grpSpPr bwMode="auto">
          <a:xfrm>
            <a:off x="5487459" y="1617928"/>
            <a:ext cx="406136" cy="508000"/>
            <a:chOff x="3699" y="1176"/>
            <a:chExt cx="307" cy="384"/>
          </a:xfrm>
          <a:noFill/>
        </p:grpSpPr>
        <p:sp>
          <p:nvSpPr>
            <p:cNvPr id="12393" name="Rectangle 137">
              <a:extLst>
                <a:ext uri="{FF2B5EF4-FFF2-40B4-BE49-F238E27FC236}">
                  <a16:creationId xmlns:a16="http://schemas.microsoft.com/office/drawing/2014/main" id="{4BAEDF55-ACD9-7846-AEE3-6E10C9341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4" name="Rectangle 138">
              <a:extLst>
                <a:ext uri="{FF2B5EF4-FFF2-40B4-BE49-F238E27FC236}">
                  <a16:creationId xmlns:a16="http://schemas.microsoft.com/office/drawing/2014/main" id="{EFA5A750-8111-1745-A614-E3FD9134A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2384" name="Group 139">
            <a:extLst>
              <a:ext uri="{FF2B5EF4-FFF2-40B4-BE49-F238E27FC236}">
                <a16:creationId xmlns:a16="http://schemas.microsoft.com/office/drawing/2014/main" id="{BEB2F30F-B417-CD49-B0FA-137946F67019}"/>
              </a:ext>
            </a:extLst>
          </p:cNvPr>
          <p:cNvGrpSpPr>
            <a:grpSpLocks/>
          </p:cNvGrpSpPr>
          <p:nvPr/>
        </p:nvGrpSpPr>
        <p:grpSpPr bwMode="auto">
          <a:xfrm>
            <a:off x="5893595" y="1617928"/>
            <a:ext cx="406136" cy="508000"/>
            <a:chOff x="4006" y="1176"/>
            <a:chExt cx="307" cy="384"/>
          </a:xfrm>
          <a:noFill/>
        </p:grpSpPr>
        <p:sp>
          <p:nvSpPr>
            <p:cNvPr id="12391" name="Rectangle 140">
              <a:extLst>
                <a:ext uri="{FF2B5EF4-FFF2-40B4-BE49-F238E27FC236}">
                  <a16:creationId xmlns:a16="http://schemas.microsoft.com/office/drawing/2014/main" id="{30D64318-7ADB-2C47-909D-EA5B2993F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2" name="Rectangle 141">
              <a:extLst>
                <a:ext uri="{FF2B5EF4-FFF2-40B4-BE49-F238E27FC236}">
                  <a16:creationId xmlns:a16="http://schemas.microsoft.com/office/drawing/2014/main" id="{112DCA54-4D27-4B46-A84C-4874ADBB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12385" name="Group 142">
            <a:extLst>
              <a:ext uri="{FF2B5EF4-FFF2-40B4-BE49-F238E27FC236}">
                <a16:creationId xmlns:a16="http://schemas.microsoft.com/office/drawing/2014/main" id="{52A51E06-0696-5A47-AA24-DEAF40BF5FBE}"/>
              </a:ext>
            </a:extLst>
          </p:cNvPr>
          <p:cNvGrpSpPr>
            <a:grpSpLocks/>
          </p:cNvGrpSpPr>
          <p:nvPr/>
        </p:nvGrpSpPr>
        <p:grpSpPr bwMode="auto">
          <a:xfrm>
            <a:off x="6299730" y="1617928"/>
            <a:ext cx="406136" cy="508000"/>
            <a:chOff x="4313" y="1176"/>
            <a:chExt cx="307" cy="384"/>
          </a:xfrm>
          <a:noFill/>
        </p:grpSpPr>
        <p:sp>
          <p:nvSpPr>
            <p:cNvPr id="12389" name="Rectangle 143">
              <a:extLst>
                <a:ext uri="{FF2B5EF4-FFF2-40B4-BE49-F238E27FC236}">
                  <a16:creationId xmlns:a16="http://schemas.microsoft.com/office/drawing/2014/main" id="{4C18217A-C354-E341-98B6-35B33D77A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90" name="Rectangle 144">
              <a:extLst>
                <a:ext uri="{FF2B5EF4-FFF2-40B4-BE49-F238E27FC236}">
                  <a16:creationId xmlns:a16="http://schemas.microsoft.com/office/drawing/2014/main" id="{152D9383-61B1-6947-9887-9BE792677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12386" name="Group 145">
            <a:extLst>
              <a:ext uri="{FF2B5EF4-FFF2-40B4-BE49-F238E27FC236}">
                <a16:creationId xmlns:a16="http://schemas.microsoft.com/office/drawing/2014/main" id="{4E4C44A0-F151-ED40-A8DA-D48CB830A7CE}"/>
              </a:ext>
            </a:extLst>
          </p:cNvPr>
          <p:cNvGrpSpPr>
            <a:grpSpLocks/>
          </p:cNvGrpSpPr>
          <p:nvPr/>
        </p:nvGrpSpPr>
        <p:grpSpPr bwMode="auto">
          <a:xfrm>
            <a:off x="6705865" y="1617928"/>
            <a:ext cx="406136" cy="508000"/>
            <a:chOff x="4620" y="1176"/>
            <a:chExt cx="307" cy="384"/>
          </a:xfrm>
          <a:noFill/>
        </p:grpSpPr>
        <p:sp>
          <p:nvSpPr>
            <p:cNvPr id="12387" name="Rectangle 146">
              <a:extLst>
                <a:ext uri="{FF2B5EF4-FFF2-40B4-BE49-F238E27FC236}">
                  <a16:creationId xmlns:a16="http://schemas.microsoft.com/office/drawing/2014/main" id="{D0808F13-0888-E348-B7B8-34326D8F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6" tIns="37042" rIns="75406" bIns="37042" anchor="ctr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88" name="Rectangle 147">
              <a:extLst>
                <a:ext uri="{FF2B5EF4-FFF2-40B4-BE49-F238E27FC236}">
                  <a16:creationId xmlns:a16="http://schemas.microsoft.com/office/drawing/2014/main" id="{33DDFA55-C952-7448-9897-8A3463255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75406" tIns="37042" rIns="75406" bIns="37042" anchor="ctr"/>
            <a:lstStyle/>
            <a:p>
              <a:pPr algn="ctr"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167" b="1">
                  <a:solidFill>
                    <a:srgbClr val="000000"/>
                  </a:solidFill>
                  <a:latin typeface="Helvetica" pitchFamily="34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2353" name="Group 148">
            <a:extLst>
              <a:ext uri="{FF2B5EF4-FFF2-40B4-BE49-F238E27FC236}">
                <a16:creationId xmlns:a16="http://schemas.microsoft.com/office/drawing/2014/main" id="{08B6114E-31F0-B44E-BEFF-C4087843056B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2259544"/>
            <a:ext cx="2436813" cy="283104"/>
            <a:chOff x="3085" y="1661"/>
            <a:chExt cx="1842" cy="214"/>
          </a:xfrm>
          <a:noFill/>
        </p:grpSpPr>
        <p:sp>
          <p:nvSpPr>
            <p:cNvPr id="12371" name="Line 149">
              <a:extLst>
                <a:ext uri="{FF2B5EF4-FFF2-40B4-BE49-F238E27FC236}">
                  <a16:creationId xmlns:a16="http://schemas.microsoft.com/office/drawing/2014/main" id="{E4BF37A3-FECD-D344-8E0E-DDDEF1DD3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1752"/>
              <a:ext cx="184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2" name="Text Box 150">
              <a:extLst>
                <a:ext uri="{FF2B5EF4-FFF2-40B4-BE49-F238E27FC236}">
                  <a16:creationId xmlns:a16="http://schemas.microsoft.com/office/drawing/2014/main" id="{23343313-BE20-7240-8042-76F7951E3D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6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>
                  <a:solidFill>
                    <a:srgbClr val="000000"/>
                  </a:solidFill>
                  <a:latin typeface="Helvetica" pitchFamily="34" charset="0"/>
                </a:rPr>
                <a:t>VPO</a:t>
              </a:r>
            </a:p>
          </p:txBody>
        </p:sp>
      </p:grpSp>
      <p:grpSp>
        <p:nvGrpSpPr>
          <p:cNvPr id="12354" name="Group 151">
            <a:extLst>
              <a:ext uri="{FF2B5EF4-FFF2-40B4-BE49-F238E27FC236}">
                <a16:creationId xmlns:a16="http://schemas.microsoft.com/office/drawing/2014/main" id="{33D5605C-1241-2148-9C2A-1434604F2AF1}"/>
              </a:ext>
            </a:extLst>
          </p:cNvPr>
          <p:cNvGrpSpPr>
            <a:grpSpLocks/>
          </p:cNvGrpSpPr>
          <p:nvPr/>
        </p:nvGrpSpPr>
        <p:grpSpPr bwMode="auto">
          <a:xfrm>
            <a:off x="1426105" y="2252930"/>
            <a:ext cx="3263636" cy="283104"/>
            <a:chOff x="629" y="1656"/>
            <a:chExt cx="2467" cy="214"/>
          </a:xfrm>
          <a:noFill/>
        </p:grpSpPr>
        <p:sp>
          <p:nvSpPr>
            <p:cNvPr id="12369" name="Line 152">
              <a:extLst>
                <a:ext uri="{FF2B5EF4-FFF2-40B4-BE49-F238E27FC236}">
                  <a16:creationId xmlns:a16="http://schemas.microsoft.com/office/drawing/2014/main" id="{2F45C543-4DEC-E24C-AE51-157859340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" y="1747"/>
              <a:ext cx="2467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667" b="1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2370" name="Text Box 153">
              <a:extLst>
                <a:ext uri="{FF2B5EF4-FFF2-40B4-BE49-F238E27FC236}">
                  <a16:creationId xmlns:a16="http://schemas.microsoft.com/office/drawing/2014/main" id="{63869773-4B59-4B4F-AB91-79FF1C1A2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" y="1656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75406" tIns="37042" rIns="75406" bIns="37042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1500" dirty="0">
                  <a:solidFill>
                    <a:srgbClr val="000000"/>
                  </a:solidFill>
                  <a:latin typeface="Helvetica" pitchFamily="34" charset="0"/>
                </a:rPr>
                <a:t>VPN</a:t>
              </a:r>
            </a:p>
          </p:txBody>
        </p:sp>
      </p:grpSp>
      <p:sp>
        <p:nvSpPr>
          <p:cNvPr id="113684" name="Text Box 160">
            <a:extLst>
              <a:ext uri="{FF2B5EF4-FFF2-40B4-BE49-F238E27FC236}">
                <a16:creationId xmlns:a16="http://schemas.microsoft.com/office/drawing/2014/main" id="{F46F5BAD-9FF5-4F40-9FD5-8F547A0B4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685" name="Text Box 161">
            <a:extLst>
              <a:ext uri="{FF2B5EF4-FFF2-40B4-BE49-F238E27FC236}">
                <a16:creationId xmlns:a16="http://schemas.microsoft.com/office/drawing/2014/main" id="{E1294457-75DD-2246-82AC-0F27AFA78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686" name="Text Box 162">
            <a:extLst>
              <a:ext uri="{FF2B5EF4-FFF2-40B4-BE49-F238E27FC236}">
                <a16:creationId xmlns:a16="http://schemas.microsoft.com/office/drawing/2014/main" id="{5F51850D-7A23-FC4B-9314-884B1F108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687" name="Text Box 163">
            <a:extLst>
              <a:ext uri="{FF2B5EF4-FFF2-40B4-BE49-F238E27FC236}">
                <a16:creationId xmlns:a16="http://schemas.microsoft.com/office/drawing/2014/main" id="{D992C225-255E-7548-A498-32C2F11F6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688" name="Text Box 164">
            <a:extLst>
              <a:ext uri="{FF2B5EF4-FFF2-40B4-BE49-F238E27FC236}">
                <a16:creationId xmlns:a16="http://schemas.microsoft.com/office/drawing/2014/main" id="{7A5000AE-69E8-6842-AB6B-93DC902D8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689" name="Text Box 165">
            <a:extLst>
              <a:ext uri="{FF2B5EF4-FFF2-40B4-BE49-F238E27FC236}">
                <a16:creationId xmlns:a16="http://schemas.microsoft.com/office/drawing/2014/main" id="{68917616-D71B-C74A-B87F-376450545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690" name="Text Box 166">
            <a:extLst>
              <a:ext uri="{FF2B5EF4-FFF2-40B4-BE49-F238E27FC236}">
                <a16:creationId xmlns:a16="http://schemas.microsoft.com/office/drawing/2014/main" id="{1F9D9E90-A640-C84F-84D2-8C9D55DB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691" name="Text Box 167">
            <a:extLst>
              <a:ext uri="{FF2B5EF4-FFF2-40B4-BE49-F238E27FC236}">
                <a16:creationId xmlns:a16="http://schemas.microsoft.com/office/drawing/2014/main" id="{3ED8C647-026B-E24F-B217-0AF17F0A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692" name="Text Box 168">
            <a:extLst>
              <a:ext uri="{FF2B5EF4-FFF2-40B4-BE49-F238E27FC236}">
                <a16:creationId xmlns:a16="http://schemas.microsoft.com/office/drawing/2014/main" id="{0D4942A7-04DE-0B45-A997-1300DC527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693" name="Text Box 169">
            <a:extLst>
              <a:ext uri="{FF2B5EF4-FFF2-40B4-BE49-F238E27FC236}">
                <a16:creationId xmlns:a16="http://schemas.microsoft.com/office/drawing/2014/main" id="{19287E12-4182-F047-AFBB-8303A8637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694" name="Text Box 170">
            <a:extLst>
              <a:ext uri="{FF2B5EF4-FFF2-40B4-BE49-F238E27FC236}">
                <a16:creationId xmlns:a16="http://schemas.microsoft.com/office/drawing/2014/main" id="{79679DF8-D2C0-2149-8779-297573C63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695" name="Text Box 171">
            <a:extLst>
              <a:ext uri="{FF2B5EF4-FFF2-40B4-BE49-F238E27FC236}">
                <a16:creationId xmlns:a16="http://schemas.microsoft.com/office/drawing/2014/main" id="{1A3099A2-4886-A946-B26A-91FD81E68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696" name="Text Box 172">
            <a:extLst>
              <a:ext uri="{FF2B5EF4-FFF2-40B4-BE49-F238E27FC236}">
                <a16:creationId xmlns:a16="http://schemas.microsoft.com/office/drawing/2014/main" id="{FB4C9982-2250-F24A-B4E5-291581003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697" name="Text Box 173">
            <a:extLst>
              <a:ext uri="{FF2B5EF4-FFF2-40B4-BE49-F238E27FC236}">
                <a16:creationId xmlns:a16="http://schemas.microsoft.com/office/drawing/2014/main" id="{CF3EDCD1-B86B-AC43-BC6F-8BF82157D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990" y="1877219"/>
            <a:ext cx="31750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0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698" name="Rectangle 176">
            <a:extLst>
              <a:ext uri="{FF2B5EF4-FFF2-40B4-BE49-F238E27FC236}">
                <a16:creationId xmlns:a16="http://schemas.microsoft.com/office/drawing/2014/main" id="{E0C991A7-3B97-9248-A871-A5BEB5400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021" y="4381500"/>
            <a:ext cx="5073825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PPN: </a:t>
            </a:r>
            <a:r>
              <a:rPr lang="en-US" altLang="zh-CN" sz="1667" b="1" u="sng">
                <a:solidFill>
                  <a:srgbClr val="9900CC"/>
                </a:solidFill>
                <a:ea typeface="宋体" panose="02010600030101010101" pitchFamily="2" charset="-122"/>
              </a:rPr>
              <a:t>0x0D</a:t>
            </a: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    VPO: </a:t>
            </a:r>
            <a:r>
              <a:rPr lang="en-US" altLang="zh-CN" sz="1667" b="1" u="sng">
                <a:solidFill>
                  <a:srgbClr val="000000"/>
                </a:solidFill>
                <a:ea typeface="宋体" panose="02010600030101010101" pitchFamily="2" charset="-122"/>
              </a:rPr>
              <a:t>0x14</a:t>
            </a:r>
            <a:r>
              <a:rPr lang="en-US" altLang="zh-CN" sz="1667">
                <a:solidFill>
                  <a:srgbClr val="000000"/>
                </a:solidFill>
                <a:ea typeface="宋体" panose="02010600030101010101" pitchFamily="2" charset="-122"/>
              </a:rPr>
              <a:t>          		PA: </a:t>
            </a:r>
            <a:r>
              <a:rPr lang="en-US" altLang="zh-CN" sz="1667" u="sng">
                <a:solidFill>
                  <a:srgbClr val="000000"/>
                </a:solidFill>
                <a:ea typeface="宋体" panose="02010600030101010101" pitchFamily="2" charset="-122"/>
              </a:rPr>
              <a:t>0x</a:t>
            </a:r>
            <a:r>
              <a:rPr lang="en-US" altLang="zh-CN" sz="1667" u="sng">
                <a:solidFill>
                  <a:srgbClr val="00B0F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1667" u="sng">
                <a:solidFill>
                  <a:srgbClr val="FFC000"/>
                </a:solidFill>
                <a:ea typeface="宋体" panose="02010600030101010101" pitchFamily="2" charset="-122"/>
              </a:rPr>
              <a:t>5</a:t>
            </a:r>
            <a:r>
              <a:rPr lang="en-US" altLang="zh-CN" sz="1667" u="sng">
                <a:solidFill>
                  <a:srgbClr val="00B050"/>
                </a:solidFill>
                <a:ea typeface="宋体" panose="02010600030101010101" pitchFamily="2" charset="-122"/>
              </a:rPr>
              <a:t>4</a:t>
            </a:r>
          </a:p>
        </p:txBody>
      </p:sp>
      <p:grpSp>
        <p:nvGrpSpPr>
          <p:cNvPr id="113699" name="Group 179">
            <a:extLst>
              <a:ext uri="{FF2B5EF4-FFF2-40B4-BE49-F238E27FC236}">
                <a16:creationId xmlns:a16="http://schemas.microsoft.com/office/drawing/2014/main" id="{98E74AC9-7046-654C-95C0-BCA64AEE35A9}"/>
              </a:ext>
            </a:extLst>
          </p:cNvPr>
          <p:cNvGrpSpPr>
            <a:grpSpLocks/>
          </p:cNvGrpSpPr>
          <p:nvPr/>
        </p:nvGrpSpPr>
        <p:grpSpPr bwMode="auto">
          <a:xfrm>
            <a:off x="2244990" y="3339042"/>
            <a:ext cx="4873625" cy="508000"/>
            <a:chOff x="1219" y="2880"/>
            <a:chExt cx="3684" cy="384"/>
          </a:xfrm>
        </p:grpSpPr>
        <p:grpSp>
          <p:nvGrpSpPr>
            <p:cNvPr id="113720" name="Group 180">
              <a:extLst>
                <a:ext uri="{FF2B5EF4-FFF2-40B4-BE49-F238E27FC236}">
                  <a16:creationId xmlns:a16="http://schemas.microsoft.com/office/drawing/2014/main" id="{3AFCA918-427F-C249-A33A-91F7852D2E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" y="2880"/>
              <a:ext cx="307" cy="384"/>
              <a:chOff x="605" y="1776"/>
              <a:chExt cx="307" cy="384"/>
            </a:xfrm>
          </p:grpSpPr>
          <p:sp>
            <p:nvSpPr>
              <p:cNvPr id="113754" name="Rectangle 181">
                <a:extLst>
                  <a:ext uri="{FF2B5EF4-FFF2-40B4-BE49-F238E27FC236}">
                    <a16:creationId xmlns:a16="http://schemas.microsoft.com/office/drawing/2014/main" id="{085F514D-72C1-0E42-8FC9-95853DAA1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55" name="Rectangle 182">
                <a:extLst>
                  <a:ext uri="{FF2B5EF4-FFF2-40B4-BE49-F238E27FC236}">
                    <a16:creationId xmlns:a16="http://schemas.microsoft.com/office/drawing/2014/main" id="{5637B1CC-B905-F142-850E-86782D1C8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11</a:t>
                </a:r>
              </a:p>
            </p:txBody>
          </p:sp>
        </p:grpSp>
        <p:grpSp>
          <p:nvGrpSpPr>
            <p:cNvPr id="113721" name="Group 183">
              <a:extLst>
                <a:ext uri="{FF2B5EF4-FFF2-40B4-BE49-F238E27FC236}">
                  <a16:creationId xmlns:a16="http://schemas.microsoft.com/office/drawing/2014/main" id="{1F2794C4-64BA-6547-A685-E434A1BEF7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6" y="2880"/>
              <a:ext cx="307" cy="384"/>
              <a:chOff x="605" y="1776"/>
              <a:chExt cx="307" cy="384"/>
            </a:xfrm>
          </p:grpSpPr>
          <p:sp>
            <p:nvSpPr>
              <p:cNvPr id="113752" name="Rectangle 184">
                <a:extLst>
                  <a:ext uri="{FF2B5EF4-FFF2-40B4-BE49-F238E27FC236}">
                    <a16:creationId xmlns:a16="http://schemas.microsoft.com/office/drawing/2014/main" id="{14CD3477-B06E-434D-818E-AF5D8FB0A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53" name="Rectangle 185">
                <a:extLst>
                  <a:ext uri="{FF2B5EF4-FFF2-40B4-BE49-F238E27FC236}">
                    <a16:creationId xmlns:a16="http://schemas.microsoft.com/office/drawing/2014/main" id="{E3F19971-2345-CD45-9F7B-B8BAB5247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10</a:t>
                </a:r>
              </a:p>
            </p:txBody>
          </p:sp>
        </p:grpSp>
        <p:grpSp>
          <p:nvGrpSpPr>
            <p:cNvPr id="113722" name="Group 186">
              <a:extLst>
                <a:ext uri="{FF2B5EF4-FFF2-40B4-BE49-F238E27FC236}">
                  <a16:creationId xmlns:a16="http://schemas.microsoft.com/office/drawing/2014/main" id="{FAC03D0A-7468-4D41-AA98-5E7B46DB7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" y="2880"/>
              <a:ext cx="307" cy="384"/>
              <a:chOff x="605" y="1776"/>
              <a:chExt cx="307" cy="384"/>
            </a:xfrm>
          </p:grpSpPr>
          <p:sp>
            <p:nvSpPr>
              <p:cNvPr id="113750" name="Rectangle 187">
                <a:extLst>
                  <a:ext uri="{FF2B5EF4-FFF2-40B4-BE49-F238E27FC236}">
                    <a16:creationId xmlns:a16="http://schemas.microsoft.com/office/drawing/2014/main" id="{9852EEFF-A3AD-1C40-8557-979A249FA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51" name="Rectangle 188">
                <a:extLst>
                  <a:ext uri="{FF2B5EF4-FFF2-40B4-BE49-F238E27FC236}">
                    <a16:creationId xmlns:a16="http://schemas.microsoft.com/office/drawing/2014/main" id="{9BE13AB8-27B8-8A43-B01F-E93A06EFE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9</a:t>
                </a:r>
              </a:p>
            </p:txBody>
          </p:sp>
        </p:grpSp>
        <p:grpSp>
          <p:nvGrpSpPr>
            <p:cNvPr id="113723" name="Group 189">
              <a:extLst>
                <a:ext uri="{FF2B5EF4-FFF2-40B4-BE49-F238E27FC236}">
                  <a16:creationId xmlns:a16="http://schemas.microsoft.com/office/drawing/2014/main" id="{EAA5B09E-1966-BE45-AF92-3FA025138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0" y="2880"/>
              <a:ext cx="307" cy="384"/>
              <a:chOff x="605" y="1776"/>
              <a:chExt cx="307" cy="384"/>
            </a:xfrm>
          </p:grpSpPr>
          <p:sp>
            <p:nvSpPr>
              <p:cNvPr id="113748" name="Rectangle 190">
                <a:extLst>
                  <a:ext uri="{FF2B5EF4-FFF2-40B4-BE49-F238E27FC236}">
                    <a16:creationId xmlns:a16="http://schemas.microsoft.com/office/drawing/2014/main" id="{39A13826-EC55-F048-8111-8940366A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49" name="Rectangle 191">
                <a:extLst>
                  <a:ext uri="{FF2B5EF4-FFF2-40B4-BE49-F238E27FC236}">
                    <a16:creationId xmlns:a16="http://schemas.microsoft.com/office/drawing/2014/main" id="{9F403E4F-C911-0342-97C6-A64AAD4D6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8</a:t>
                </a:r>
              </a:p>
            </p:txBody>
          </p:sp>
        </p:grpSp>
        <p:grpSp>
          <p:nvGrpSpPr>
            <p:cNvPr id="113724" name="Group 192">
              <a:extLst>
                <a:ext uri="{FF2B5EF4-FFF2-40B4-BE49-F238E27FC236}">
                  <a16:creationId xmlns:a16="http://schemas.microsoft.com/office/drawing/2014/main" id="{CC6BAB63-74BE-CE4A-B971-D129441D4A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7" y="2880"/>
              <a:ext cx="307" cy="384"/>
              <a:chOff x="605" y="1776"/>
              <a:chExt cx="307" cy="384"/>
            </a:xfrm>
          </p:grpSpPr>
          <p:sp>
            <p:nvSpPr>
              <p:cNvPr id="113746" name="Rectangle 193">
                <a:extLst>
                  <a:ext uri="{FF2B5EF4-FFF2-40B4-BE49-F238E27FC236}">
                    <a16:creationId xmlns:a16="http://schemas.microsoft.com/office/drawing/2014/main" id="{CAEBC6CC-C5F2-C84E-9780-06C3609C4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47" name="Rectangle 194">
                <a:extLst>
                  <a:ext uri="{FF2B5EF4-FFF2-40B4-BE49-F238E27FC236}">
                    <a16:creationId xmlns:a16="http://schemas.microsoft.com/office/drawing/2014/main" id="{F07D19DB-D8BA-C349-B724-205366B2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7</a:t>
                </a:r>
              </a:p>
            </p:txBody>
          </p:sp>
        </p:grpSp>
        <p:grpSp>
          <p:nvGrpSpPr>
            <p:cNvPr id="113725" name="Group 195">
              <a:extLst>
                <a:ext uri="{FF2B5EF4-FFF2-40B4-BE49-F238E27FC236}">
                  <a16:creationId xmlns:a16="http://schemas.microsoft.com/office/drawing/2014/main" id="{34247151-7C8C-E740-A8E2-A306F3D19A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4" y="2880"/>
              <a:ext cx="307" cy="384"/>
              <a:chOff x="605" y="1776"/>
              <a:chExt cx="307" cy="384"/>
            </a:xfrm>
          </p:grpSpPr>
          <p:sp>
            <p:nvSpPr>
              <p:cNvPr id="113744" name="Rectangle 196">
                <a:extLst>
                  <a:ext uri="{FF2B5EF4-FFF2-40B4-BE49-F238E27FC236}">
                    <a16:creationId xmlns:a16="http://schemas.microsoft.com/office/drawing/2014/main" id="{4B6A7A2E-E3F8-5045-8B74-64354866A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45" name="Rectangle 197">
                <a:extLst>
                  <a:ext uri="{FF2B5EF4-FFF2-40B4-BE49-F238E27FC236}">
                    <a16:creationId xmlns:a16="http://schemas.microsoft.com/office/drawing/2014/main" id="{FE1DDBEA-E150-F84E-B900-6683281CE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6</a:t>
                </a:r>
              </a:p>
            </p:txBody>
          </p:sp>
        </p:grpSp>
        <p:grpSp>
          <p:nvGrpSpPr>
            <p:cNvPr id="113726" name="Group 198">
              <a:extLst>
                <a:ext uri="{FF2B5EF4-FFF2-40B4-BE49-F238E27FC236}">
                  <a16:creationId xmlns:a16="http://schemas.microsoft.com/office/drawing/2014/main" id="{92F6FD17-01F0-BC47-B93D-CF708AA39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880"/>
              <a:ext cx="307" cy="384"/>
              <a:chOff x="605" y="1776"/>
              <a:chExt cx="307" cy="384"/>
            </a:xfrm>
          </p:grpSpPr>
          <p:sp>
            <p:nvSpPr>
              <p:cNvPr id="113742" name="Rectangle 199">
                <a:extLst>
                  <a:ext uri="{FF2B5EF4-FFF2-40B4-BE49-F238E27FC236}">
                    <a16:creationId xmlns:a16="http://schemas.microsoft.com/office/drawing/2014/main" id="{3AE6340D-CD6B-3E48-A9C7-56C3190F9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43" name="Rectangle 200">
                <a:extLst>
                  <a:ext uri="{FF2B5EF4-FFF2-40B4-BE49-F238E27FC236}">
                    <a16:creationId xmlns:a16="http://schemas.microsoft.com/office/drawing/2014/main" id="{1FD4BDA0-D29E-2B47-8CA1-B819F6446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5</a:t>
                </a:r>
              </a:p>
            </p:txBody>
          </p:sp>
        </p:grpSp>
        <p:grpSp>
          <p:nvGrpSpPr>
            <p:cNvPr id="113727" name="Group 201">
              <a:extLst>
                <a:ext uri="{FF2B5EF4-FFF2-40B4-BE49-F238E27FC236}">
                  <a16:creationId xmlns:a16="http://schemas.microsoft.com/office/drawing/2014/main" id="{0D38D26B-D312-1148-BBD9-312184A745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8" y="2880"/>
              <a:ext cx="307" cy="384"/>
              <a:chOff x="605" y="1776"/>
              <a:chExt cx="307" cy="384"/>
            </a:xfrm>
          </p:grpSpPr>
          <p:sp>
            <p:nvSpPr>
              <p:cNvPr id="113740" name="Rectangle 202">
                <a:extLst>
                  <a:ext uri="{FF2B5EF4-FFF2-40B4-BE49-F238E27FC236}">
                    <a16:creationId xmlns:a16="http://schemas.microsoft.com/office/drawing/2014/main" id="{3AD979C9-36E0-1148-853B-E86BEF40B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41" name="Rectangle 203">
                <a:extLst>
                  <a:ext uri="{FF2B5EF4-FFF2-40B4-BE49-F238E27FC236}">
                    <a16:creationId xmlns:a16="http://schemas.microsoft.com/office/drawing/2014/main" id="{9D55AC1F-168E-004A-B256-B1B715574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4</a:t>
                </a:r>
              </a:p>
            </p:txBody>
          </p:sp>
        </p:grpSp>
        <p:grpSp>
          <p:nvGrpSpPr>
            <p:cNvPr id="113728" name="Group 204">
              <a:extLst>
                <a:ext uri="{FF2B5EF4-FFF2-40B4-BE49-F238E27FC236}">
                  <a16:creationId xmlns:a16="http://schemas.microsoft.com/office/drawing/2014/main" id="{673B496F-0E9F-BE41-9F80-18CCECF55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5" y="2880"/>
              <a:ext cx="307" cy="384"/>
              <a:chOff x="605" y="1776"/>
              <a:chExt cx="307" cy="384"/>
            </a:xfrm>
          </p:grpSpPr>
          <p:sp>
            <p:nvSpPr>
              <p:cNvPr id="113738" name="Rectangle 205">
                <a:extLst>
                  <a:ext uri="{FF2B5EF4-FFF2-40B4-BE49-F238E27FC236}">
                    <a16:creationId xmlns:a16="http://schemas.microsoft.com/office/drawing/2014/main" id="{49CE970F-E978-A44B-851E-FFE501DC7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39" name="Rectangle 206">
                <a:extLst>
                  <a:ext uri="{FF2B5EF4-FFF2-40B4-BE49-F238E27FC236}">
                    <a16:creationId xmlns:a16="http://schemas.microsoft.com/office/drawing/2014/main" id="{08153BAA-D88E-3640-BF7D-5CDED7623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3</a:t>
                </a:r>
              </a:p>
            </p:txBody>
          </p:sp>
        </p:grpSp>
        <p:grpSp>
          <p:nvGrpSpPr>
            <p:cNvPr id="113729" name="Group 207">
              <a:extLst>
                <a:ext uri="{FF2B5EF4-FFF2-40B4-BE49-F238E27FC236}">
                  <a16:creationId xmlns:a16="http://schemas.microsoft.com/office/drawing/2014/main" id="{8F088144-94AF-9E4D-9F0F-2F701EC91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2" y="2880"/>
              <a:ext cx="307" cy="384"/>
              <a:chOff x="605" y="1776"/>
              <a:chExt cx="307" cy="384"/>
            </a:xfrm>
          </p:grpSpPr>
          <p:sp>
            <p:nvSpPr>
              <p:cNvPr id="113736" name="Rectangle 208">
                <a:extLst>
                  <a:ext uri="{FF2B5EF4-FFF2-40B4-BE49-F238E27FC236}">
                    <a16:creationId xmlns:a16="http://schemas.microsoft.com/office/drawing/2014/main" id="{C952C21E-CED3-3746-A2FB-CCBC6F1BB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37" name="Rectangle 209">
                <a:extLst>
                  <a:ext uri="{FF2B5EF4-FFF2-40B4-BE49-F238E27FC236}">
                    <a16:creationId xmlns:a16="http://schemas.microsoft.com/office/drawing/2014/main" id="{42BFEFD2-81BF-604D-AAC5-6CAD10066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2</a:t>
                </a:r>
              </a:p>
            </p:txBody>
          </p:sp>
        </p:grpSp>
        <p:grpSp>
          <p:nvGrpSpPr>
            <p:cNvPr id="113730" name="Group 210">
              <a:extLst>
                <a:ext uri="{FF2B5EF4-FFF2-40B4-BE49-F238E27FC236}">
                  <a16:creationId xmlns:a16="http://schemas.microsoft.com/office/drawing/2014/main" id="{3186E2AE-616F-F04A-AC3A-006EB94A79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9" y="2880"/>
              <a:ext cx="307" cy="384"/>
              <a:chOff x="605" y="1776"/>
              <a:chExt cx="307" cy="384"/>
            </a:xfrm>
          </p:grpSpPr>
          <p:sp>
            <p:nvSpPr>
              <p:cNvPr id="113734" name="Rectangle 211">
                <a:extLst>
                  <a:ext uri="{FF2B5EF4-FFF2-40B4-BE49-F238E27FC236}">
                    <a16:creationId xmlns:a16="http://schemas.microsoft.com/office/drawing/2014/main" id="{F3F53D9A-7378-8B43-8DC3-F17E976D0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35" name="Rectangle 212">
                <a:extLst>
                  <a:ext uri="{FF2B5EF4-FFF2-40B4-BE49-F238E27FC236}">
                    <a16:creationId xmlns:a16="http://schemas.microsoft.com/office/drawing/2014/main" id="{9704182D-9458-9842-A32D-D7B2225B7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grpSp>
          <p:nvGrpSpPr>
            <p:cNvPr id="113731" name="Group 213">
              <a:extLst>
                <a:ext uri="{FF2B5EF4-FFF2-40B4-BE49-F238E27FC236}">
                  <a16:creationId xmlns:a16="http://schemas.microsoft.com/office/drawing/2014/main" id="{A9965828-263A-B44E-A7D3-A9FE0B1876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" y="2880"/>
              <a:ext cx="307" cy="384"/>
              <a:chOff x="605" y="1776"/>
              <a:chExt cx="307" cy="384"/>
            </a:xfrm>
          </p:grpSpPr>
          <p:sp>
            <p:nvSpPr>
              <p:cNvPr id="113732" name="Rectangle 214">
                <a:extLst>
                  <a:ext uri="{FF2B5EF4-FFF2-40B4-BE49-F238E27FC236}">
                    <a16:creationId xmlns:a16="http://schemas.microsoft.com/office/drawing/2014/main" id="{D0C82C29-76A7-B646-BA45-90A5551B5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en-US" sz="1667" b="1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3733" name="Rectangle 215">
                <a:extLst>
                  <a:ext uri="{FF2B5EF4-FFF2-40B4-BE49-F238E27FC236}">
                    <a16:creationId xmlns:a16="http://schemas.microsoft.com/office/drawing/2014/main" id="{E7AD114A-D586-C248-9A91-7A3A04684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5406" tIns="37042" rIns="75406" bIns="37042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defTabSz="76197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</a:pPr>
                <a:r>
                  <a:rPr lang="en-US" altLang="zh-CN" sz="1167" b="1">
                    <a:solidFill>
                      <a:srgbClr val="000000"/>
                    </a:solidFill>
                    <a:latin typeface="Helvetica" pitchFamily="2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</p:grpSp>
      <p:grpSp>
        <p:nvGrpSpPr>
          <p:cNvPr id="113700" name="Group 216">
            <a:extLst>
              <a:ext uri="{FF2B5EF4-FFF2-40B4-BE49-F238E27FC236}">
                <a16:creationId xmlns:a16="http://schemas.microsoft.com/office/drawing/2014/main" id="{BB6B77EE-9951-2E47-966F-5822096E04D6}"/>
              </a:ext>
            </a:extLst>
          </p:cNvPr>
          <p:cNvGrpSpPr>
            <a:grpSpLocks/>
          </p:cNvGrpSpPr>
          <p:nvPr/>
        </p:nvGrpSpPr>
        <p:grpSpPr bwMode="auto">
          <a:xfrm>
            <a:off x="4696354" y="3910544"/>
            <a:ext cx="2436813" cy="283104"/>
            <a:chOff x="3061" y="2261"/>
            <a:chExt cx="1842" cy="214"/>
          </a:xfrm>
        </p:grpSpPr>
        <p:sp>
          <p:nvSpPr>
            <p:cNvPr id="113718" name="Line 217">
              <a:extLst>
                <a:ext uri="{FF2B5EF4-FFF2-40B4-BE49-F238E27FC236}">
                  <a16:creationId xmlns:a16="http://schemas.microsoft.com/office/drawing/2014/main" id="{9C721F70-CEFF-C541-9EF3-BEC3CB2F3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3719" name="Text Box 218">
              <a:extLst>
                <a:ext uri="{FF2B5EF4-FFF2-40B4-BE49-F238E27FC236}">
                  <a16:creationId xmlns:a16="http://schemas.microsoft.com/office/drawing/2014/main" id="{835CB132-899C-0B4B-A923-EA976CB0F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22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PPO</a:t>
              </a:r>
            </a:p>
          </p:txBody>
        </p:sp>
      </p:grpSp>
      <p:grpSp>
        <p:nvGrpSpPr>
          <p:cNvPr id="113701" name="Group 219">
            <a:extLst>
              <a:ext uri="{FF2B5EF4-FFF2-40B4-BE49-F238E27FC236}">
                <a16:creationId xmlns:a16="http://schemas.microsoft.com/office/drawing/2014/main" id="{3B34C9BD-A927-4042-89BE-D12F85EE7DF7}"/>
              </a:ext>
            </a:extLst>
          </p:cNvPr>
          <p:cNvGrpSpPr>
            <a:grpSpLocks/>
          </p:cNvGrpSpPr>
          <p:nvPr/>
        </p:nvGrpSpPr>
        <p:grpSpPr bwMode="auto">
          <a:xfrm>
            <a:off x="2283355" y="3910544"/>
            <a:ext cx="2391834" cy="283104"/>
            <a:chOff x="3061" y="2261"/>
            <a:chExt cx="1842" cy="214"/>
          </a:xfrm>
        </p:grpSpPr>
        <p:sp>
          <p:nvSpPr>
            <p:cNvPr id="113716" name="Line 220">
              <a:extLst>
                <a:ext uri="{FF2B5EF4-FFF2-40B4-BE49-F238E27FC236}">
                  <a16:creationId xmlns:a16="http://schemas.microsoft.com/office/drawing/2014/main" id="{C4383E03-2AE2-2F4B-8C70-53F19F4B4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75406" tIns="37042" rIns="75406" bIns="37042"/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67" b="1">
                <a:solidFill>
                  <a:srgbClr val="000000"/>
                </a:solidFill>
                <a:latin typeface="Comic Sans MS" panose="030F09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113717" name="Text Box 221">
              <a:extLst>
                <a:ext uri="{FF2B5EF4-FFF2-40B4-BE49-F238E27FC236}">
                  <a16:creationId xmlns:a16="http://schemas.microsoft.com/office/drawing/2014/main" id="{DD821F85-7A96-9444-B6E6-831FD72C2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2261"/>
              <a:ext cx="414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6" tIns="37042" rIns="75406" bIns="37042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defTabSz="76197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r>
                <a:rPr lang="en-US" altLang="zh-CN" sz="1500" b="1">
                  <a:solidFill>
                    <a:srgbClr val="000000"/>
                  </a:solidFill>
                  <a:latin typeface="Helvetica" pitchFamily="2" charset="0"/>
                  <a:ea typeface="宋体" panose="02010600030101010101" pitchFamily="2" charset="-122"/>
                </a:rPr>
                <a:t>PPN</a:t>
              </a:r>
            </a:p>
          </p:txBody>
        </p:sp>
      </p:grpSp>
      <p:sp>
        <p:nvSpPr>
          <p:cNvPr id="113702" name="Text Box 231">
            <a:extLst>
              <a:ext uri="{FF2B5EF4-FFF2-40B4-BE49-F238E27FC236}">
                <a16:creationId xmlns:a16="http://schemas.microsoft.com/office/drawing/2014/main" id="{0B563686-0B2D-8940-9201-E5A70517E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703" name="Text Box 232">
            <a:extLst>
              <a:ext uri="{FF2B5EF4-FFF2-40B4-BE49-F238E27FC236}">
                <a16:creationId xmlns:a16="http://schemas.microsoft.com/office/drawing/2014/main" id="{ABC82C6B-F835-AB4E-9E23-ADA4EE413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704" name="Text Box 233">
            <a:extLst>
              <a:ext uri="{FF2B5EF4-FFF2-40B4-BE49-F238E27FC236}">
                <a16:creationId xmlns:a16="http://schemas.microsoft.com/office/drawing/2014/main" id="{013884EE-21F1-2F41-9707-068F937F7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705" name="Text Box 234">
            <a:extLst>
              <a:ext uri="{FF2B5EF4-FFF2-40B4-BE49-F238E27FC236}">
                <a16:creationId xmlns:a16="http://schemas.microsoft.com/office/drawing/2014/main" id="{B0DF6F88-5E8B-1B4C-9194-7FDA2F4DE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675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5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706" name="Text Box 235">
            <a:extLst>
              <a:ext uri="{FF2B5EF4-FFF2-40B4-BE49-F238E27FC236}">
                <a16:creationId xmlns:a16="http://schemas.microsoft.com/office/drawing/2014/main" id="{B3D46C03-2152-6344-A80F-75AA6AA6E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707" name="Text Box 236">
            <a:extLst>
              <a:ext uri="{FF2B5EF4-FFF2-40B4-BE49-F238E27FC236}">
                <a16:creationId xmlns:a16="http://schemas.microsoft.com/office/drawing/2014/main" id="{9C0CB5F0-7B58-FD4E-B424-3F40EEE57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708" name="Text Box 237">
            <a:extLst>
              <a:ext uri="{FF2B5EF4-FFF2-40B4-BE49-F238E27FC236}">
                <a16:creationId xmlns:a16="http://schemas.microsoft.com/office/drawing/2014/main" id="{46025797-6CF4-C841-83CF-99C413B1F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709" name="Text Box 238">
            <a:extLst>
              <a:ext uri="{FF2B5EF4-FFF2-40B4-BE49-F238E27FC236}">
                <a16:creationId xmlns:a16="http://schemas.microsoft.com/office/drawing/2014/main" id="{D94EEFDA-21A7-784A-B695-D06D9DAE0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FFC00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710" name="Text Box 239">
            <a:extLst>
              <a:ext uri="{FF2B5EF4-FFF2-40B4-BE49-F238E27FC236}">
                <a16:creationId xmlns:a16="http://schemas.microsoft.com/office/drawing/2014/main" id="{51A3EB00-9516-F349-9DE5-1BB42482E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675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711" name="Text Box 240">
            <a:extLst>
              <a:ext uri="{FF2B5EF4-FFF2-40B4-BE49-F238E27FC236}">
                <a16:creationId xmlns:a16="http://schemas.microsoft.com/office/drawing/2014/main" id="{25EFC17C-E035-294C-BC8E-C3D9443B5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3712" name="Text Box 241">
            <a:extLst>
              <a:ext uri="{FF2B5EF4-FFF2-40B4-BE49-F238E27FC236}">
                <a16:creationId xmlns:a16="http://schemas.microsoft.com/office/drawing/2014/main" id="{61F3FF4D-B89F-CF4B-B4D5-2E3116024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70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3713" name="Text Box 242">
            <a:extLst>
              <a:ext uri="{FF2B5EF4-FFF2-40B4-BE49-F238E27FC236}">
                <a16:creationId xmlns:a16="http://schemas.microsoft.com/office/drawing/2014/main" id="{17D0CECD-2826-914A-A0F4-01B58911B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61" y="3593042"/>
            <a:ext cx="279244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333" b="1">
                <a:solidFill>
                  <a:srgbClr val="00B0F0"/>
                </a:solidFill>
                <a:latin typeface="Helvetica" pitchFamily="2" charset="0"/>
                <a:ea typeface="宋体" panose="02010600030101010101" pitchFamily="2" charset="-122"/>
              </a:rPr>
              <a:t>0</a:t>
            </a:r>
          </a:p>
        </p:txBody>
      </p:sp>
      <p:cxnSp>
        <p:nvCxnSpPr>
          <p:cNvPr id="113714" name="Straight Connector 2">
            <a:extLst>
              <a:ext uri="{FF2B5EF4-FFF2-40B4-BE49-F238E27FC236}">
                <a16:creationId xmlns:a16="http://schemas.microsoft.com/office/drawing/2014/main" id="{3802DE4F-2B4A-E440-93E6-82C018A144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75188" y="1436688"/>
            <a:ext cx="0" cy="307181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715" name="Rectangle 175">
            <a:extLst>
              <a:ext uri="{FF2B5EF4-FFF2-40B4-BE49-F238E27FC236}">
                <a16:creationId xmlns:a16="http://schemas.microsoft.com/office/drawing/2014/main" id="{396A42ED-16F0-C540-8C93-F7C163D4C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0" y="2780771"/>
            <a:ext cx="654050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VPN: </a:t>
            </a:r>
            <a:r>
              <a:rPr lang="en-US" altLang="zh-CN" sz="1667" b="1" u="sng" dirty="0">
                <a:solidFill>
                  <a:srgbClr val="FF0000"/>
                </a:solidFill>
                <a:ea typeface="宋体" panose="02010600030101010101" pitchFamily="2" charset="-122"/>
              </a:rPr>
              <a:t>0x0F</a:t>
            </a:r>
            <a:r>
              <a:rPr lang="en-US" altLang="zh-CN" sz="1667" b="1" dirty="0">
                <a:solidFill>
                  <a:srgbClr val="00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VPO: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0x14</a:t>
            </a:r>
            <a:r>
              <a:rPr lang="en-US" altLang="zh-CN" sz="1667" dirty="0">
                <a:solidFill>
                  <a:srgbClr val="000000"/>
                </a:solidFill>
                <a:ea typeface="宋体" panose="02010600030101010101" pitchFamily="2" charset="-122"/>
              </a:rPr>
              <a:t>                	Page Fault? </a:t>
            </a:r>
            <a:r>
              <a:rPr lang="en-US" altLang="zh-CN" sz="1667" b="1" u="sng" dirty="0">
                <a:solidFill>
                  <a:srgbClr val="000000"/>
                </a:solidFill>
                <a:ea typeface="宋体" panose="02010600030101010101" pitchFamily="2" charset="-122"/>
              </a:rPr>
              <a:t> No </a:t>
            </a:r>
            <a:r>
              <a:rPr lang="en-US" altLang="zh-CN" sz="1667" b="1" dirty="0">
                <a:solidFill>
                  <a:srgbClr val="FFFFFF"/>
                </a:solidFill>
                <a:ea typeface="宋体" panose="02010600030101010101" pitchFamily="2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41159872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94FF7D8-F79A-CB40-BA17-1FB28C08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多级页表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F3699F-6CA0-DF42-8998-D96DC7EDE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1C435E-23B1-E543-B69E-A392D59E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043ED-D996-3C4C-B2C6-D330FCC596D8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6933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2C7DB-8B39-8B43-90FE-3B2C7A0D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多级页表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FB3CB-10F6-1F46-9FB7-6CBF6F30F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多级页表能有效压缩页表的大小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原因：允许页表中出现空洞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若某个页表页中的某个页表项为空，</a:t>
            </a:r>
            <a:br>
              <a:rPr kumimoji="1" lang="en-US" altLang="zh-CN" sz="2000" dirty="0"/>
            </a:br>
            <a:r>
              <a:rPr kumimoji="1" lang="zh-CN" altLang="en-US" sz="2000" dirty="0"/>
              <a:t>那么其对应的下一级页表页便无需存在</a:t>
            </a:r>
            <a:br>
              <a:rPr kumimoji="1" lang="en-US" altLang="zh-CN" sz="2000" dirty="0"/>
            </a:br>
            <a:endParaRPr kumimoji="1" lang="en-US" altLang="zh-CN" sz="2000" dirty="0"/>
          </a:p>
          <a:p>
            <a:pPr lvl="1"/>
            <a:r>
              <a:rPr kumimoji="1" lang="zh-CN" altLang="en-US" sz="2000" dirty="0"/>
              <a:t>应用程序的虚拟地址空间大部分都未分配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D3E5AE-8D1F-D747-BDCA-EB46EB35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0278E46-1482-5C4A-B71F-DA70B9BC4F4E}"/>
              </a:ext>
            </a:extLst>
          </p:cNvPr>
          <p:cNvGrpSpPr/>
          <p:nvPr/>
        </p:nvGrpSpPr>
        <p:grpSpPr>
          <a:xfrm>
            <a:off x="6164560" y="949855"/>
            <a:ext cx="2527300" cy="4155281"/>
            <a:chOff x="5486400" y="2093118"/>
            <a:chExt cx="2527300" cy="4155281"/>
          </a:xfrm>
        </p:grpSpPr>
        <p:grpSp>
          <p:nvGrpSpPr>
            <p:cNvPr id="29" name="Group 14">
              <a:extLst>
                <a:ext uri="{FF2B5EF4-FFF2-40B4-BE49-F238E27FC236}">
                  <a16:creationId xmlns:a16="http://schemas.microsoft.com/office/drawing/2014/main" id="{495405CC-8377-2A45-B83B-2767C6BC90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6400" y="2093118"/>
              <a:ext cx="2527300" cy="4155281"/>
              <a:chOff x="3553" y="1192"/>
              <a:chExt cx="1592" cy="2792"/>
            </a:xfrm>
          </p:grpSpPr>
          <p:sp>
            <p:nvSpPr>
              <p:cNvPr id="34" name="Rectangle 5">
                <a:extLst>
                  <a:ext uri="{FF2B5EF4-FFF2-40B4-BE49-F238E27FC236}">
                    <a16:creationId xmlns:a16="http://schemas.microsoft.com/office/drawing/2014/main" id="{092EDA0D-AAC9-8B4F-9C6C-57863D5CB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3" y="2304"/>
                <a:ext cx="441" cy="7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000"/>
              </a:p>
            </p:txBody>
          </p:sp>
          <p:sp>
            <p:nvSpPr>
              <p:cNvPr id="35" name="Rectangle 6">
                <a:extLst>
                  <a:ext uri="{FF2B5EF4-FFF2-40B4-BE49-F238E27FC236}">
                    <a16:creationId xmlns:a16="http://schemas.microsoft.com/office/drawing/2014/main" id="{80CBCD9E-0B6E-8F47-A012-8307D8A4B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1440"/>
                <a:ext cx="441" cy="720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000"/>
              </a:p>
            </p:txBody>
          </p:sp>
          <p:sp>
            <p:nvSpPr>
              <p:cNvPr id="36" name="Rectangle 7">
                <a:extLst>
                  <a:ext uri="{FF2B5EF4-FFF2-40B4-BE49-F238E27FC236}">
                    <a16:creationId xmlns:a16="http://schemas.microsoft.com/office/drawing/2014/main" id="{6489B3F7-EF16-B94D-90F9-3ED2CE4B0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304"/>
                <a:ext cx="441" cy="720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000"/>
              </a:p>
            </p:txBody>
          </p:sp>
          <p:sp>
            <p:nvSpPr>
              <p:cNvPr id="37" name="Rectangle 8">
                <a:extLst>
                  <a:ext uri="{FF2B5EF4-FFF2-40B4-BE49-F238E27FC236}">
                    <a16:creationId xmlns:a16="http://schemas.microsoft.com/office/drawing/2014/main" id="{22682949-FFFE-824F-BAFF-96E7B1AC1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3264"/>
                <a:ext cx="441" cy="720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000"/>
              </a:p>
            </p:txBody>
          </p:sp>
          <p:sp>
            <p:nvSpPr>
              <p:cNvPr id="38" name="Text Box 9">
                <a:extLst>
                  <a:ext uri="{FF2B5EF4-FFF2-40B4-BE49-F238E27FC236}">
                    <a16:creationId xmlns:a16="http://schemas.microsoft.com/office/drawing/2014/main" id="{EA1FD792-3EBB-C64E-9507-220713457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5" y="3013"/>
                <a:ext cx="234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  <a:buFontTx/>
                  <a:buNone/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2" charset="0"/>
                  </a:rPr>
                  <a:t>...</a:t>
                </a:r>
              </a:p>
            </p:txBody>
          </p:sp>
          <p:sp>
            <p:nvSpPr>
              <p:cNvPr id="39" name="Text Box 10">
                <a:extLst>
                  <a:ext uri="{FF2B5EF4-FFF2-40B4-BE49-F238E27FC236}">
                    <a16:creationId xmlns:a16="http://schemas.microsoft.com/office/drawing/2014/main" id="{321556D8-FD51-0E47-B36F-CB7057079D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5" y="1192"/>
                <a:ext cx="487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FontTx/>
                  <a:buNone/>
                </a:pPr>
                <a:r>
                  <a:rPr lang="zh-CN" altLang="en-US" sz="1800" dirty="0">
                    <a:latin typeface="Helvetica" pitchFamily="2" charset="0"/>
                  </a:rPr>
                  <a:t>第</a:t>
                </a:r>
                <a:r>
                  <a:rPr lang="en-US" altLang="zh-CN" sz="1800" dirty="0">
                    <a:latin typeface="Helvetica" pitchFamily="2" charset="0"/>
                  </a:rPr>
                  <a:t>1</a:t>
                </a:r>
                <a:r>
                  <a:rPr lang="zh-CN" altLang="en-US" sz="1800" dirty="0">
                    <a:latin typeface="Helvetica" pitchFamily="2" charset="0"/>
                  </a:rPr>
                  <a:t>级</a:t>
                </a:r>
                <a:endParaRPr lang="en-US" altLang="zh-CN" sz="1800" dirty="0">
                  <a:latin typeface="Helvetica" pitchFamily="2" charset="0"/>
                </a:endParaRPr>
              </a:p>
            </p:txBody>
          </p:sp>
          <p:sp>
            <p:nvSpPr>
              <p:cNvPr id="40" name="Line 11">
                <a:extLst>
                  <a:ext uri="{FF2B5EF4-FFF2-40B4-BE49-F238E27FC236}">
                    <a16:creationId xmlns:a16="http://schemas.microsoft.com/office/drawing/2014/main" id="{96F9C81F-4F31-E849-ADE6-3A4A9A1BD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4" y="1440"/>
                <a:ext cx="710" cy="9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487" tIns="44450" rIns="90487" bIns="44450" anchor="ctr"/>
              <a:lstStyle/>
              <a:p>
                <a:endParaRPr lang="zh-CN" altLang="en-US"/>
              </a:p>
            </p:txBody>
          </p:sp>
          <p:sp>
            <p:nvSpPr>
              <p:cNvPr id="41" name="Line 12">
                <a:extLst>
                  <a:ext uri="{FF2B5EF4-FFF2-40B4-BE49-F238E27FC236}">
                    <a16:creationId xmlns:a16="http://schemas.microsoft.com/office/drawing/2014/main" id="{767E4583-DDBC-6B46-A952-871ABFE154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4" y="2304"/>
                <a:ext cx="710" cy="1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487" tIns="44450" rIns="90487" bIns="44450" anchor="ctr"/>
              <a:lstStyle/>
              <a:p>
                <a:endParaRPr lang="zh-CN" altLang="en-US"/>
              </a:p>
            </p:txBody>
          </p:sp>
          <p:sp>
            <p:nvSpPr>
              <p:cNvPr id="42" name="Line 13">
                <a:extLst>
                  <a:ext uri="{FF2B5EF4-FFF2-40B4-BE49-F238E27FC236}">
                    <a16:creationId xmlns:a16="http://schemas.microsoft.com/office/drawing/2014/main" id="{D3FDE4E5-3AF5-1247-A966-45A210BFAD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2936"/>
                <a:ext cx="720" cy="3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487" tIns="44450" rIns="90487" bIns="44450" anchor="ctr"/>
              <a:lstStyle/>
              <a:p>
                <a:endParaRPr lang="zh-CN" altLang="en-US"/>
              </a:p>
            </p:txBody>
          </p:sp>
        </p:grpSp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555CA750-19FA-4249-A3F1-F17C63CB2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810000"/>
              <a:ext cx="700088" cy="8096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89FFCF19-2BB6-9B40-A1BC-6358E1D63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886200"/>
              <a:ext cx="700088" cy="8096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1890CC74-5653-6D43-BAA8-1FBF26F0F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648200"/>
              <a:ext cx="700088" cy="8096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000"/>
            </a:p>
          </p:txBody>
        </p:sp>
      </p:grpSp>
      <p:sp>
        <p:nvSpPr>
          <p:cNvPr id="43" name="Text Box 10">
            <a:extLst>
              <a:ext uri="{FF2B5EF4-FFF2-40B4-BE49-F238E27FC236}">
                <a16:creationId xmlns:a16="http://schemas.microsoft.com/office/drawing/2014/main" id="{76C9C9F6-6656-8440-8ABB-F52262EEC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8280" y="2254714"/>
            <a:ext cx="772646" cy="33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zh-CN" altLang="en-US" sz="1800" dirty="0">
                <a:latin typeface="Helvetica" pitchFamily="2" charset="0"/>
              </a:rPr>
              <a:t>第</a:t>
            </a:r>
            <a:r>
              <a:rPr lang="en-US" altLang="zh-CN" sz="1800" dirty="0">
                <a:latin typeface="Helvetica" pitchFamily="2" charset="0"/>
              </a:rPr>
              <a:t>0</a:t>
            </a:r>
            <a:r>
              <a:rPr lang="zh-CN" altLang="en-US" sz="1800" dirty="0">
                <a:latin typeface="Helvetica" pitchFamily="2" charset="0"/>
              </a:rPr>
              <a:t>级</a:t>
            </a:r>
            <a:endParaRPr lang="en-US" altLang="zh-CN" sz="1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59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9BF44-6286-304A-861A-170D389C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AARCH64</a:t>
            </a:r>
            <a:r>
              <a:rPr kumimoji="1" lang="zh-CN" altLang="en-US" dirty="0"/>
              <a:t>体系结构下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级页表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E1C21-CA44-D647-9509-19F680F0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BE7CB81-B07A-A32D-9679-2780C98E9B29}"/>
              </a:ext>
            </a:extLst>
          </p:cNvPr>
          <p:cNvGrpSpPr/>
          <p:nvPr/>
        </p:nvGrpSpPr>
        <p:grpSpPr>
          <a:xfrm>
            <a:off x="2195736" y="1297060"/>
            <a:ext cx="6817102" cy="4316537"/>
            <a:chOff x="1163449" y="1273324"/>
            <a:chExt cx="6817102" cy="4316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AD8AAFC-B247-704E-8974-4EB6B6AF4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49" y="1273324"/>
              <a:ext cx="6817102" cy="431653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2EC17D9-E8AA-6275-9F5C-99F3F1E3893E}"/>
                </a:ext>
              </a:extLst>
            </p:cNvPr>
            <p:cNvSpPr txBox="1"/>
            <p:nvPr/>
          </p:nvSpPr>
          <p:spPr>
            <a:xfrm>
              <a:off x="2627784" y="3431592"/>
              <a:ext cx="77296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0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A257E1B-F813-1FBA-97CA-7A65DCC0D433}"/>
                </a:ext>
              </a:extLst>
            </p:cNvPr>
            <p:cNvSpPr txBox="1"/>
            <p:nvPr/>
          </p:nvSpPr>
          <p:spPr>
            <a:xfrm>
              <a:off x="3775260" y="3437316"/>
              <a:ext cx="79674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1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A536F0C-B2C7-C549-1534-9BD3D117564D}"/>
                </a:ext>
              </a:extLst>
            </p:cNvPr>
            <p:cNvSpPr txBox="1"/>
            <p:nvPr/>
          </p:nvSpPr>
          <p:spPr>
            <a:xfrm>
              <a:off x="4869596" y="3431592"/>
              <a:ext cx="7761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2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1C968C-1066-A16E-EF73-F5C77AA9C6D2}"/>
                </a:ext>
              </a:extLst>
            </p:cNvPr>
            <p:cNvSpPr txBox="1"/>
            <p:nvPr/>
          </p:nvSpPr>
          <p:spPr>
            <a:xfrm>
              <a:off x="6020278" y="3431592"/>
              <a:ext cx="7761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3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DBC7A93-D9F7-625A-B01C-7F5C173201BF}"/>
              </a:ext>
            </a:extLst>
          </p:cNvPr>
          <p:cNvSpPr txBox="1"/>
          <p:nvPr/>
        </p:nvSpPr>
        <p:spPr>
          <a:xfrm>
            <a:off x="323528" y="1285150"/>
            <a:ext cx="3047629" cy="1346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+mn-ea"/>
              </a:rPr>
              <a:t>硬件规定的页表格式</a:t>
            </a:r>
            <a:endParaRPr kumimoji="1"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每个页表页占用一个</a:t>
            </a:r>
            <a:r>
              <a:rPr kumimoji="1" lang="en-US" altLang="zh-CN" sz="1400" dirty="0">
                <a:latin typeface="+mn-ea"/>
              </a:rPr>
              <a:t>4K</a:t>
            </a:r>
            <a:r>
              <a:rPr kumimoji="1" lang="zh-CN" altLang="en-US" sz="1400" dirty="0">
                <a:latin typeface="+mn-ea"/>
              </a:rPr>
              <a:t>物理页</a:t>
            </a:r>
            <a:endParaRPr kumimoji="1"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每个页表项占用</a:t>
            </a:r>
            <a:r>
              <a:rPr kumimoji="1" lang="en-US" altLang="zh-CN" sz="1400" dirty="0">
                <a:latin typeface="+mn-ea"/>
              </a:rPr>
              <a:t>8</a:t>
            </a:r>
            <a:r>
              <a:rPr kumimoji="1" lang="zh-CN" altLang="en-US" sz="1400" dirty="0">
                <a:latin typeface="+mn-ea"/>
              </a:rPr>
              <a:t>个字节</a:t>
            </a:r>
            <a:endParaRPr kumimoji="1"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每个页表页有</a:t>
            </a:r>
            <a:r>
              <a:rPr kumimoji="1" lang="en-US" altLang="zh-CN" sz="1400" dirty="0">
                <a:latin typeface="+mn-ea"/>
              </a:rPr>
              <a:t>512</a:t>
            </a:r>
            <a:r>
              <a:rPr kumimoji="1" lang="zh-CN" altLang="en-US" sz="1400" dirty="0">
                <a:latin typeface="+mn-ea"/>
              </a:rPr>
              <a:t>个页表项</a:t>
            </a:r>
            <a:endParaRPr kumimoji="1" lang="en-US" altLang="zh-CN" sz="14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25910D-F4B0-F458-521D-F298D69A14D2}"/>
              </a:ext>
            </a:extLst>
          </p:cNvPr>
          <p:cNvSpPr txBox="1"/>
          <p:nvPr/>
        </p:nvSpPr>
        <p:spPr>
          <a:xfrm>
            <a:off x="683568" y="4009628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/>
              <a:t>Q</a:t>
            </a:r>
            <a:r>
              <a:rPr kumimoji="1" lang="zh-CN" altLang="en-US" sz="1200" b="1" dirty="0"/>
              <a:t>：物理地址 </a:t>
            </a:r>
            <a:r>
              <a:rPr kumimoji="1" lang="en-US" altLang="zh-CN" sz="1200" b="1" dirty="0"/>
              <a:t>or</a:t>
            </a:r>
            <a:r>
              <a:rPr kumimoji="1" lang="zh-CN" altLang="en-US" sz="1200" b="1" dirty="0"/>
              <a:t> 虚拟地址？</a:t>
            </a:r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CC6CE6F3-575F-C40F-D6B2-3F808D9E9413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1776281" y="3590171"/>
            <a:ext cx="360040" cy="4788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941C3297-AE9C-5128-BB1B-D64DC933F75D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670864" y="3332627"/>
            <a:ext cx="83040" cy="1991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70647CD-6DB1-81A9-4755-652555B81C25}"/>
              </a:ext>
            </a:extLst>
          </p:cNvPr>
          <p:cNvSpPr txBox="1"/>
          <p:nvPr/>
        </p:nvSpPr>
        <p:spPr>
          <a:xfrm>
            <a:off x="2310945" y="31748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832EC3-6B31-4548-FF66-2B000C0F602C}"/>
              </a:ext>
            </a:extLst>
          </p:cNvPr>
          <p:cNvSpPr txBox="1"/>
          <p:nvPr/>
        </p:nvSpPr>
        <p:spPr>
          <a:xfrm>
            <a:off x="3720497" y="4426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2E760F-36EE-0064-2B8F-0486BF2DA291}"/>
              </a:ext>
            </a:extLst>
          </p:cNvPr>
          <p:cNvSpPr txBox="1"/>
          <p:nvPr/>
        </p:nvSpPr>
        <p:spPr>
          <a:xfrm>
            <a:off x="4835058" y="404722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8BAFF2-E690-B4A5-1E67-700E3A7B47B0}"/>
              </a:ext>
            </a:extLst>
          </p:cNvPr>
          <p:cNvSpPr txBox="1"/>
          <p:nvPr/>
        </p:nvSpPr>
        <p:spPr>
          <a:xfrm>
            <a:off x="5958526" y="4426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699BC0-A20E-E880-1CB7-EF2F63813063}"/>
              </a:ext>
            </a:extLst>
          </p:cNvPr>
          <p:cNvSpPr txBox="1"/>
          <p:nvPr/>
        </p:nvSpPr>
        <p:spPr>
          <a:xfrm>
            <a:off x="7091838" y="42751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</p:spTree>
    <p:extLst>
      <p:ext uri="{BB962C8B-B14F-4D97-AF65-F5344CB8AC3E}">
        <p14:creationId xmlns:p14="http://schemas.microsoft.com/office/powerpoint/2010/main" val="42220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A9C99-BFB9-9942-A5F3-30A3BCC1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页表基地址寄存器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79ABB-9BBB-C14C-8B72-5FC2F5890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AARCH64</a:t>
            </a:r>
          </a:p>
          <a:p>
            <a:pPr lvl="1"/>
            <a:r>
              <a:rPr kumimoji="1" lang="zh-CN" altLang="en-US" dirty="0"/>
              <a:t>两个页表基地址寄存器：</a:t>
            </a:r>
            <a:r>
              <a:rPr kumimoji="1" lang="en-US" altLang="zh-CN" dirty="0"/>
              <a:t>TTBR0_EL1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TTBR1_EL1</a:t>
            </a:r>
          </a:p>
          <a:p>
            <a:pPr lvl="2"/>
            <a:r>
              <a:rPr kumimoji="1" lang="en-US" altLang="zh-CN" dirty="0"/>
              <a:t>MMU</a:t>
            </a:r>
            <a:r>
              <a:rPr kumimoji="1" lang="zh-CN" altLang="en-US" dirty="0"/>
              <a:t>根据虚拟地址第</a:t>
            </a:r>
            <a:r>
              <a:rPr kumimoji="1" lang="en-US" altLang="zh-CN" dirty="0"/>
              <a:t>63</a:t>
            </a:r>
            <a:r>
              <a:rPr kumimoji="1" lang="zh-CN" altLang="en-US" dirty="0"/>
              <a:t>位选择使用哪一个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为例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应用程序（地址首位为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）：使用</a:t>
            </a:r>
            <a:r>
              <a:rPr kumimoji="1" lang="en-US" altLang="zh-CN" dirty="0"/>
              <a:t>TTBR0_EL1</a:t>
            </a:r>
          </a:p>
          <a:p>
            <a:pPr lvl="2"/>
            <a:r>
              <a:rPr kumimoji="1" lang="zh-CN" altLang="en-US" dirty="0"/>
              <a:t>操作系统（地址首位为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）：使用</a:t>
            </a:r>
            <a:r>
              <a:rPr kumimoji="1" lang="en-US" altLang="zh-CN" dirty="0"/>
              <a:t>TTBR1_EL1</a:t>
            </a:r>
          </a:p>
          <a:p>
            <a:r>
              <a:rPr kumimoji="1" lang="en-US" altLang="zh-CN" dirty="0"/>
              <a:t>X86_64</a:t>
            </a:r>
          </a:p>
          <a:p>
            <a:pPr lvl="1"/>
            <a:r>
              <a:rPr kumimoji="1" lang="zh-CN" altLang="en-US" dirty="0"/>
              <a:t>一个寄存器：</a:t>
            </a:r>
            <a:r>
              <a:rPr kumimoji="1" lang="en-US" altLang="zh-CN" dirty="0"/>
              <a:t>CR3</a:t>
            </a:r>
            <a:r>
              <a:rPr kumimoji="1" lang="zh-CN" altLang="en-US" dirty="0"/>
              <a:t>（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br>
              <a:rPr kumimoji="1" lang="en-US" altLang="zh-CN" dirty="0"/>
            </a:b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06554B-664C-7E40-B835-1D6B0855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89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EE97B-DB38-0810-BE59-C7D74BFA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页表项中的属性位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20F87A-2525-E51D-922D-B9BCB13BF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2"/>
          <a:stretch/>
        </p:blipFill>
        <p:spPr>
          <a:xfrm>
            <a:off x="707984" y="1561356"/>
            <a:ext cx="7728031" cy="123596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82368E-16A4-C425-ECD2-475AABE3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EA949D-84B2-26C8-7B97-C5DC5347CCA9}"/>
              </a:ext>
            </a:extLst>
          </p:cNvPr>
          <p:cNvSpPr txBox="1"/>
          <p:nvPr/>
        </p:nvSpPr>
        <p:spPr>
          <a:xfrm>
            <a:off x="707984" y="2986816"/>
            <a:ext cx="8820472" cy="2533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V</a:t>
            </a:r>
            <a:r>
              <a:rPr lang="zh-CN" altLang="en-US" dirty="0"/>
              <a:t>（</a:t>
            </a:r>
            <a:r>
              <a:rPr lang="en-US" altLang="zh-CN" dirty="0"/>
              <a:t>Valid</a:t>
            </a:r>
            <a:r>
              <a:rPr lang="zh-CN" altLang="en-US" dirty="0"/>
              <a:t>）：</a:t>
            </a:r>
            <a:r>
              <a:rPr kumimoji="1" lang="zh-CN" altLang="en-US" dirty="0"/>
              <a:t>当访问时</a:t>
            </a:r>
            <a:r>
              <a:rPr kumimoji="1" lang="en-US" altLang="zh-CN" dirty="0"/>
              <a:t>V=0</a:t>
            </a:r>
            <a:r>
              <a:rPr kumimoji="1" lang="zh-CN" altLang="en-US" dirty="0"/>
              <a:t>，则触发缺页异常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UXN（Unprivileged eXecute Never）：用户态不可执行（例如栈）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PXN</a:t>
            </a:r>
            <a:r>
              <a:rPr lang="zh-CN" altLang="en-US" dirty="0"/>
              <a:t>（</a:t>
            </a:r>
            <a:r>
              <a:rPr lang="en-US" altLang="zh-CN" dirty="0"/>
              <a:t>Privileged </a:t>
            </a:r>
            <a:r>
              <a:rPr lang="en-US" altLang="zh-CN" dirty="0" err="1"/>
              <a:t>eXecute</a:t>
            </a:r>
            <a:r>
              <a:rPr lang="en-US" altLang="zh-CN" dirty="0"/>
              <a:t> Never</a:t>
            </a:r>
            <a:r>
              <a:rPr lang="zh-CN" altLang="en-US" dirty="0"/>
              <a:t>）：内核态不可执行（防止内核执行用户代码）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AF</a:t>
            </a:r>
            <a:r>
              <a:rPr lang="zh-CN" altLang="en-US" dirty="0"/>
              <a:t>（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Flag</a:t>
            </a:r>
            <a:r>
              <a:rPr lang="zh-CN" altLang="en-US" dirty="0"/>
              <a:t>）：当访问时，</a:t>
            </a:r>
            <a:r>
              <a:rPr lang="en-US" altLang="zh-CN" dirty="0"/>
              <a:t>MMU</a:t>
            </a:r>
            <a:r>
              <a:rPr lang="zh-CN" altLang="en-US" dirty="0"/>
              <a:t>标记该位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AP</a:t>
            </a:r>
            <a:r>
              <a:rPr lang="zh-CN" altLang="en-US" dirty="0"/>
              <a:t>（</a:t>
            </a:r>
            <a:r>
              <a:rPr lang="en-US" altLang="zh-CN" dirty="0"/>
              <a:t>Access Permissions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DBM</a:t>
            </a:r>
            <a:r>
              <a:rPr lang="zh-CN" altLang="en-US" dirty="0"/>
              <a:t> （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）：</a:t>
            </a:r>
            <a:r>
              <a:rPr lang="en-US" altLang="zh-CN" dirty="0"/>
              <a:t> 51</a:t>
            </a:r>
            <a:r>
              <a:rPr lang="zh-CN" altLang="en-US" dirty="0"/>
              <a:t>位，</a:t>
            </a:r>
            <a:r>
              <a:rPr lang="en-US" altLang="zh-CN" dirty="0"/>
              <a:t>ARMv8.1-TTHM</a:t>
            </a:r>
            <a:r>
              <a:rPr lang="zh-CN" altLang="en-US" dirty="0"/>
              <a:t>特性支持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7A187B-CE20-CCA4-B5A3-D29D43A3C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334042"/>
            <a:ext cx="2246385" cy="12671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075FCB-D9F7-646B-393C-4297DA401299}"/>
              </a:ext>
            </a:extLst>
          </p:cNvPr>
          <p:cNvSpPr txBox="1"/>
          <p:nvPr/>
        </p:nvSpPr>
        <p:spPr>
          <a:xfrm>
            <a:off x="5600990" y="1202385"/>
            <a:ext cx="321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ea"/>
              </a:rPr>
              <a:t>有效的</a:t>
            </a:r>
            <a:r>
              <a:rPr kumimoji="1" lang="en-US" altLang="zh-CN" sz="1600" dirty="0">
                <a:latin typeface="+mn-ea"/>
              </a:rPr>
              <a:t>3</a:t>
            </a:r>
            <a:r>
              <a:rPr kumimoji="1" lang="zh-CN" altLang="en-US" sz="1600" dirty="0">
                <a:latin typeface="+mn-ea"/>
              </a:rPr>
              <a:t>级页表项：第</a:t>
            </a:r>
            <a:r>
              <a:rPr kumimoji="1" lang="en-US" altLang="zh-CN" sz="1600" dirty="0">
                <a:latin typeface="+mn-ea"/>
              </a:rPr>
              <a:t>1</a:t>
            </a:r>
            <a:r>
              <a:rPr kumimoji="1" lang="zh-CN" altLang="en-US" sz="1600" dirty="0">
                <a:latin typeface="+mn-ea"/>
              </a:rPr>
              <a:t>位必须是</a:t>
            </a:r>
            <a:r>
              <a:rPr kumimoji="1" lang="en-US" altLang="zh-CN" sz="1600" dirty="0">
                <a:latin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83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568AC641-68AD-491B-8ECB-501E7013D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寄存器间的数据搬移指令</a:t>
            </a:r>
            <a:endParaRPr lang="en-US" altLang="zh-CN" dirty="0">
              <a:latin typeface="+mj-ea"/>
            </a:endParaRP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FDA86D1-B818-4A3E-A471-A459FD2E3C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latin typeface="+mj-ea"/>
              </a:rPr>
              <a:t>指令格式：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dst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latin typeface="+mj-ea"/>
              </a:rPr>
              <a:t>源操作数 </a:t>
            </a:r>
            <a:r>
              <a:rPr lang="en-US" altLang="zh-CN" b="1" dirty="0" err="1">
                <a:solidFill>
                  <a:srgbClr val="C00000"/>
                </a:solidFill>
                <a:latin typeface="+mj-ea"/>
              </a:rPr>
              <a:t>src</a:t>
            </a:r>
            <a:r>
              <a:rPr lang="zh-CN" altLang="en-US" b="1" dirty="0">
                <a:solidFill>
                  <a:srgbClr val="C00000"/>
                </a:solidFill>
                <a:latin typeface="+mj-ea"/>
              </a:rPr>
              <a:t> </a:t>
            </a:r>
            <a:r>
              <a:rPr lang="zh-CN" altLang="en-US" dirty="0">
                <a:latin typeface="+mj-ea"/>
              </a:rPr>
              <a:t>可以是：</a:t>
            </a:r>
            <a:endParaRPr lang="en-US" altLang="zh-CN" dirty="0">
              <a:latin typeface="+mj-ea"/>
            </a:endParaRPr>
          </a:p>
          <a:p>
            <a:pPr lvl="2">
              <a:lnSpc>
                <a:spcPct val="140000"/>
              </a:lnSpc>
            </a:pPr>
            <a:r>
              <a:rPr lang="zh-CN" altLang="en-US" dirty="0">
                <a:latin typeface="+mj-ea"/>
              </a:rPr>
              <a:t>立即数</a:t>
            </a:r>
            <a:endParaRPr lang="en-US" altLang="zh-CN" dirty="0">
              <a:latin typeface="+mj-ea"/>
            </a:endParaRPr>
          </a:p>
          <a:p>
            <a:pPr lvl="2">
              <a:lnSpc>
                <a:spcPct val="140000"/>
              </a:lnSpc>
            </a:pPr>
            <a:r>
              <a:rPr lang="zh-CN" altLang="en-US" dirty="0">
                <a:latin typeface="+mj-ea"/>
              </a:rPr>
              <a:t>寄存器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latin typeface="+mj-ea"/>
              </a:rPr>
              <a:t>目的操作数 </a:t>
            </a:r>
            <a:r>
              <a:rPr lang="en-US" altLang="zh-CN" b="1" dirty="0">
                <a:solidFill>
                  <a:srgbClr val="C00000"/>
                </a:solidFill>
                <a:latin typeface="+mj-ea"/>
              </a:rPr>
              <a:t>dst</a:t>
            </a:r>
            <a:r>
              <a:rPr lang="zh-CN" altLang="en-US" b="1" dirty="0">
                <a:solidFill>
                  <a:srgbClr val="C00000"/>
                </a:solidFill>
                <a:latin typeface="+mj-ea"/>
              </a:rPr>
              <a:t> </a:t>
            </a:r>
            <a:r>
              <a:rPr lang="zh-CN" altLang="en-US" dirty="0">
                <a:latin typeface="+mj-ea"/>
              </a:rPr>
              <a:t>必须是寄存器</a:t>
            </a:r>
            <a:endParaRPr lang="en-US" altLang="zh-CN" dirty="0">
              <a:latin typeface="+mj-ea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latin typeface="+mj-ea"/>
              </a:rPr>
              <a:t>被搬移数据的大小：由目的操作数决定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242" name="灯片编号占位符 5">
            <a:extLst>
              <a:ext uri="{FF2B5EF4-FFF2-40B4-BE49-F238E27FC236}">
                <a16:creationId xmlns:a16="http://schemas.microsoft.com/office/drawing/2014/main" id="{C756EF1D-A151-4F5E-95DA-611D7BD8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182F96-5599-4ED4-9D8E-3B161C877948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007E3-7540-7BFF-B936-32B0538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页表项与大页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7C97674-810A-23FA-F417-D4C61F16B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58310"/>
            <a:ext cx="8229600" cy="31983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50BB96-1742-F9E7-4CA1-92F9F8D5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8358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DF9EA5E-2555-6148-937A-50227AA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：缓存页表项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3D4730D-0E66-D340-B10A-E01CA062D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加速地址翻译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7ECF17-539C-8640-A5CF-6324F131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49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F350E-09C2-1644-BFCA-8FA2626E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多级页表不是完美的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E09881-454C-6845-9772-DCCD61A35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Tradeoff</a:t>
            </a:r>
            <a:r>
              <a:rPr kumimoji="1" lang="zh-CN" altLang="en-US" dirty="0"/>
              <a:t>是计算机中经典而永恒的话题</a:t>
            </a:r>
            <a:endParaRPr kumimoji="1" lang="en-US" altLang="zh-CN" dirty="0"/>
          </a:p>
          <a:p>
            <a:r>
              <a:rPr kumimoji="1" lang="zh-CN" altLang="en-US" dirty="0"/>
              <a:t>多级页表的设计是典型的用时间换空间的设计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优点：压缩页表大小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缺点：增加了访存次数（逐级查询）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次内存访问，变成了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次内存访问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如何降低地址翻译的开销？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1C6E97-C395-0D40-A11C-F8308953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9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AEA6F-3107-734D-9121-F2218F5C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：地址翻译的加速器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B4DF78-44B7-894A-9270-A261E58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DC1132-5909-7C49-BED9-D8160928B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60949"/>
            <a:ext cx="7177142" cy="4544512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58BFA15E-98F9-394E-AC47-08275E6DF1BA}"/>
              </a:ext>
            </a:extLst>
          </p:cNvPr>
          <p:cNvSpPr/>
          <p:nvPr/>
        </p:nvSpPr>
        <p:spPr>
          <a:xfrm>
            <a:off x="4283968" y="1417340"/>
            <a:ext cx="3024336" cy="936104"/>
          </a:xfrm>
          <a:prstGeom prst="roundRect">
            <a:avLst>
              <a:gd name="adj" fmla="val 43198"/>
            </a:avLst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182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ED331-48CE-404E-BA23-E9FE12C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命中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F4235FB6-1E24-4BA9-A2A5-55B6FBA29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命中可以减少查询页表带来的访存次数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BBBA4E-3162-4275-8AE2-BC419BF4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A8CDC1-5EA7-46CD-AF92-0F3334C1B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2065412"/>
            <a:ext cx="3124729" cy="22463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6F53329-1A14-429C-B92A-F0D1B06DF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451" y="3110516"/>
            <a:ext cx="889000" cy="1031875"/>
          </a:xfrm>
          <a:prstGeom prst="rect">
            <a:avLst/>
          </a:prstGeom>
          <a:solidFill>
            <a:srgbClr val="DBF2DA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MMU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1A9709B-D38E-43A5-B891-32112A49F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128" y="2873714"/>
            <a:ext cx="762000" cy="1903677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67CE0A59-6C52-4D31-AEC0-692069E7E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450" y="3386171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PA</a:t>
            </a: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2A01A114-18DA-4251-8CF7-982F109C8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62" y="4573489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A8C32388-AAB9-438B-880E-0AE83E7E54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3609256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77521-0653-4B63-BF66-255540D69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51" y="3404204"/>
            <a:ext cx="889000" cy="444500"/>
          </a:xfrm>
          <a:prstGeom prst="rect">
            <a:avLst/>
          </a:prstGeom>
          <a:solidFill>
            <a:srgbClr val="F6D2D2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CPU</a:t>
            </a:r>
          </a:p>
        </p:txBody>
      </p:sp>
      <p:cxnSp>
        <p:nvCxnSpPr>
          <p:cNvPr id="12" name="Straight Arrow Connector 10">
            <a:extLst>
              <a:ext uri="{FF2B5EF4-FFF2-40B4-BE49-F238E27FC236}">
                <a16:creationId xmlns:a16="http://schemas.microsoft.com/office/drawing/2014/main" id="{C238FE43-AD99-4108-8924-1737B94033B6}"/>
              </a:ext>
            </a:extLst>
          </p:cNvPr>
          <p:cNvCxnSpPr>
            <a:cxnSpLocks noChangeShapeType="1"/>
            <a:stCxn id="11" idx="3"/>
            <a:endCxn id="6" idx="1"/>
          </p:cNvCxnSpPr>
          <p:nvPr/>
        </p:nvCxnSpPr>
        <p:spPr bwMode="auto">
          <a:xfrm flipV="1">
            <a:off x="2986451" y="3626454"/>
            <a:ext cx="1143000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F64C6A54-0458-433D-9BF3-B873209D3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522" y="3387495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VA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9D4BA105-38CB-404E-9BCD-D2F578870BA4}"/>
              </a:ext>
            </a:extLst>
          </p:cNvPr>
          <p:cNvSpPr txBox="1"/>
          <p:nvPr/>
        </p:nvSpPr>
        <p:spPr>
          <a:xfrm>
            <a:off x="1985003" y="2065412"/>
            <a:ext cx="997389" cy="348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67" b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ea typeface="宋体" panose="02010600030101010101" pitchFamily="2" charset="-122"/>
              </a:rPr>
              <a:t>CPU Chip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66552BA7-E00B-4721-A1BD-FEAA43488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185" y="2518338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</a:t>
            </a:r>
          </a:p>
        </p:txBody>
      </p:sp>
      <p:cxnSp>
        <p:nvCxnSpPr>
          <p:cNvPr id="16" name="Shape 49">
            <a:extLst>
              <a:ext uri="{FF2B5EF4-FFF2-40B4-BE49-F238E27FC236}">
                <a16:creationId xmlns:a16="http://schemas.microsoft.com/office/drawing/2014/main" id="{BC671385-2E5B-4757-88DA-3617AECED4C2}"/>
              </a:ext>
            </a:extLst>
          </p:cNvPr>
          <p:cNvCxnSpPr>
            <a:cxnSpLocks noChangeShapeType="1"/>
            <a:endCxn id="11" idx="2"/>
          </p:cNvCxnSpPr>
          <p:nvPr/>
        </p:nvCxnSpPr>
        <p:spPr bwMode="auto">
          <a:xfrm rot="10800000">
            <a:off x="2541951" y="3848704"/>
            <a:ext cx="3745177" cy="738188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4">
            <a:extLst>
              <a:ext uri="{FF2B5EF4-FFF2-40B4-BE49-F238E27FC236}">
                <a16:creationId xmlns:a16="http://schemas.microsoft.com/office/drawing/2014/main" id="{6E3420BA-30F8-4D93-B7D0-D9930A9BA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077" y="3204444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C6A3A226-611B-4D92-B5E2-818D92D10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628" y="2573412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F891EC5E-73E5-4587-B48E-ABA65B8DF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681" y="3664819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3F156D1-79D5-48AB-88D1-C6B03471A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077" y="4823694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A9DC2CF-6C44-4178-BA25-E7ABB78A5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128" y="2192412"/>
            <a:ext cx="889000" cy="317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TLB</a:t>
            </a:r>
          </a:p>
        </p:txBody>
      </p:sp>
      <p:cxnSp>
        <p:nvCxnSpPr>
          <p:cNvPr id="22" name="Straight Arrow Connector 20">
            <a:extLst>
              <a:ext uri="{FF2B5EF4-FFF2-40B4-BE49-F238E27FC236}">
                <a16:creationId xmlns:a16="http://schemas.microsoft.com/office/drawing/2014/main" id="{F8A95B8B-81DB-49A8-AD5C-41D42B45754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208165" y="2809553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1">
            <a:extLst>
              <a:ext uri="{FF2B5EF4-FFF2-40B4-BE49-F238E27FC236}">
                <a16:creationId xmlns:a16="http://schemas.microsoft.com/office/drawing/2014/main" id="{9A91575D-E481-45B6-847B-C4D9ED959AD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398665" y="2809553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9">
            <a:extLst>
              <a:ext uri="{FF2B5EF4-FFF2-40B4-BE49-F238E27FC236}">
                <a16:creationId xmlns:a16="http://schemas.microsoft.com/office/drawing/2014/main" id="{867B30BF-55BD-4BA5-827A-2B7E8F39E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48" y="2814010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VPN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658E3ED1-7502-4295-9826-5FDA918F7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711" y="2799632"/>
            <a:ext cx="228865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04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8" grpId="0" animBg="1"/>
      <p:bldP spid="19" grpId="0" animBg="1"/>
      <p:bldP spid="20" grpId="0" animBg="1"/>
      <p:bldP spid="24" grpId="0"/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BB3C4-1CD0-4F8E-813A-5216B8D9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不命中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FE8727-C830-4A86-9CE7-3C17292A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不命中会导致额外的访存（访问页表</a:t>
            </a:r>
            <a:r>
              <a:rPr lang="en-US" altLang="zh-CN" dirty="0"/>
              <a:t>+</a:t>
            </a:r>
            <a:r>
              <a:rPr lang="zh-CN" altLang="en-US" dirty="0"/>
              <a:t>访问数据）</a:t>
            </a:r>
            <a:endParaRPr lang="en-US" altLang="zh-CN" dirty="0"/>
          </a:p>
          <a:p>
            <a:pPr lvl="1"/>
            <a:r>
              <a:rPr lang="zh-CN" altLang="en-US" dirty="0"/>
              <a:t>幸运的是，</a:t>
            </a:r>
            <a:r>
              <a:rPr lang="en-US" altLang="zh-CN" dirty="0"/>
              <a:t>TLB </a:t>
            </a:r>
            <a:r>
              <a:rPr lang="zh-CN" altLang="en-US" dirty="0"/>
              <a:t>不命中的情况比较少。为什么？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4124CD-8605-4A51-9821-1B530F9E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6FCDDE3F-0AF3-46BE-B471-0A947DFCF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2570094"/>
            <a:ext cx="3124729" cy="22463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1A838C11-6A04-413B-973A-5FFBED7F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451" y="3639010"/>
            <a:ext cx="889000" cy="1031875"/>
          </a:xfrm>
          <a:prstGeom prst="rect">
            <a:avLst/>
          </a:prstGeom>
          <a:solidFill>
            <a:srgbClr val="D5F1CF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MMU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6BC0C46B-400E-4E54-843C-B8AF239C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128" y="3402208"/>
            <a:ext cx="762000" cy="1903677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2373C254-3221-493E-9EAA-A219E2649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314" y="4295665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PA</a:t>
            </a: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56D9D123-1D64-4839-8826-732990C7D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62" y="5101983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10" name="Straight Arrow Connector 32">
            <a:extLst>
              <a:ext uri="{FF2B5EF4-FFF2-40B4-BE49-F238E27FC236}">
                <a16:creationId xmlns:a16="http://schemas.microsoft.com/office/drawing/2014/main" id="{BF8C4A50-066B-4C59-AEE8-4F315094DEE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4518750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D705E-AFF1-4F8F-8D62-747927548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51" y="3932698"/>
            <a:ext cx="889000" cy="444500"/>
          </a:xfrm>
          <a:prstGeom prst="rect">
            <a:avLst/>
          </a:prstGeom>
          <a:solidFill>
            <a:srgbClr val="F1C7C7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CPU</a:t>
            </a:r>
          </a:p>
        </p:txBody>
      </p:sp>
      <p:cxnSp>
        <p:nvCxnSpPr>
          <p:cNvPr id="12" name="Straight Arrow Connector 34">
            <a:extLst>
              <a:ext uri="{FF2B5EF4-FFF2-40B4-BE49-F238E27FC236}">
                <a16:creationId xmlns:a16="http://schemas.microsoft.com/office/drawing/2014/main" id="{3DABA825-2A41-478C-824E-8E2C266D8576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 flipV="1">
            <a:off x="2986451" y="4150980"/>
            <a:ext cx="1141677" cy="396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4E6B0C2B-F3E7-4AAB-A004-8474A02DB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522" y="3915989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VA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BCC3DF92-C80A-413C-B6BA-0D4BB6A92293}"/>
              </a:ext>
            </a:extLst>
          </p:cNvPr>
          <p:cNvSpPr txBox="1"/>
          <p:nvPr/>
        </p:nvSpPr>
        <p:spPr>
          <a:xfrm>
            <a:off x="1985003" y="2593906"/>
            <a:ext cx="997389" cy="348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67" b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ea typeface="宋体" panose="02010600030101010101" pitchFamily="2" charset="-122"/>
              </a:rPr>
              <a:t>CPU Chip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2B5310FD-28B3-4260-A8FE-F435D32FB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018" y="3087843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</a:t>
            </a:r>
          </a:p>
        </p:txBody>
      </p:sp>
      <p:cxnSp>
        <p:nvCxnSpPr>
          <p:cNvPr id="16" name="Shape 49">
            <a:extLst>
              <a:ext uri="{FF2B5EF4-FFF2-40B4-BE49-F238E27FC236}">
                <a16:creationId xmlns:a16="http://schemas.microsoft.com/office/drawing/2014/main" id="{DA0E9FBE-291C-40A6-A995-4CAEB168A8A3}"/>
              </a:ext>
            </a:extLst>
          </p:cNvPr>
          <p:cNvCxnSpPr>
            <a:cxnSpLocks noChangeShapeType="1"/>
            <a:endCxn id="11" idx="2"/>
          </p:cNvCxnSpPr>
          <p:nvPr/>
        </p:nvCxnSpPr>
        <p:spPr bwMode="auto">
          <a:xfrm rot="10800000">
            <a:off x="2541951" y="4377198"/>
            <a:ext cx="3745177" cy="738188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4">
            <a:extLst>
              <a:ext uri="{FF2B5EF4-FFF2-40B4-BE49-F238E27FC236}">
                <a16:creationId xmlns:a16="http://schemas.microsoft.com/office/drawing/2014/main" id="{A4B686A3-B9F6-4CFE-AD01-5BDF0E233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077" y="3732938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5FC86D1B-1229-48E2-BBFD-79DFF6EE5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628" y="3101906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3F3E2656-071F-4F5C-AE1A-41E3BC52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4574313"/>
            <a:ext cx="228865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5B1B900-C127-402A-A689-7AC3644D2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077" y="5352188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F7B01FC-6EE8-4983-BB1E-0FCBF9B53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128" y="2720906"/>
            <a:ext cx="889000" cy="317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TLB</a:t>
            </a:r>
          </a:p>
        </p:txBody>
      </p:sp>
      <p:cxnSp>
        <p:nvCxnSpPr>
          <p:cNvPr id="22" name="Straight Arrow Connector 44">
            <a:extLst>
              <a:ext uri="{FF2B5EF4-FFF2-40B4-BE49-F238E27FC236}">
                <a16:creationId xmlns:a16="http://schemas.microsoft.com/office/drawing/2014/main" id="{AC3BC5CA-CCBD-4DF3-9B32-8C68D979837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208165" y="3338047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45">
            <a:extLst>
              <a:ext uri="{FF2B5EF4-FFF2-40B4-BE49-F238E27FC236}">
                <a16:creationId xmlns:a16="http://schemas.microsoft.com/office/drawing/2014/main" id="{FE0C41C8-A405-406E-991A-B3C2D10B7B9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398665" y="3338047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9">
            <a:extLst>
              <a:ext uri="{FF2B5EF4-FFF2-40B4-BE49-F238E27FC236}">
                <a16:creationId xmlns:a16="http://schemas.microsoft.com/office/drawing/2014/main" id="{72DB0EAB-5B54-422F-8681-74D60ECB3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48" y="3342504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VPN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335428C3-DBD5-41A9-8BE6-FB9F877EA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2900823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4B09AF79-46BA-48CA-831F-D9E038E57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197" y="3929879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PTEA</a:t>
            </a:r>
          </a:p>
        </p:txBody>
      </p:sp>
      <p:cxnSp>
        <p:nvCxnSpPr>
          <p:cNvPr id="27" name="Straight Arrow Connector 49">
            <a:extLst>
              <a:ext uri="{FF2B5EF4-FFF2-40B4-BE49-F238E27FC236}">
                <a16:creationId xmlns:a16="http://schemas.microsoft.com/office/drawing/2014/main" id="{8C53039C-F1B9-4D82-9FDF-E3141EDE4E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4153625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Oval 18">
            <a:extLst>
              <a:ext uri="{FF2B5EF4-FFF2-40B4-BE49-F238E27FC236}">
                <a16:creationId xmlns:a16="http://schemas.microsoft.com/office/drawing/2014/main" id="{CCC36052-FDCD-4548-93FA-1C532D973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3736906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3</a:t>
            </a:r>
          </a:p>
        </p:txBody>
      </p:sp>
      <p:cxnSp>
        <p:nvCxnSpPr>
          <p:cNvPr id="29" name="Elbow Connector 51">
            <a:extLst>
              <a:ext uri="{FF2B5EF4-FFF2-40B4-BE49-F238E27FC236}">
                <a16:creationId xmlns:a16="http://schemas.microsoft.com/office/drawing/2014/main" id="{EF3B7FD3-C298-40A1-9A53-9EEE5398952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699628" y="3330771"/>
            <a:ext cx="1587500" cy="402167"/>
          </a:xfrm>
          <a:prstGeom prst="bentConnector3">
            <a:avLst>
              <a:gd name="adj1" fmla="val 21556"/>
            </a:avLst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892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9" grpId="0" animBg="1"/>
      <p:bldP spid="20" grpId="0" animBg="1"/>
      <p:bldP spid="25" grpId="0" animBg="1"/>
      <p:bldP spid="26" grpId="0"/>
      <p:bldP spid="2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CC6A7-CA74-DD40-BF2B-282C000F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刷新（</a:t>
            </a:r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F5BF3-1C48-7240-A293-4F03406D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TLB</a:t>
            </a:r>
            <a:r>
              <a:rPr kumimoji="1" lang="zh-CN" altLang="en-US" sz="2000" dirty="0"/>
              <a:t> 使用虚拟地址索引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当</a:t>
            </a:r>
            <a:r>
              <a:rPr kumimoji="1" lang="en-US" altLang="zh-CN" sz="2000" dirty="0"/>
              <a:t>OS</a:t>
            </a:r>
            <a:r>
              <a:rPr kumimoji="1" lang="zh-CN" altLang="en-US" sz="2000" dirty="0"/>
              <a:t>切换进程页表时需要全部刷新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r>
              <a:rPr kumimoji="1" lang="en-US" altLang="zh-CN" sz="2000" dirty="0"/>
              <a:t>AARCH64</a:t>
            </a:r>
            <a:r>
              <a:rPr kumimoji="1" lang="zh-CN" altLang="en-US" sz="2000" dirty="0"/>
              <a:t>上内核和应用程序使用不同的页表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分别存在</a:t>
            </a:r>
            <a:r>
              <a:rPr kumimoji="1" lang="en-US" altLang="zh-CN" sz="2000" dirty="0"/>
              <a:t>TTBR0_EL1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TTBR1_EL1</a:t>
            </a:r>
          </a:p>
          <a:p>
            <a:pPr lvl="1"/>
            <a:r>
              <a:rPr kumimoji="1" lang="zh-CN" altLang="en-US" sz="2000" dirty="0"/>
              <a:t>使用的虚拟地址范围不同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系统调用过程不用切换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07646-92A0-3148-997F-8B1E0C03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D3739BE-1341-524C-A177-32C9FA716B68}"/>
              </a:ext>
            </a:extLst>
          </p:cNvPr>
          <p:cNvSpPr txBox="1">
            <a:spLocks/>
          </p:cNvSpPr>
          <p:nvPr/>
        </p:nvSpPr>
        <p:spPr>
          <a:xfrm>
            <a:off x="6012160" y="1321133"/>
            <a:ext cx="2952328" cy="24004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/>
              <a:t>刷新</a:t>
            </a:r>
            <a:r>
              <a:rPr kumimoji="1" lang="en-US" altLang="zh-CN" sz="1800" dirty="0"/>
              <a:t>TLB</a:t>
            </a:r>
            <a:r>
              <a:rPr kumimoji="1" lang="zh-CN" altLang="en-US" sz="1800" dirty="0"/>
              <a:t>的相关指令</a:t>
            </a:r>
            <a:endParaRPr kumimoji="1" lang="en-US" altLang="zh-CN" sz="1800" dirty="0"/>
          </a:p>
          <a:p>
            <a:pPr lvl="1"/>
            <a:r>
              <a:rPr kumimoji="1" lang="zh-CN" altLang="en-US" sz="1600" dirty="0"/>
              <a:t>清空全部</a:t>
            </a:r>
            <a:endParaRPr kumimoji="1" lang="en-US" altLang="zh-CN" sz="1600" dirty="0"/>
          </a:p>
          <a:p>
            <a:pPr lvl="2"/>
            <a:r>
              <a:rPr kumimoji="1" lang="en-US" altLang="zh-CN" sz="1400" dirty="0"/>
              <a:t>TLBI VMALLEL1IS</a:t>
            </a:r>
          </a:p>
          <a:p>
            <a:pPr lvl="1"/>
            <a:r>
              <a:rPr kumimoji="1" lang="zh-CN" altLang="en-US" sz="1600" dirty="0"/>
              <a:t>清空指定</a:t>
            </a:r>
            <a:r>
              <a:rPr kumimoji="1" lang="en-US" altLang="zh-CN" sz="1600" dirty="0"/>
              <a:t>ASID</a:t>
            </a:r>
            <a:r>
              <a:rPr kumimoji="1" lang="zh-CN" altLang="en-US" sz="1600" dirty="0"/>
              <a:t>相关</a:t>
            </a:r>
            <a:endParaRPr kumimoji="1" lang="en-US" altLang="zh-CN" sz="1600" dirty="0"/>
          </a:p>
          <a:p>
            <a:pPr lvl="2"/>
            <a:r>
              <a:rPr lang="en-US" altLang="zh-CN" sz="1400" dirty="0"/>
              <a:t>TLBI ASIDE1IS</a:t>
            </a:r>
            <a:endParaRPr kumimoji="1" lang="en-US" altLang="zh-CN" sz="1400" dirty="0"/>
          </a:p>
          <a:p>
            <a:pPr lvl="1"/>
            <a:r>
              <a:rPr kumimoji="1" lang="zh-CN" altLang="en-US" sz="1600" dirty="0"/>
              <a:t>清空指定虚拟地址</a:t>
            </a:r>
            <a:endParaRPr kumimoji="1" lang="en-US" altLang="zh-CN" sz="1600" dirty="0"/>
          </a:p>
          <a:p>
            <a:pPr lvl="2"/>
            <a:r>
              <a:rPr lang="en-US" altLang="zh-CN" sz="1400" dirty="0"/>
              <a:t>TLBI VAE1IS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F9131-2CC9-E548-87BB-EBA49BF9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如何降低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刷新导致的开销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E54D8-92BB-1248-A83F-D424C643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硬件特性</a:t>
            </a:r>
            <a:r>
              <a:rPr kumimoji="1" lang="en-US" altLang="zh-CN" sz="2000" dirty="0"/>
              <a:t>ASID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AARCH64</a:t>
            </a:r>
            <a:r>
              <a:rPr kumimoji="1" lang="zh-CN" altLang="en-US" sz="2000" dirty="0"/>
              <a:t>）：</a:t>
            </a:r>
            <a:r>
              <a:rPr lang="en-US" altLang="zh-CN" sz="2000" dirty="0"/>
              <a:t> Address</a:t>
            </a:r>
            <a:r>
              <a:rPr lang="zh-CN" altLang="en-US" sz="2000" dirty="0"/>
              <a:t> </a:t>
            </a:r>
            <a:r>
              <a:rPr lang="en-US" altLang="zh-CN" sz="2000" dirty="0"/>
              <a:t>Space</a:t>
            </a:r>
            <a:r>
              <a:rPr lang="zh-CN" altLang="en-US" sz="2000" dirty="0"/>
              <a:t> </a:t>
            </a:r>
            <a:r>
              <a:rPr lang="en-US" altLang="zh-CN" sz="2000" dirty="0"/>
              <a:t>ID</a:t>
            </a:r>
            <a:endParaRPr kumimoji="1" lang="en-US" altLang="zh-CN" sz="2000" dirty="0"/>
          </a:p>
          <a:p>
            <a:pPr lvl="1"/>
            <a:r>
              <a:rPr lang="en-US" altLang="zh-CN" sz="1800" dirty="0"/>
              <a:t>OS</a:t>
            </a:r>
            <a:r>
              <a:rPr lang="zh-CN" altLang="en-US" sz="1800" dirty="0"/>
              <a:t>为不同进程分配</a:t>
            </a:r>
            <a:r>
              <a:rPr lang="en-US" altLang="zh-CN" sz="1800" dirty="0"/>
              <a:t>8</a:t>
            </a:r>
            <a:r>
              <a:rPr lang="zh-CN" altLang="en-US" sz="1800" dirty="0"/>
              <a:t>位或</a:t>
            </a:r>
            <a:r>
              <a:rPr lang="en-US" altLang="zh-CN" sz="1800" dirty="0"/>
              <a:t>16</a:t>
            </a:r>
            <a:r>
              <a:rPr lang="zh-CN" altLang="en-US" sz="1800" dirty="0"/>
              <a:t>位 </a:t>
            </a:r>
            <a:r>
              <a:rPr lang="en-US" altLang="zh-CN" sz="1800" dirty="0"/>
              <a:t>ASID</a:t>
            </a:r>
          </a:p>
          <a:p>
            <a:pPr lvl="2"/>
            <a:r>
              <a:rPr lang="en-US" altLang="zh-CN" sz="1600" dirty="0"/>
              <a:t>ASID</a:t>
            </a:r>
            <a:r>
              <a:rPr lang="zh-CN" altLang="en-US" sz="1600" dirty="0"/>
              <a:t>的位数由</a:t>
            </a:r>
            <a:r>
              <a:rPr lang="en-US" altLang="zh-CN" sz="1600" dirty="0"/>
              <a:t>TCR_EL1</a:t>
            </a:r>
            <a:r>
              <a:rPr lang="zh-CN" altLang="en-US" sz="1600" dirty="0"/>
              <a:t>的第</a:t>
            </a:r>
            <a:r>
              <a:rPr lang="en-US" altLang="zh-CN" sz="1600" dirty="0"/>
              <a:t>36</a:t>
            </a:r>
            <a:r>
              <a:rPr lang="zh-CN" altLang="en-US" sz="1600" dirty="0"/>
              <a:t>位（</a:t>
            </a:r>
            <a:r>
              <a:rPr lang="en-US" altLang="zh-CN" sz="1600" dirty="0"/>
              <a:t>AS</a:t>
            </a:r>
            <a:r>
              <a:rPr lang="zh-CN" altLang="en-US" sz="1600" dirty="0"/>
              <a:t>位）决定</a:t>
            </a:r>
            <a:endParaRPr lang="en-US" altLang="zh-CN" sz="1600" dirty="0"/>
          </a:p>
          <a:p>
            <a:pPr lvl="2"/>
            <a:r>
              <a:rPr lang="en-US" altLang="zh-CN" sz="1600" dirty="0"/>
              <a:t>OS</a:t>
            </a:r>
            <a:r>
              <a:rPr lang="zh-CN" altLang="en-US" sz="1600" dirty="0"/>
              <a:t>负责将</a:t>
            </a:r>
            <a:r>
              <a:rPr lang="en-US" altLang="zh-CN" sz="1600" dirty="0"/>
              <a:t>ASID</a:t>
            </a:r>
            <a:r>
              <a:rPr lang="zh-CN" altLang="en-US" sz="1600" dirty="0"/>
              <a:t>填写在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的高</a:t>
            </a:r>
            <a:r>
              <a:rPr lang="en-US" altLang="zh-CN" sz="1600" dirty="0"/>
              <a:t>8</a:t>
            </a:r>
            <a:r>
              <a:rPr lang="zh-CN" altLang="en-US" sz="1600" dirty="0"/>
              <a:t>位或高</a:t>
            </a:r>
            <a:r>
              <a:rPr lang="en-US" altLang="zh-CN" sz="1600" dirty="0"/>
              <a:t>16</a:t>
            </a:r>
            <a:r>
              <a:rPr lang="zh-CN" altLang="en-US" sz="1600" dirty="0"/>
              <a:t>位</a:t>
            </a:r>
            <a:endParaRPr lang="en-US" altLang="zh-CN" sz="1600" dirty="0"/>
          </a:p>
          <a:p>
            <a:pPr lvl="1"/>
            <a:r>
              <a:rPr lang="en-US" altLang="zh-CN" sz="1800" dirty="0"/>
              <a:t>TLB</a:t>
            </a:r>
            <a:r>
              <a:rPr lang="zh-CN" altLang="en-US" sz="1800" dirty="0"/>
              <a:t>的每一项也会缓存</a:t>
            </a:r>
            <a:r>
              <a:rPr lang="en-US" altLang="zh-CN" sz="1800" dirty="0"/>
              <a:t>ASID</a:t>
            </a:r>
          </a:p>
          <a:p>
            <a:pPr lvl="2"/>
            <a:r>
              <a:rPr lang="zh-CN" altLang="en-US" sz="1600" dirty="0"/>
              <a:t>地址翻译时，硬件会将</a:t>
            </a:r>
            <a:r>
              <a:rPr lang="en-US" altLang="zh-CN" sz="1600" dirty="0"/>
              <a:t>TLB</a:t>
            </a:r>
            <a:r>
              <a:rPr lang="zh-CN" altLang="en-US" sz="1600" dirty="0"/>
              <a:t>项的</a:t>
            </a:r>
            <a:r>
              <a:rPr lang="en-US" altLang="zh-CN" sz="1600" dirty="0"/>
              <a:t>ASID</a:t>
            </a:r>
            <a:r>
              <a:rPr lang="zh-CN" altLang="en-US" sz="1600" dirty="0"/>
              <a:t>与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</a:t>
            </a:r>
            <a:r>
              <a:rPr lang="en-US" altLang="zh-CN" sz="1600" dirty="0"/>
              <a:t>ASID</a:t>
            </a:r>
            <a:r>
              <a:rPr lang="zh-CN" altLang="en-US" sz="1600" dirty="0"/>
              <a:t>对比</a:t>
            </a:r>
            <a:endParaRPr lang="en-US" altLang="zh-CN" sz="1600" dirty="0"/>
          </a:p>
          <a:p>
            <a:pPr lvl="2"/>
            <a:r>
              <a:rPr lang="zh-CN" altLang="en-US" sz="1600" dirty="0"/>
              <a:t>若不匹配，则</a:t>
            </a:r>
            <a:r>
              <a:rPr lang="en-US" altLang="zh-CN" sz="1600" dirty="0"/>
              <a:t>TLB</a:t>
            </a:r>
            <a:r>
              <a:rPr lang="zh-CN" altLang="en-US" sz="1600" dirty="0"/>
              <a:t> </a:t>
            </a:r>
            <a:r>
              <a:rPr lang="en-US" altLang="zh-CN" sz="1600" dirty="0"/>
              <a:t>miss</a:t>
            </a:r>
          </a:p>
          <a:p>
            <a:r>
              <a:rPr kumimoji="1" lang="zh-CN" altLang="en-US" sz="2100" dirty="0"/>
              <a:t>使用了</a:t>
            </a:r>
            <a:r>
              <a:rPr kumimoji="1" lang="en-US" altLang="zh-CN" sz="2100" dirty="0"/>
              <a:t>ASID</a:t>
            </a:r>
            <a:r>
              <a:rPr kumimoji="1" lang="zh-CN" altLang="en-US" sz="2100" dirty="0"/>
              <a:t>之后</a:t>
            </a:r>
            <a:endParaRPr kumimoji="1" lang="en-US" altLang="zh-CN" sz="2100" dirty="0"/>
          </a:p>
          <a:p>
            <a:pPr lvl="1"/>
            <a:r>
              <a:rPr lang="zh-CN" altLang="en-US" sz="1800" dirty="0"/>
              <a:t>切换页表（即切换进程）后，不再需要刷新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，提高性能</a:t>
            </a:r>
            <a:endParaRPr lang="en-US" altLang="zh-CN" sz="1800" dirty="0"/>
          </a:p>
          <a:p>
            <a:pPr lvl="1"/>
            <a:r>
              <a:rPr lang="zh-CN" altLang="en-US" sz="1800" dirty="0"/>
              <a:t>修改页表映射后，仍需刷新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（为什么？）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19CFB-A39C-7E44-9E48-99F26F50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576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DF9EA5E-2555-6148-937A-50227AA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基于页表的内存管理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3D4730D-0E66-D340-B10A-E01CA062D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7ECF17-539C-8640-A5CF-6324F131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123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B14A3D75-2795-DB4F-8B28-D42EA854E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989" y="297656"/>
            <a:ext cx="6902979" cy="818886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每个进程拥有独立的虚拟地址空间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5AF2E9A-B820-D941-8C49-A2F8B0067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180982"/>
            <a:ext cx="2324364" cy="406135"/>
          </a:xfrm>
          <a:prstGeom prst="rect">
            <a:avLst/>
          </a:prstGeom>
          <a:solidFill>
            <a:srgbClr val="F1C7C7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用户</a:t>
            </a: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不可访问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的空间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6508DE43-E90D-F942-9E72-2DE9A0773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2599149"/>
            <a:ext cx="2324364" cy="558271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共享库（</a:t>
            </a:r>
            <a:r>
              <a:rPr lang="en-US" altLang="zh-CN" sz="1333" b="1" dirty="0" err="1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mmap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CE50B2-D5C5-5B41-BF72-AE7C29E04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3145896"/>
            <a:ext cx="2324364" cy="418042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67" b="1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DC7CF5A6-6272-1149-AD34-0B8A07AC8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3562615"/>
            <a:ext cx="2324364" cy="558271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堆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 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（</a:t>
            </a:r>
            <a:r>
              <a:rPr lang="en-US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malloc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B616056C-B25D-5847-8F9E-90C1FB53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841118"/>
            <a:ext cx="2324364" cy="755386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67" b="1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0" name="Line 19">
            <a:extLst>
              <a:ext uri="{FF2B5EF4-FFF2-40B4-BE49-F238E27FC236}">
                <a16:creationId xmlns:a16="http://schemas.microsoft.com/office/drawing/2014/main" id="{09F9C126-B07B-A74D-AC32-EAA631920D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1441" y="3234532"/>
            <a:ext cx="1323" cy="3201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B9DE4179-2FEE-CD42-896C-407CB657E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561982"/>
            <a:ext cx="2324364" cy="469635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栈 （运行时创建）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12" name="Line 21">
            <a:extLst>
              <a:ext uri="{FF2B5EF4-FFF2-40B4-BE49-F238E27FC236}">
                <a16:creationId xmlns:a16="http://schemas.microsoft.com/office/drawing/2014/main" id="{28E3C15C-5D4F-2F44-93BE-D63466E43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1441" y="2411295"/>
            <a:ext cx="1323" cy="1931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2CDF1F02-9387-CC4C-AB19-D8D193A1B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1441" y="2031617"/>
            <a:ext cx="1323" cy="190500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3C70B303-430B-2A47-897B-271975F5F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5197741"/>
            <a:ext cx="2324364" cy="330729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E28CFA04-0359-7845-AA79-EC0D85D10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5378980"/>
            <a:ext cx="383901" cy="22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US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0x</a:t>
            </a:r>
            <a:r>
              <a:rPr lang="en-GB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</a:t>
            </a:r>
          </a:p>
        </p:txBody>
      </p:sp>
      <p:sp>
        <p:nvSpPr>
          <p:cNvPr id="16" name="Text Box 25">
            <a:extLst>
              <a:ext uri="{FF2B5EF4-FFF2-40B4-BE49-F238E27FC236}">
                <a16:creationId xmlns:a16="http://schemas.microsoft.com/office/drawing/2014/main" id="{2F2E2E7D-CB93-F04D-9AC0-89DFE18A4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5910" y="1886097"/>
            <a:ext cx="1198578" cy="47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US" altLang="zh-CN" sz="1333" b="1" dirty="0">
                <a:solidFill>
                  <a:srgbClr val="000000"/>
                </a:solidFill>
                <a:latin typeface="Courier New" panose="02070309020205020404" pitchFamily="49" charset="0"/>
                <a:cs typeface="msgothic"/>
              </a:rPr>
              <a:t>%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cs typeface="msgothic"/>
              </a:rPr>
              <a:t>SP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 </a:t>
            </a:r>
          </a:p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(stack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 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pointer)</a:t>
            </a:r>
          </a:p>
        </p:txBody>
      </p:sp>
      <p:sp>
        <p:nvSpPr>
          <p:cNvPr id="17" name="Line 26">
            <a:extLst>
              <a:ext uri="{FF2B5EF4-FFF2-40B4-BE49-F238E27FC236}">
                <a16:creationId xmlns:a16="http://schemas.microsoft.com/office/drawing/2014/main" id="{269B83DB-CB4A-B04B-967C-0919726C4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10587" y="2030295"/>
            <a:ext cx="320146" cy="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8" name="Text Box 27">
            <a:extLst>
              <a:ext uri="{FF2B5EF4-FFF2-40B4-BE49-F238E27FC236}">
                <a16:creationId xmlns:a16="http://schemas.microsoft.com/office/drawing/2014/main" id="{20C942E2-59D8-A24A-A7C9-84C05530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816" y="1057300"/>
            <a:ext cx="866404" cy="4807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内核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地址</a:t>
            </a:r>
            <a:endParaRPr lang="en-US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非法地址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19" name="Line 28">
            <a:extLst>
              <a:ext uri="{FF2B5EF4-FFF2-40B4-BE49-F238E27FC236}">
                <a16:creationId xmlns:a16="http://schemas.microsoft.com/office/drawing/2014/main" id="{9BAAE857-30FA-E145-BB6F-559A823AE1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23816" y="1177013"/>
            <a:ext cx="1323" cy="3836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0" name="Text Box 29">
            <a:extLst>
              <a:ext uri="{FF2B5EF4-FFF2-40B4-BE49-F238E27FC236}">
                <a16:creationId xmlns:a16="http://schemas.microsoft.com/office/drawing/2014/main" id="{75A4C2FE-5DD7-5844-A70B-0E4A71FCF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889" y="3414448"/>
            <a:ext cx="459241" cy="27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brk</a:t>
            </a:r>
          </a:p>
        </p:txBody>
      </p:sp>
      <p:sp>
        <p:nvSpPr>
          <p:cNvPr id="21" name="Line 30">
            <a:extLst>
              <a:ext uri="{FF2B5EF4-FFF2-40B4-BE49-F238E27FC236}">
                <a16:creationId xmlns:a16="http://schemas.microsoft.com/office/drawing/2014/main" id="{4B0D83EA-039D-2C46-BDBE-2EAFD10332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90743" y="3554678"/>
            <a:ext cx="275167" cy="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3" name="Text Box 32">
            <a:extLst>
              <a:ext uri="{FF2B5EF4-FFF2-40B4-BE49-F238E27FC236}">
                <a16:creationId xmlns:a16="http://schemas.microsoft.com/office/drawing/2014/main" id="{1544BB3D-7E36-5544-AE85-9A2166955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54" y="5092645"/>
            <a:ext cx="776636" cy="22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0x400000</a:t>
            </a: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941FA5F5-5985-5947-9699-5C5BE6AA4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4118240"/>
            <a:ext cx="2324364" cy="558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zh-CN" alt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读写</a:t>
            </a: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段</a:t>
            </a:r>
            <a:endParaRPr lang="en-GB" sz="1333" b="1" dirty="0">
              <a:solidFill>
                <a:srgbClr val="000000"/>
              </a:solidFill>
              <a:latin typeface="Calibri" pitchFamily="34" charset="0"/>
              <a:ea typeface="msgothic" charset="0"/>
              <a:cs typeface="msgothic" charset="0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（</a:t>
            </a: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.</a:t>
            </a:r>
            <a:r>
              <a:rPr lang="en-GB" sz="1333" b="1" dirty="0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data</a:t>
            </a: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, .</a:t>
            </a:r>
            <a:r>
              <a:rPr lang="en-GB" sz="1333" b="1" dirty="0" err="1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bss</a:t>
            </a: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）</a:t>
            </a:r>
            <a:endParaRPr lang="en-GB" sz="1333" b="1" dirty="0">
              <a:solidFill>
                <a:srgbClr val="000000"/>
              </a:solidFill>
              <a:latin typeface="Calibri" pitchFamily="34" charset="0"/>
              <a:ea typeface="msgothic" charset="0"/>
              <a:cs typeface="msgothic" charset="0"/>
            </a:endParaRPr>
          </a:p>
        </p:txBody>
      </p:sp>
      <p:sp>
        <p:nvSpPr>
          <p:cNvPr id="25" name="Rectangle 35">
            <a:extLst>
              <a:ext uri="{FF2B5EF4-FFF2-40B4-BE49-F238E27FC236}">
                <a16:creationId xmlns:a16="http://schemas.microsoft.com/office/drawing/2014/main" id="{3052F793-5C6C-7643-8DBB-DF5D6CFBB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4639470"/>
            <a:ext cx="2324364" cy="55827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只读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段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（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.</a:t>
            </a:r>
            <a:r>
              <a:rPr lang="en-GB" altLang="zh-CN" sz="1333" b="1" dirty="0" err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init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, .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text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, 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.</a:t>
            </a:r>
            <a:r>
              <a:rPr lang="en-GB" altLang="zh-CN" sz="1333" b="1" dirty="0" err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rodata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26" name="AutoShape 36">
            <a:extLst>
              <a:ext uri="{FF2B5EF4-FFF2-40B4-BE49-F238E27FC236}">
                <a16:creationId xmlns:a16="http://schemas.microsoft.com/office/drawing/2014/main" id="{39B4B089-6DA8-AA41-8FBE-C2B163579554}"/>
              </a:ext>
            </a:extLst>
          </p:cNvPr>
          <p:cNvSpPr>
            <a:spLocks/>
          </p:cNvSpPr>
          <p:nvPr/>
        </p:nvSpPr>
        <p:spPr bwMode="auto">
          <a:xfrm>
            <a:off x="7518524" y="4124854"/>
            <a:ext cx="63500" cy="1079500"/>
          </a:xfrm>
          <a:prstGeom prst="rightBrace">
            <a:avLst>
              <a:gd name="adj1" fmla="val 141667"/>
              <a:gd name="adj2" fmla="val 50000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id="{288CB4CC-D411-7344-B2AE-CF402E819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612" y="4424206"/>
            <a:ext cx="1180593" cy="48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从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可执行文件</a:t>
            </a:r>
            <a:endParaRPr lang="en-US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中加载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7820F9BF-D7B1-FF44-B25A-0E74C515B4DF}"/>
              </a:ext>
            </a:extLst>
          </p:cNvPr>
          <p:cNvSpPr txBox="1">
            <a:spLocks noChangeArrowheads="1"/>
          </p:cNvSpPr>
          <p:nvPr/>
        </p:nvSpPr>
        <p:spPr>
          <a:xfrm>
            <a:off x="487847" y="1255572"/>
            <a:ext cx="6985000" cy="412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400" dirty="0">
                <a:latin typeface="+mn-ea"/>
              </a:rPr>
              <a:t>不同进程互不干扰</a:t>
            </a:r>
            <a:endParaRPr lang="en-US" altLang="zh-CN" sz="2400" dirty="0">
              <a:latin typeface="+mn-ea"/>
            </a:endParaRPr>
          </a:p>
          <a:p>
            <a:pPr lvl="1"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000" dirty="0">
                <a:latin typeface="+mn-ea"/>
              </a:rPr>
              <a:t>仿佛独占所有内存</a:t>
            </a:r>
            <a:endParaRPr lang="en-US" altLang="zh-CN" sz="2000" dirty="0">
              <a:latin typeface="+mn-ea"/>
            </a:endParaRPr>
          </a:p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400" dirty="0">
                <a:latin typeface="+mn-ea"/>
              </a:rPr>
              <a:t>绝大部分地址段均可用</a:t>
            </a:r>
            <a:endParaRPr lang="en-US" altLang="zh-CN" sz="2400" dirty="0">
              <a:latin typeface="+mn-ea"/>
            </a:endParaRPr>
          </a:p>
          <a:p>
            <a:pPr lvl="1"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GB" sz="2000" dirty="0">
                <a:latin typeface="+mn-ea"/>
                <a:ea typeface="+mn-ea"/>
              </a:rPr>
              <a:t>除了</a:t>
            </a:r>
            <a:r>
              <a:rPr lang="zh-CN" altLang="en-US" sz="2000" dirty="0">
                <a:latin typeface="+mn-ea"/>
                <a:ea typeface="+mn-ea"/>
              </a:rPr>
              <a:t>顶部的内核地址区域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97011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0288D931-B31C-40ED-9734-69889703F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算术指令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82755" name="Group 67">
            <a:extLst>
              <a:ext uri="{FF2B5EF4-FFF2-40B4-BE49-F238E27FC236}">
                <a16:creationId xmlns:a16="http://schemas.microsoft.com/office/drawing/2014/main" id="{B02AB896-CF57-4FF6-8C85-5047E144C7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229599" cy="2591028"/>
        </p:xfrm>
        <a:graphic>
          <a:graphicData uri="http://schemas.openxmlformats.org/drawingml/2006/table">
            <a:tbl>
              <a:tblPr/>
              <a:tblGrid>
                <a:gridCol w="2899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6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add Rd,Rn,Op2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+ Op2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加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sub Rd,Rn,Op2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- Op2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减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×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乘（</a:t>
                      </a:r>
                      <a:r>
                        <a:rPr kumimoji="1" lang="en-US" altLang="zh-CN" sz="2000" dirty="0" err="1"/>
                        <a:t>smul</a:t>
                      </a:r>
                      <a:r>
                        <a:rPr kumimoji="1" lang="en-US" altLang="zh-CN" sz="2000" dirty="0"/>
                        <a:t>/</a:t>
                      </a:r>
                      <a:r>
                        <a:rPr kumimoji="1" lang="en-US" altLang="zh-CN" sz="2000" dirty="0" err="1"/>
                        <a:t>umul</a:t>
                      </a:r>
                      <a:r>
                        <a:rPr kumimoji="1" lang="zh-CN" altLang="en-US" sz="2000" dirty="0"/>
                        <a:t>）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div Rd,Rn,Op2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÷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除（</a:t>
                      </a:r>
                      <a:r>
                        <a:rPr kumimoji="1" lang="en-US" altLang="zh-CN" sz="2000" dirty="0" err="1"/>
                        <a:t>sdiv</a:t>
                      </a:r>
                      <a:r>
                        <a:rPr kumimoji="1" lang="en-US" altLang="zh-CN" sz="2000" dirty="0"/>
                        <a:t>/</a:t>
                      </a:r>
                      <a:r>
                        <a:rPr kumimoji="1" lang="en-US" altLang="zh-CN" sz="2000" dirty="0" err="1"/>
                        <a:t>udiv</a:t>
                      </a:r>
                      <a:r>
                        <a:rPr kumimoji="1" lang="zh-CN" altLang="en-US" sz="2000" dirty="0"/>
                        <a:t>）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neg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Rd,Rn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-Rn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取相反数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626" name="灯片编号占位符 5">
            <a:extLst>
              <a:ext uri="{FF2B5EF4-FFF2-40B4-BE49-F238E27FC236}">
                <a16:creationId xmlns:a16="http://schemas.microsoft.com/office/drawing/2014/main" id="{65B8425E-0BB3-4913-8B2A-ED3077E4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A16687-571E-453C-97B6-83F62D501F1A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0C8203C7-CEF0-D543-A67B-A9769D70F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0488" y="1331516"/>
            <a:ext cx="7537896" cy="1587500"/>
          </a:xfrm>
        </p:spPr>
        <p:txBody>
          <a:bodyPr/>
          <a:lstStyle/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页都可以被映射到任意物理页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一个虚拟页可以在</a:t>
            </a:r>
            <a:r>
              <a:rPr lang="zh-CN" altLang="zh-CN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</a:t>
            </a:r>
            <a:r>
              <a:rPr lang="zh-CN" altLang="en-US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时刻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存储在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不同的物理页中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68598039-5A0A-1A43-B82B-4C4A3C72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3" y="2824661"/>
            <a:ext cx="1968500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在</a:t>
            </a:r>
            <a:r>
              <a:rPr lang="zh-CN" altLang="en-US" sz="1500" b="1" dirty="0">
                <a:solidFill>
                  <a:srgbClr val="BF374B"/>
                </a:solidFill>
                <a:latin typeface="+mn-ea"/>
              </a:rPr>
              <a:t>时刻</a:t>
            </a:r>
            <a:r>
              <a:rPr lang="en-US" altLang="zh-CN" sz="1500" b="1" dirty="0">
                <a:solidFill>
                  <a:srgbClr val="BF374B"/>
                </a:solidFill>
                <a:latin typeface="+mn-ea"/>
              </a:rPr>
              <a:t>0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 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5C77E6BF-1027-B64D-92A4-4DBE4393B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70661" name="Rectangle 24">
            <a:extLst>
              <a:ext uri="{FF2B5EF4-FFF2-40B4-BE49-F238E27FC236}">
                <a16:creationId xmlns:a16="http://schemas.microsoft.com/office/drawing/2014/main" id="{FFF06AD0-BC1E-7A4F-9502-F4DFA12E1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0662" name="Rectangle 26">
            <a:extLst>
              <a:ext uri="{FF2B5EF4-FFF2-40B4-BE49-F238E27FC236}">
                <a16:creationId xmlns:a16="http://schemas.microsoft.com/office/drawing/2014/main" id="{6FCD2DF8-19DA-5940-9FEB-583E51359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FF98FEE-74BA-2841-A9C5-7844ABBDCD88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E795846-9ECA-1F43-A0A3-B3D69E86618A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B2327F-614C-AB46-BC81-7AECB22DF839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8C8AF36-CD13-1747-8012-7FD70EFFFC08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0667" name="Text Box 38">
            <a:extLst>
              <a:ext uri="{FF2B5EF4-FFF2-40B4-BE49-F238E27FC236}">
                <a16:creationId xmlns:a16="http://schemas.microsoft.com/office/drawing/2014/main" id="{AFC46D86-89C1-F74C-A80A-69E1CF7CF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C68C415-2A4B-494A-8721-D9984D68D910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0657A6A-570A-C947-87E8-528155DFFCC9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F036EAC-539B-154B-B967-765923DF57A4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71C0098-8139-C04E-8FEF-4E1BD2A910BA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1FFF6A1-A06C-9946-B453-82BAA70E8F48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675811-FFEA-AA49-80DC-EAA6BA592FD7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C86CDA7-9FD6-1F4E-BC03-2698F7A585DE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93BA61D-7C98-5648-8D71-7CD6A3B6B39A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C6AC41-5E72-1D46-83EB-CEC0AE2AF63F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D63B94E-231E-3943-9B1B-91F44B519C27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763F2B3-6810-FC49-95CE-CB5CFCEC7C48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0679" name="Text Box 38">
            <a:extLst>
              <a:ext uri="{FF2B5EF4-FFF2-40B4-BE49-F238E27FC236}">
                <a16:creationId xmlns:a16="http://schemas.microsoft.com/office/drawing/2014/main" id="{49E5794B-B236-BD44-A1D9-5BE9A96DB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0680" name="Rectangle 24">
            <a:extLst>
              <a:ext uri="{FF2B5EF4-FFF2-40B4-BE49-F238E27FC236}">
                <a16:creationId xmlns:a16="http://schemas.microsoft.com/office/drawing/2014/main" id="{B2F144AF-3B20-A940-9DF8-A7F1D2EED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0681" name="Rectangle 26">
            <a:extLst>
              <a:ext uri="{FF2B5EF4-FFF2-40B4-BE49-F238E27FC236}">
                <a16:creationId xmlns:a16="http://schemas.microsoft.com/office/drawing/2014/main" id="{7190AC94-9FF8-2B48-B4C2-27720C4FF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70682" name="Straight Arrow Connector 103">
            <a:extLst>
              <a:ext uri="{FF2B5EF4-FFF2-40B4-BE49-F238E27FC236}">
                <a16:creationId xmlns:a16="http://schemas.microsoft.com/office/drawing/2014/main" id="{4A7C5DA1-58FD-0744-9A2F-B73C494AD1F3}"/>
              </a:ext>
            </a:extLst>
          </p:cNvPr>
          <p:cNvCxnSpPr>
            <a:cxnSpLocks noChangeShapeType="1"/>
            <a:stCxn id="75" idx="3"/>
            <a:endCxn id="92" idx="1"/>
          </p:cNvCxnSpPr>
          <p:nvPr/>
        </p:nvCxnSpPr>
        <p:spPr bwMode="auto">
          <a:xfrm>
            <a:off x="3704167" y="3178970"/>
            <a:ext cx="1820333" cy="212989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83" name="Straight Arrow Connector 104">
            <a:extLst>
              <a:ext uri="{FF2B5EF4-FFF2-40B4-BE49-F238E27FC236}">
                <a16:creationId xmlns:a16="http://schemas.microsoft.com/office/drawing/2014/main" id="{762112BA-43CD-614E-8FD8-3017A139A5E9}"/>
              </a:ext>
            </a:extLst>
          </p:cNvPr>
          <p:cNvCxnSpPr>
            <a:cxnSpLocks noChangeShapeType="1"/>
            <a:stCxn id="77" idx="3"/>
            <a:endCxn id="9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684" name="Rectangle 107">
            <a:extLst>
              <a:ext uri="{FF2B5EF4-FFF2-40B4-BE49-F238E27FC236}">
                <a16:creationId xmlns:a16="http://schemas.microsoft.com/office/drawing/2014/main" id="{B0061E5C-A41A-6A42-A232-583B13EA7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2DE2EC2C-375B-4A46-BBD3-BA81EA376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69337"/>
            <a:ext cx="7175500" cy="762000"/>
          </a:xfrm>
        </p:spPr>
        <p:txBody>
          <a:bodyPr/>
          <a:lstStyle/>
          <a:p>
            <a:pPr>
              <a:lnSpc>
                <a:spcPct val="83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灵活的虚拟内存</a:t>
            </a:r>
            <a:r>
              <a:rPr lang="en-US" altLang="zh-CN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物理内存映射</a:t>
            </a:r>
            <a:endParaRPr lang="en-GB" altLang="zh-CN" dirty="0">
              <a:solidFill>
                <a:srgbClr val="BF374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9118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">
            <a:extLst>
              <a:ext uri="{FF2B5EF4-FFF2-40B4-BE49-F238E27FC236}">
                <a16:creationId xmlns:a16="http://schemas.microsoft.com/office/drawing/2014/main" id="{2DE2EC2C-375B-4A46-BBD3-BA81EA376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06755"/>
            <a:ext cx="7175500" cy="762000"/>
          </a:xfrm>
        </p:spPr>
        <p:txBody>
          <a:bodyPr/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灵活的虚拟内存</a:t>
            </a:r>
            <a:r>
              <a:rPr lang="en-US" altLang="zh-CN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物理内存映射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8CC1FA61-9603-6A4E-8832-978FEF446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ABD7EC51-3421-664E-8DCF-2030D7DE4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35" name="Rectangle 72">
            <a:extLst>
              <a:ext uri="{FF2B5EF4-FFF2-40B4-BE49-F238E27FC236}">
                <a16:creationId xmlns:a16="http://schemas.microsoft.com/office/drawing/2014/main" id="{A3A9E13A-D28B-0C42-B09B-AAC441C23DE0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91D7B399-263A-DD42-B80F-5D727CB1BE7D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37" name="Rectangle 76">
            <a:extLst>
              <a:ext uri="{FF2B5EF4-FFF2-40B4-BE49-F238E27FC236}">
                <a16:creationId xmlns:a16="http://schemas.microsoft.com/office/drawing/2014/main" id="{4DE6EC29-44B7-7842-98E9-916FA7465258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38" name="Rectangle 78">
            <a:extLst>
              <a:ext uri="{FF2B5EF4-FFF2-40B4-BE49-F238E27FC236}">
                <a16:creationId xmlns:a16="http://schemas.microsoft.com/office/drawing/2014/main" id="{D43CDAA8-67B8-9949-8770-2B10E16E031C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1FB308FB-D14F-B340-97EF-997F83CA2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40" name="Rectangle 89">
            <a:extLst>
              <a:ext uri="{FF2B5EF4-FFF2-40B4-BE49-F238E27FC236}">
                <a16:creationId xmlns:a16="http://schemas.microsoft.com/office/drawing/2014/main" id="{C52B74CF-6BAC-7040-9250-15A2A2E7607B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1" name="Rectangle 90">
            <a:extLst>
              <a:ext uri="{FF2B5EF4-FFF2-40B4-BE49-F238E27FC236}">
                <a16:creationId xmlns:a16="http://schemas.microsoft.com/office/drawing/2014/main" id="{70B6880B-B049-A740-A260-E7EF93C6618B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2" name="Rectangle 91">
            <a:extLst>
              <a:ext uri="{FF2B5EF4-FFF2-40B4-BE49-F238E27FC236}">
                <a16:creationId xmlns:a16="http://schemas.microsoft.com/office/drawing/2014/main" id="{28D27F24-87B9-AB45-939A-BB6868E14FE5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3" name="Rectangle 92">
            <a:extLst>
              <a:ext uri="{FF2B5EF4-FFF2-40B4-BE49-F238E27FC236}">
                <a16:creationId xmlns:a16="http://schemas.microsoft.com/office/drawing/2014/main" id="{1EA97CD3-00DD-1940-BCBA-1E25A20B64DB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4" name="Rectangle 93">
            <a:extLst>
              <a:ext uri="{FF2B5EF4-FFF2-40B4-BE49-F238E27FC236}">
                <a16:creationId xmlns:a16="http://schemas.microsoft.com/office/drawing/2014/main" id="{60CB1A7C-3651-B14B-B4EA-A773A18D9DA6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5" name="Rectangle 94">
            <a:extLst>
              <a:ext uri="{FF2B5EF4-FFF2-40B4-BE49-F238E27FC236}">
                <a16:creationId xmlns:a16="http://schemas.microsoft.com/office/drawing/2014/main" id="{B7184DD2-3263-9F40-96FB-23587127856B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6" name="Rectangle 95">
            <a:extLst>
              <a:ext uri="{FF2B5EF4-FFF2-40B4-BE49-F238E27FC236}">
                <a16:creationId xmlns:a16="http://schemas.microsoft.com/office/drawing/2014/main" id="{87FC22CC-92B1-6247-A553-8871B7C8E897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47" name="Rectangle 96">
            <a:extLst>
              <a:ext uri="{FF2B5EF4-FFF2-40B4-BE49-F238E27FC236}">
                <a16:creationId xmlns:a16="http://schemas.microsoft.com/office/drawing/2014/main" id="{1F13B784-18A4-CC4D-85C5-30008906E94F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8" name="Rectangle 97">
            <a:extLst>
              <a:ext uri="{FF2B5EF4-FFF2-40B4-BE49-F238E27FC236}">
                <a16:creationId xmlns:a16="http://schemas.microsoft.com/office/drawing/2014/main" id="{FC2A985F-2C0A-BB40-A072-F940E6CB1D1B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49" name="Rectangle 98">
            <a:extLst>
              <a:ext uri="{FF2B5EF4-FFF2-40B4-BE49-F238E27FC236}">
                <a16:creationId xmlns:a16="http://schemas.microsoft.com/office/drawing/2014/main" id="{1FE676FE-30B6-8346-9D2D-957BBBA436B3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50" name="Rectangle 99">
            <a:extLst>
              <a:ext uri="{FF2B5EF4-FFF2-40B4-BE49-F238E27FC236}">
                <a16:creationId xmlns:a16="http://schemas.microsoft.com/office/drawing/2014/main" id="{9DF6CF5C-F9B3-F945-898F-608D091C2375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54561322-8E28-5F40-9337-D4FDEE9D4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52" name="Rectangle 24">
            <a:extLst>
              <a:ext uri="{FF2B5EF4-FFF2-40B4-BE49-F238E27FC236}">
                <a16:creationId xmlns:a16="http://schemas.microsoft.com/office/drawing/2014/main" id="{E4DDB990-0FB4-E642-8DEC-1855413F4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E7367B18-283E-2542-8F70-E9FCD9F0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54" name="Straight Arrow Connector 104">
            <a:extLst>
              <a:ext uri="{FF2B5EF4-FFF2-40B4-BE49-F238E27FC236}">
                <a16:creationId xmlns:a16="http://schemas.microsoft.com/office/drawing/2014/main" id="{46F30575-62C9-A445-A6AC-9324549C188B}"/>
              </a:ext>
            </a:extLst>
          </p:cNvPr>
          <p:cNvCxnSpPr>
            <a:cxnSpLocks noChangeShapeType="1"/>
            <a:stCxn id="37" idx="3"/>
            <a:endCxn id="4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106">
            <a:extLst>
              <a:ext uri="{FF2B5EF4-FFF2-40B4-BE49-F238E27FC236}">
                <a16:creationId xmlns:a16="http://schemas.microsoft.com/office/drawing/2014/main" id="{83D932DD-BF79-4448-859C-7B8253E638B3}"/>
              </a:ext>
            </a:extLst>
          </p:cNvPr>
          <p:cNvCxnSpPr>
            <a:cxnSpLocks noChangeShapeType="1"/>
            <a:endCxn id="48" idx="1"/>
          </p:cNvCxnSpPr>
          <p:nvPr/>
        </p:nvCxnSpPr>
        <p:spPr bwMode="auto">
          <a:xfrm>
            <a:off x="3708136" y="3243792"/>
            <a:ext cx="1816364" cy="1431396"/>
          </a:xfrm>
          <a:prstGeom prst="straightConnector1">
            <a:avLst/>
          </a:prstGeom>
          <a:noFill/>
          <a:ln w="25400" algn="ctr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4">
            <a:extLst>
              <a:ext uri="{FF2B5EF4-FFF2-40B4-BE49-F238E27FC236}">
                <a16:creationId xmlns:a16="http://schemas.microsoft.com/office/drawing/2014/main" id="{540353D4-11B0-8244-8C5A-8595B1117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62" name="Rectangle 107">
            <a:extLst>
              <a:ext uri="{FF2B5EF4-FFF2-40B4-BE49-F238E27FC236}">
                <a16:creationId xmlns:a16="http://schemas.microsoft.com/office/drawing/2014/main" id="{9CC76BF7-D4FF-0340-984F-D79247678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DC98290C-12BA-BD43-9395-6EF14AACBFA9}"/>
              </a:ext>
            </a:extLst>
          </p:cNvPr>
          <p:cNvSpPr txBox="1">
            <a:spLocks noChangeArrowheads="1"/>
          </p:cNvSpPr>
          <p:nvPr/>
        </p:nvSpPr>
        <p:spPr>
          <a:xfrm>
            <a:off x="490488" y="1331516"/>
            <a:ext cx="7537896" cy="158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页都可以被映射到任意物理页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一个虚拟页可以在</a:t>
            </a:r>
            <a:r>
              <a:rPr lang="zh-CN" altLang="zh-CN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</a:t>
            </a:r>
            <a:r>
              <a:rPr lang="zh-CN" altLang="en-US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时刻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存储在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不同的物理页中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B5CD4D1F-1963-1345-AF8A-7FB1AFE38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3" y="2824661"/>
            <a:ext cx="1968500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在</a:t>
            </a:r>
            <a:r>
              <a:rPr lang="zh-CN" altLang="en-US" sz="1500" b="1" dirty="0">
                <a:solidFill>
                  <a:srgbClr val="BF374B"/>
                </a:solidFill>
                <a:latin typeface="+mn-ea"/>
              </a:rPr>
              <a:t>时刻</a:t>
            </a:r>
            <a:r>
              <a:rPr lang="en-US" altLang="zh-CN" sz="1500" b="1" dirty="0">
                <a:solidFill>
                  <a:srgbClr val="BF374B"/>
                </a:solidFill>
                <a:latin typeface="+mn-ea"/>
              </a:rPr>
              <a:t>1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 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245190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23019875-C128-1744-8831-57C0B79620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8615" y="1356793"/>
            <a:ext cx="8146770" cy="1587500"/>
          </a:xfrm>
        </p:spPr>
        <p:txBody>
          <a:bodyPr/>
          <a:lstStyle/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不同虚拟地址空间的</a:t>
            </a: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内存页可映射到相同的物理页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8F0CC133-686E-FD46-A981-7C48F8CE1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5" y="2794000"/>
            <a:ext cx="2231885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+mn-ea"/>
              </a:rPr>
              <a:t>1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的虚拟地址空间：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757" name="Rectangle 24">
            <a:extLst>
              <a:ext uri="{FF2B5EF4-FFF2-40B4-BE49-F238E27FC236}">
                <a16:creationId xmlns:a16="http://schemas.microsoft.com/office/drawing/2014/main" id="{9268ADDE-EF99-9F41-B31D-352BEED85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58" name="Rectangle 26">
            <a:extLst>
              <a:ext uri="{FF2B5EF4-FFF2-40B4-BE49-F238E27FC236}">
                <a16:creationId xmlns:a16="http://schemas.microsoft.com/office/drawing/2014/main" id="{14B3C422-BE8D-6743-969A-B407CA06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74759" name="Rectangle 37">
            <a:extLst>
              <a:ext uri="{FF2B5EF4-FFF2-40B4-BE49-F238E27FC236}">
                <a16:creationId xmlns:a16="http://schemas.microsoft.com/office/drawing/2014/main" id="{8062D3D0-92AE-6E4E-9AB1-8B652087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3804297"/>
            <a:ext cx="2029916" cy="88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(e.g.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只读的库代码，全系统可只存一份，节约内存空间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74760" name="Rectangle 40">
            <a:extLst>
              <a:ext uri="{FF2B5EF4-FFF2-40B4-BE49-F238E27FC236}">
                <a16:creationId xmlns:a16="http://schemas.microsoft.com/office/drawing/2014/main" id="{F5FBA2D5-1B2A-5040-B676-59DB6AF20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5" y="4445000"/>
            <a:ext cx="2231885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+mn-ea"/>
              </a:rPr>
              <a:t>2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的虚拟地址空间：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004DA7-186D-3745-A50C-32A9A86EF288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225892-658D-4043-B860-8C1A80CE6CFF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595C0D-86E4-484B-B1DD-8A6795D1D54D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1FCAA2-5920-4048-8D4F-0601BF900CA0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65" name="Text Box 38">
            <a:extLst>
              <a:ext uri="{FF2B5EF4-FFF2-40B4-BE49-F238E27FC236}">
                <a16:creationId xmlns:a16="http://schemas.microsoft.com/office/drawing/2014/main" id="{90680B38-3E46-7C40-92BD-37883F3AB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4766" name="Rectangle 24">
            <a:extLst>
              <a:ext uri="{FF2B5EF4-FFF2-40B4-BE49-F238E27FC236}">
                <a16:creationId xmlns:a16="http://schemas.microsoft.com/office/drawing/2014/main" id="{BF4F02DB-CB19-BB42-8C94-4CA23E3AC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4381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67" name="Rectangle 26">
            <a:extLst>
              <a:ext uri="{FF2B5EF4-FFF2-40B4-BE49-F238E27FC236}">
                <a16:creationId xmlns:a16="http://schemas.microsoft.com/office/drawing/2014/main" id="{FECDC9BB-3C35-1E4E-9930-1B21FB0D1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5464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F53724-DE09-424D-B8FB-D53AD70A20A7}"/>
              </a:ext>
            </a:extLst>
          </p:cNvPr>
          <p:cNvSpPr/>
          <p:nvPr/>
        </p:nvSpPr>
        <p:spPr bwMode="auto">
          <a:xfrm>
            <a:off x="2942167" y="4507178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AA23F6-F418-CF46-BA43-9AF2BBE32166}"/>
              </a:ext>
            </a:extLst>
          </p:cNvPr>
          <p:cNvSpPr/>
          <p:nvPr/>
        </p:nvSpPr>
        <p:spPr bwMode="auto">
          <a:xfrm>
            <a:off x="2942167" y="47201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8993F4-FF97-354F-86B3-DBB494603450}"/>
              </a:ext>
            </a:extLst>
          </p:cNvPr>
          <p:cNvSpPr/>
          <p:nvPr/>
        </p:nvSpPr>
        <p:spPr bwMode="auto">
          <a:xfrm>
            <a:off x="2942167" y="4930511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1EC6AD-BA6E-B44C-81C2-989BFD6528A2}"/>
              </a:ext>
            </a:extLst>
          </p:cNvPr>
          <p:cNvSpPr/>
          <p:nvPr/>
        </p:nvSpPr>
        <p:spPr bwMode="auto">
          <a:xfrm>
            <a:off x="2942167" y="5355167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72" name="Text Box 38">
            <a:extLst>
              <a:ext uri="{FF2B5EF4-FFF2-40B4-BE49-F238E27FC236}">
                <a16:creationId xmlns:a16="http://schemas.microsoft.com/office/drawing/2014/main" id="{C0E47A59-C156-CA41-80A9-B93496F95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5037667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DF5C91-9535-4C4D-B8D4-1DD16BFEB42E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C3C7C1D-7F80-5246-BA06-3D530EAB08F0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FED8FED-8AF6-1343-9B50-7A9C5D61BD12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0986169-1694-514C-A671-01101FBDFB94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EB65F6-973A-2546-8BB5-8FA620A16A8B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32262EA-CF3B-0A44-977F-872989EB2CB2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DEB145-E8DD-694C-AB9D-960A74218256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F671F78-33D6-DE4E-9B42-D8DE62EAA957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5235C81-3B2C-2347-A9D2-148D48A01088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BCADF18-2A25-FE44-8EB4-12ADA4BB815C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B862CC-1791-3444-BD1A-82FCE02297EF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84" name="Text Box 38">
            <a:extLst>
              <a:ext uri="{FF2B5EF4-FFF2-40B4-BE49-F238E27FC236}">
                <a16:creationId xmlns:a16="http://schemas.microsoft.com/office/drawing/2014/main" id="{E4EC53F1-C6F1-844E-8418-E8DE7D9B9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4785" name="Rectangle 24">
            <a:extLst>
              <a:ext uri="{FF2B5EF4-FFF2-40B4-BE49-F238E27FC236}">
                <a16:creationId xmlns:a16="http://schemas.microsoft.com/office/drawing/2014/main" id="{774A3A78-5752-5F40-8091-B8D5064BA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86" name="Rectangle 26">
            <a:extLst>
              <a:ext uri="{FF2B5EF4-FFF2-40B4-BE49-F238E27FC236}">
                <a16:creationId xmlns:a16="http://schemas.microsoft.com/office/drawing/2014/main" id="{C0D4E5A8-F83A-9A47-8008-D104A0769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74787" name="Straight Arrow Connector 103">
            <a:extLst>
              <a:ext uri="{FF2B5EF4-FFF2-40B4-BE49-F238E27FC236}">
                <a16:creationId xmlns:a16="http://schemas.microsoft.com/office/drawing/2014/main" id="{C245A5D2-7191-AF48-BCB2-91F82DE08A65}"/>
              </a:ext>
            </a:extLst>
          </p:cNvPr>
          <p:cNvCxnSpPr>
            <a:cxnSpLocks noChangeShapeType="1"/>
            <a:stCxn id="75" idx="3"/>
            <a:endCxn id="92" idx="1"/>
          </p:cNvCxnSpPr>
          <p:nvPr/>
        </p:nvCxnSpPr>
        <p:spPr bwMode="auto">
          <a:xfrm>
            <a:off x="3704167" y="3178970"/>
            <a:ext cx="1820333" cy="212989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8" name="Straight Arrow Connector 104">
            <a:extLst>
              <a:ext uri="{FF2B5EF4-FFF2-40B4-BE49-F238E27FC236}">
                <a16:creationId xmlns:a16="http://schemas.microsoft.com/office/drawing/2014/main" id="{EE4FD27F-F8EC-AE4C-8A02-DD67A83D4EC4}"/>
              </a:ext>
            </a:extLst>
          </p:cNvPr>
          <p:cNvCxnSpPr>
            <a:cxnSpLocks noChangeShapeType="1"/>
            <a:stCxn id="77" idx="3"/>
            <a:endCxn id="9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9" name="Straight Arrow Connector 105">
            <a:extLst>
              <a:ext uri="{FF2B5EF4-FFF2-40B4-BE49-F238E27FC236}">
                <a16:creationId xmlns:a16="http://schemas.microsoft.com/office/drawing/2014/main" id="{97908628-6FD8-ED48-A2DB-C70A63CAFE49}"/>
              </a:ext>
            </a:extLst>
          </p:cNvPr>
          <p:cNvCxnSpPr>
            <a:cxnSpLocks noChangeShapeType="1"/>
            <a:stCxn id="87" idx="3"/>
            <a:endCxn id="96" idx="1"/>
          </p:cNvCxnSpPr>
          <p:nvPr/>
        </p:nvCxnSpPr>
        <p:spPr bwMode="auto">
          <a:xfrm flipV="1">
            <a:off x="3704167" y="4245240"/>
            <a:ext cx="1820333" cy="79242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90" name="Straight Arrow Connector 106">
            <a:extLst>
              <a:ext uri="{FF2B5EF4-FFF2-40B4-BE49-F238E27FC236}">
                <a16:creationId xmlns:a16="http://schemas.microsoft.com/office/drawing/2014/main" id="{1EEB4F12-3CF8-1144-AAD4-71DA2C63CFA3}"/>
              </a:ext>
            </a:extLst>
          </p:cNvPr>
          <p:cNvCxnSpPr>
            <a:cxnSpLocks noChangeShapeType="1"/>
            <a:stCxn id="86" idx="3"/>
            <a:endCxn id="98" idx="1"/>
          </p:cNvCxnSpPr>
          <p:nvPr/>
        </p:nvCxnSpPr>
        <p:spPr bwMode="auto">
          <a:xfrm flipV="1">
            <a:off x="3704167" y="4673865"/>
            <a:ext cx="1820333" cy="15345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1">
            <a:extLst>
              <a:ext uri="{FF2B5EF4-FFF2-40B4-BE49-F238E27FC236}">
                <a16:creationId xmlns:a16="http://schemas.microsoft.com/office/drawing/2014/main" id="{C6252AC5-F24A-B743-82B7-2A0CC2735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69337"/>
            <a:ext cx="7175500" cy="762000"/>
          </a:xfrm>
        </p:spPr>
        <p:txBody>
          <a:bodyPr/>
          <a:lstStyle/>
          <a:p>
            <a:pPr>
              <a:lnSpc>
                <a:spcPct val="83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不同进程之间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6B7CC183-8BA1-CF4C-B3A5-97741E8F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41" name="Rectangle 107">
            <a:extLst>
              <a:ext uri="{FF2B5EF4-FFF2-40B4-BE49-F238E27FC236}">
                <a16:creationId xmlns:a16="http://schemas.microsoft.com/office/drawing/2014/main" id="{1203F93B-4CBE-7044-98A7-A50DE5BB4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03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7CAB4E12-1122-614D-BDCB-C5126DAF7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0646" y="402709"/>
            <a:ext cx="6921500" cy="77919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实现内存保护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04D04310-1DF3-724C-8F12-73B75AFF0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0646" y="1331001"/>
            <a:ext cx="6922823" cy="10609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不同的进程对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相同的物理页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拥有不同的权限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通过页表项中的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权限位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来控制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947" name="Text Box 4">
            <a:extLst>
              <a:ext uri="{FF2B5EF4-FFF2-40B4-BE49-F238E27FC236}">
                <a16:creationId xmlns:a16="http://schemas.microsoft.com/office/drawing/2014/main" id="{CE315FC5-F6BB-6B4C-804A-E490F76A8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967" y="27556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GB" altLang="zh-CN" sz="1500" b="1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82948" name="Text Box 5">
            <a:extLst>
              <a:ext uri="{FF2B5EF4-FFF2-40B4-BE49-F238E27FC236}">
                <a16:creationId xmlns:a16="http://schemas.microsoft.com/office/drawing/2014/main" id="{AF21EC58-1344-3F49-AD3E-E26992F5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136" y="2730501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2949" name="Text Box 6">
            <a:extLst>
              <a:ext uri="{FF2B5EF4-FFF2-40B4-BE49-F238E27FC236}">
                <a16:creationId xmlns:a16="http://schemas.microsoft.com/office/drawing/2014/main" id="{45C6AD9C-C936-ED4D-9497-B27F7CAB2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2730501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82950" name="Text Box 7">
            <a:extLst>
              <a:ext uri="{FF2B5EF4-FFF2-40B4-BE49-F238E27FC236}">
                <a16:creationId xmlns:a16="http://schemas.microsoft.com/office/drawing/2014/main" id="{B8F6FD8A-50B6-B74E-B3E2-5FF07ED2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2730501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24584" name="Rectangle 8">
            <a:extLst>
              <a:ext uri="{FF2B5EF4-FFF2-40B4-BE49-F238E27FC236}">
                <a16:creationId xmlns:a16="http://schemas.microsoft.com/office/drawing/2014/main" id="{6C09B66C-DABE-3D45-8E94-53963BF0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2984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82952" name="Rectangle 9">
            <a:extLst>
              <a:ext uri="{FF2B5EF4-FFF2-40B4-BE49-F238E27FC236}">
                <a16:creationId xmlns:a16="http://schemas.microsoft.com/office/drawing/2014/main" id="{7D641C68-81DE-2040-A863-7191DAF0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2984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3" name="Rectangle 10">
            <a:extLst>
              <a:ext uri="{FF2B5EF4-FFF2-40B4-BE49-F238E27FC236}">
                <a16:creationId xmlns:a16="http://schemas.microsoft.com/office/drawing/2014/main" id="{AC1F70B0-CA86-6245-9887-5B70F375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2783D4D0-BEC0-2445-84E6-6862A127D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238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82955" name="Rectangle 12">
            <a:extLst>
              <a:ext uri="{FF2B5EF4-FFF2-40B4-BE49-F238E27FC236}">
                <a16:creationId xmlns:a16="http://schemas.microsoft.com/office/drawing/2014/main" id="{E35DFB18-C7EA-B94E-8B8F-014B27B5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6" name="Rectangle 13">
            <a:extLst>
              <a:ext uri="{FF2B5EF4-FFF2-40B4-BE49-F238E27FC236}">
                <a16:creationId xmlns:a16="http://schemas.microsoft.com/office/drawing/2014/main" id="{0EB06FC2-4248-6A44-9EB3-046CCE2FC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24590" name="Rectangle 14">
            <a:extLst>
              <a:ext uri="{FF2B5EF4-FFF2-40B4-BE49-F238E27FC236}">
                <a16:creationId xmlns:a16="http://schemas.microsoft.com/office/drawing/2014/main" id="{B280287C-3ED0-1D49-B1CE-65699BE1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492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82958" name="Rectangle 15">
            <a:extLst>
              <a:ext uri="{FF2B5EF4-FFF2-40B4-BE49-F238E27FC236}">
                <a16:creationId xmlns:a16="http://schemas.microsoft.com/office/drawing/2014/main" id="{1C850826-EF6B-F044-810B-30930A064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9" name="Text Box 16">
            <a:extLst>
              <a:ext uri="{FF2B5EF4-FFF2-40B4-BE49-F238E27FC236}">
                <a16:creationId xmlns:a16="http://schemas.microsoft.com/office/drawing/2014/main" id="{68DC7A3C-480E-F245-9ED7-52C5E5A7E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541" y="2980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82960" name="Text Box 17">
            <a:extLst>
              <a:ext uri="{FF2B5EF4-FFF2-40B4-BE49-F238E27FC236}">
                <a16:creationId xmlns:a16="http://schemas.microsoft.com/office/drawing/2014/main" id="{E3756C2A-2284-EF45-8505-0BF229CAC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541" y="3234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2961" name="Text Box 18">
            <a:extLst>
              <a:ext uri="{FF2B5EF4-FFF2-40B4-BE49-F238E27FC236}">
                <a16:creationId xmlns:a16="http://schemas.microsoft.com/office/drawing/2014/main" id="{337A603A-A64F-5342-8EEA-58CC07D43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9863" y="3488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2962" name="Rectangle 19">
            <a:extLst>
              <a:ext uri="{FF2B5EF4-FFF2-40B4-BE49-F238E27FC236}">
                <a16:creationId xmlns:a16="http://schemas.microsoft.com/office/drawing/2014/main" id="{D1FFA15E-C46B-6545-9DF8-185051C8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344" y="3810001"/>
            <a:ext cx="205052" cy="4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82963" name="Text Box 20">
            <a:extLst>
              <a:ext uri="{FF2B5EF4-FFF2-40B4-BE49-F238E27FC236}">
                <a16:creationId xmlns:a16="http://schemas.microsoft.com/office/drawing/2014/main" id="{EFC49994-F65E-284E-A61A-6718ABD11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967" y="45971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j:</a:t>
            </a:r>
          </a:p>
        </p:txBody>
      </p:sp>
      <p:sp>
        <p:nvSpPr>
          <p:cNvPr id="82964" name="Rectangle 35">
            <a:extLst>
              <a:ext uri="{FF2B5EF4-FFF2-40B4-BE49-F238E27FC236}">
                <a16:creationId xmlns:a16="http://schemas.microsoft.com/office/drawing/2014/main" id="{3B694D6A-0C16-F84C-9D67-2DC760382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69" name="Text Box 46">
            <a:extLst>
              <a:ext uri="{FF2B5EF4-FFF2-40B4-BE49-F238E27FC236}">
                <a16:creationId xmlns:a16="http://schemas.microsoft.com/office/drawing/2014/main" id="{2F06D16D-708D-8747-826E-1A46541D0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2" y="4570678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2970" name="Text Box 47">
            <a:extLst>
              <a:ext uri="{FF2B5EF4-FFF2-40B4-BE49-F238E27FC236}">
                <a16:creationId xmlns:a16="http://schemas.microsoft.com/office/drawing/2014/main" id="{BC0BCB5C-ABFC-BB46-9FE8-29A9BEB4B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4570678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82971" name="Text Box 48">
            <a:extLst>
              <a:ext uri="{FF2B5EF4-FFF2-40B4-BE49-F238E27FC236}">
                <a16:creationId xmlns:a16="http://schemas.microsoft.com/office/drawing/2014/main" id="{949CADA5-3515-3948-9192-525902C9D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4570678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24625" name="Rectangle 49">
            <a:extLst>
              <a:ext uri="{FF2B5EF4-FFF2-40B4-BE49-F238E27FC236}">
                <a16:creationId xmlns:a16="http://schemas.microsoft.com/office/drawing/2014/main" id="{2F79A7D0-5AB8-AE49-A3F1-74F298F3D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4824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82973" name="Rectangle 50">
            <a:extLst>
              <a:ext uri="{FF2B5EF4-FFF2-40B4-BE49-F238E27FC236}">
                <a16:creationId xmlns:a16="http://schemas.microsoft.com/office/drawing/2014/main" id="{B7E803CE-5A07-F844-92E9-B9B174D45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4824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74" name="Rectangle 51">
            <a:extLst>
              <a:ext uri="{FF2B5EF4-FFF2-40B4-BE49-F238E27FC236}">
                <a16:creationId xmlns:a16="http://schemas.microsoft.com/office/drawing/2014/main" id="{CB98D4AE-2D36-EA4E-9823-669D65B4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24628" name="Rectangle 52">
            <a:extLst>
              <a:ext uri="{FF2B5EF4-FFF2-40B4-BE49-F238E27FC236}">
                <a16:creationId xmlns:a16="http://schemas.microsoft.com/office/drawing/2014/main" id="{3C05E28B-59F7-EE4A-A9E1-5389759B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078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82976" name="Rectangle 53">
            <a:extLst>
              <a:ext uri="{FF2B5EF4-FFF2-40B4-BE49-F238E27FC236}">
                <a16:creationId xmlns:a16="http://schemas.microsoft.com/office/drawing/2014/main" id="{8B358005-39D8-CB41-A45D-A91711C67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77" name="Rectangle 54">
            <a:extLst>
              <a:ext uri="{FF2B5EF4-FFF2-40B4-BE49-F238E27FC236}">
                <a16:creationId xmlns:a16="http://schemas.microsoft.com/office/drawing/2014/main" id="{306B0966-A37F-7247-99A8-87C61CF0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24631" name="Rectangle 55">
            <a:extLst>
              <a:ext uri="{FF2B5EF4-FFF2-40B4-BE49-F238E27FC236}">
                <a16:creationId xmlns:a16="http://schemas.microsoft.com/office/drawing/2014/main" id="{4536F46E-5371-F848-8874-3BF30AC9C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332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11</a:t>
            </a:r>
          </a:p>
        </p:txBody>
      </p:sp>
      <p:sp>
        <p:nvSpPr>
          <p:cNvPr id="82979" name="Rectangle 56">
            <a:extLst>
              <a:ext uri="{FF2B5EF4-FFF2-40B4-BE49-F238E27FC236}">
                <a16:creationId xmlns:a16="http://schemas.microsoft.com/office/drawing/2014/main" id="{50B37470-3DC7-3545-8824-8B79426A7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0" name="Rectangle 57">
            <a:extLst>
              <a:ext uri="{FF2B5EF4-FFF2-40B4-BE49-F238E27FC236}">
                <a16:creationId xmlns:a16="http://schemas.microsoft.com/office/drawing/2014/main" id="{14351AFF-F3F7-9641-BE32-7BBFB2096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5" name="Text Box 62">
            <a:extLst>
              <a:ext uri="{FF2B5EF4-FFF2-40B4-BE49-F238E27FC236}">
                <a16:creationId xmlns:a16="http://schemas.microsoft.com/office/drawing/2014/main" id="{E6516ED4-E050-834C-BDD4-F0A48DE28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541" y="4826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82986" name="Text Box 63">
            <a:extLst>
              <a:ext uri="{FF2B5EF4-FFF2-40B4-BE49-F238E27FC236}">
                <a16:creationId xmlns:a16="http://schemas.microsoft.com/office/drawing/2014/main" id="{67759ECB-39ED-F44E-8410-5D4F92B7D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541" y="5080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2987" name="Text Box 64">
            <a:extLst>
              <a:ext uri="{FF2B5EF4-FFF2-40B4-BE49-F238E27FC236}">
                <a16:creationId xmlns:a16="http://schemas.microsoft.com/office/drawing/2014/main" id="{4BAD3EC0-6C20-9B42-ABDD-186DF9A2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9863" y="5334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2988" name="Rectangle 4">
            <a:extLst>
              <a:ext uri="{FF2B5EF4-FFF2-40B4-BE49-F238E27FC236}">
                <a16:creationId xmlns:a16="http://schemas.microsoft.com/office/drawing/2014/main" id="{CA67B6FB-F096-F94A-9862-E428457FF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178" y="2601937"/>
            <a:ext cx="1397000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物理</a:t>
            </a: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地址空间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11E837F-A384-1849-A2FF-C52637B7F9A1}"/>
              </a:ext>
            </a:extLst>
          </p:cNvPr>
          <p:cNvSpPr/>
          <p:nvPr/>
        </p:nvSpPr>
        <p:spPr bwMode="auto">
          <a:xfrm>
            <a:off x="6729678" y="2988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A8481E9-9F47-514A-94E4-9AD0C7161F81}"/>
              </a:ext>
            </a:extLst>
          </p:cNvPr>
          <p:cNvSpPr/>
          <p:nvPr/>
        </p:nvSpPr>
        <p:spPr bwMode="auto">
          <a:xfrm>
            <a:off x="6729678" y="3201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5321CF-AB9A-614A-9070-C781EA6750C3}"/>
              </a:ext>
            </a:extLst>
          </p:cNvPr>
          <p:cNvSpPr/>
          <p:nvPr/>
        </p:nvSpPr>
        <p:spPr bwMode="auto">
          <a:xfrm>
            <a:off x="6729678" y="341709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0625D73-D10B-AE45-8F66-FF458FFA1EB8}"/>
              </a:ext>
            </a:extLst>
          </p:cNvPr>
          <p:cNvSpPr/>
          <p:nvPr/>
        </p:nvSpPr>
        <p:spPr bwMode="auto">
          <a:xfrm>
            <a:off x="6729678" y="3634053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194F01-3CE4-0449-AE2E-A4761F92802E}"/>
              </a:ext>
            </a:extLst>
          </p:cNvPr>
          <p:cNvSpPr/>
          <p:nvPr/>
        </p:nvSpPr>
        <p:spPr bwMode="auto">
          <a:xfrm>
            <a:off x="6729678" y="3847042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7D6B39C-0F3C-5744-8F5D-B2E0235E27A0}"/>
              </a:ext>
            </a:extLst>
          </p:cNvPr>
          <p:cNvSpPr/>
          <p:nvPr/>
        </p:nvSpPr>
        <p:spPr bwMode="auto">
          <a:xfrm>
            <a:off x="6729678" y="405870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ED3E40-BC7B-1C4D-AE20-66583E1B5C5B}"/>
              </a:ext>
            </a:extLst>
          </p:cNvPr>
          <p:cNvSpPr/>
          <p:nvPr/>
        </p:nvSpPr>
        <p:spPr bwMode="auto">
          <a:xfrm>
            <a:off x="6729678" y="42756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A32C1B4-FE8D-9D48-8C5F-8EEF22098E63}"/>
              </a:ext>
            </a:extLst>
          </p:cNvPr>
          <p:cNvSpPr/>
          <p:nvPr/>
        </p:nvSpPr>
        <p:spPr bwMode="auto">
          <a:xfrm>
            <a:off x="6729678" y="448468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723CE60-F64F-B643-A48A-45D4C3D02CE3}"/>
              </a:ext>
            </a:extLst>
          </p:cNvPr>
          <p:cNvSpPr/>
          <p:nvPr/>
        </p:nvSpPr>
        <p:spPr bwMode="auto">
          <a:xfrm>
            <a:off x="6729678" y="4697678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B28C2A2-1C58-4D4C-AA5F-5F2A7E063C19}"/>
              </a:ext>
            </a:extLst>
          </p:cNvPr>
          <p:cNvSpPr/>
          <p:nvPr/>
        </p:nvSpPr>
        <p:spPr bwMode="auto">
          <a:xfrm>
            <a:off x="6729678" y="490934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73C1CB2-F91F-4D4E-B3A5-82373E6ADC61}"/>
              </a:ext>
            </a:extLst>
          </p:cNvPr>
          <p:cNvSpPr/>
          <p:nvPr/>
        </p:nvSpPr>
        <p:spPr bwMode="auto">
          <a:xfrm>
            <a:off x="6731000" y="511836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E9568EB-1ECE-C148-9F82-C4BC9A296D2F}"/>
              </a:ext>
            </a:extLst>
          </p:cNvPr>
          <p:cNvSpPr/>
          <p:nvPr/>
        </p:nvSpPr>
        <p:spPr bwMode="auto">
          <a:xfrm>
            <a:off x="6731000" y="5331354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11</a:t>
            </a:r>
          </a:p>
        </p:txBody>
      </p:sp>
      <p:cxnSp>
        <p:nvCxnSpPr>
          <p:cNvPr id="83001" name="Straight Arrow Connector 113">
            <a:extLst>
              <a:ext uri="{FF2B5EF4-FFF2-40B4-BE49-F238E27FC236}">
                <a16:creationId xmlns:a16="http://schemas.microsoft.com/office/drawing/2014/main" id="{B91B5F63-C23F-594E-B39E-0F31B6A28A5A}"/>
              </a:ext>
            </a:extLst>
          </p:cNvPr>
          <p:cNvCxnSpPr>
            <a:cxnSpLocks noChangeShapeType="1"/>
            <a:stCxn id="24584" idx="3"/>
            <a:endCxn id="101" idx="1"/>
          </p:cNvCxnSpPr>
          <p:nvPr/>
        </p:nvCxnSpPr>
        <p:spPr bwMode="auto">
          <a:xfrm>
            <a:off x="5368396" y="3111500"/>
            <a:ext cx="1361282" cy="127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2" name="Straight Arrow Connector 115">
            <a:extLst>
              <a:ext uri="{FF2B5EF4-FFF2-40B4-BE49-F238E27FC236}">
                <a16:creationId xmlns:a16="http://schemas.microsoft.com/office/drawing/2014/main" id="{F0D08193-14E4-1D46-B08E-E61B533BF402}"/>
              </a:ext>
            </a:extLst>
          </p:cNvPr>
          <p:cNvCxnSpPr>
            <a:cxnSpLocks noChangeShapeType="1"/>
            <a:stCxn id="24587" idx="3"/>
            <a:endCxn id="99" idx="1"/>
          </p:cNvCxnSpPr>
          <p:nvPr/>
        </p:nvCxnSpPr>
        <p:spPr bwMode="auto">
          <a:xfrm>
            <a:off x="5368396" y="3365500"/>
            <a:ext cx="1361282" cy="58869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3" name="Straight Arrow Connector 117">
            <a:extLst>
              <a:ext uri="{FF2B5EF4-FFF2-40B4-BE49-F238E27FC236}">
                <a16:creationId xmlns:a16="http://schemas.microsoft.com/office/drawing/2014/main" id="{8F431454-0DDD-0444-A4D2-BEE628994FD8}"/>
              </a:ext>
            </a:extLst>
          </p:cNvPr>
          <p:cNvCxnSpPr>
            <a:cxnSpLocks noChangeShapeType="1"/>
            <a:stCxn id="24590" idx="3"/>
            <a:endCxn id="97" idx="1"/>
          </p:cNvCxnSpPr>
          <p:nvPr/>
        </p:nvCxnSpPr>
        <p:spPr bwMode="auto">
          <a:xfrm flipV="1">
            <a:off x="5368396" y="3522928"/>
            <a:ext cx="1361282" cy="9657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4" name="Straight Arrow Connector 119">
            <a:extLst>
              <a:ext uri="{FF2B5EF4-FFF2-40B4-BE49-F238E27FC236}">
                <a16:creationId xmlns:a16="http://schemas.microsoft.com/office/drawing/2014/main" id="{2EF15C0F-D25D-D94F-9CF1-C4145C675DF9}"/>
              </a:ext>
            </a:extLst>
          </p:cNvPr>
          <p:cNvCxnSpPr>
            <a:cxnSpLocks noChangeShapeType="1"/>
            <a:stCxn id="24625" idx="3"/>
            <a:endCxn id="104" idx="1"/>
          </p:cNvCxnSpPr>
          <p:nvPr/>
        </p:nvCxnSpPr>
        <p:spPr bwMode="auto">
          <a:xfrm>
            <a:off x="5371042" y="4951678"/>
            <a:ext cx="1358636" cy="63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5" name="Straight Arrow Connector 121">
            <a:extLst>
              <a:ext uri="{FF2B5EF4-FFF2-40B4-BE49-F238E27FC236}">
                <a16:creationId xmlns:a16="http://schemas.microsoft.com/office/drawing/2014/main" id="{D4199C5B-1ED8-A24D-9766-AA995CC68723}"/>
              </a:ext>
            </a:extLst>
          </p:cNvPr>
          <p:cNvCxnSpPr>
            <a:cxnSpLocks noChangeShapeType="1"/>
            <a:stCxn id="24628" idx="3"/>
            <a:endCxn id="101" idx="1"/>
          </p:cNvCxnSpPr>
          <p:nvPr/>
        </p:nvCxnSpPr>
        <p:spPr bwMode="auto">
          <a:xfrm flipV="1">
            <a:off x="5371042" y="4382824"/>
            <a:ext cx="1358636" cy="82285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6" name="Straight Arrow Connector 123">
            <a:extLst>
              <a:ext uri="{FF2B5EF4-FFF2-40B4-BE49-F238E27FC236}">
                <a16:creationId xmlns:a16="http://schemas.microsoft.com/office/drawing/2014/main" id="{033A34BB-A655-5745-BC45-A8CB3432CCF6}"/>
              </a:ext>
            </a:extLst>
          </p:cNvPr>
          <p:cNvCxnSpPr>
            <a:cxnSpLocks noChangeShapeType="1"/>
            <a:stCxn id="24631" idx="3"/>
            <a:endCxn id="112" idx="1"/>
          </p:cNvCxnSpPr>
          <p:nvPr/>
        </p:nvCxnSpPr>
        <p:spPr bwMode="auto">
          <a:xfrm flipV="1">
            <a:off x="5371042" y="5438511"/>
            <a:ext cx="1359958" cy="2116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7098221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D95D3-25A1-B546-8392-B29696C8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设置页表映射是操作系统的职责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E7621-B0B0-CD4A-BD93-2936AB4F7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TTBR0_EL1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TTBR1_EL1</a:t>
            </a:r>
            <a:r>
              <a:rPr kumimoji="1" lang="zh-CN" altLang="en-US" dirty="0"/>
              <a:t>分别指向内核和应用页表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EFC0B1-F94A-0B49-A87D-ADD84207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CEF9FA-B620-CF4A-BFA2-0F9694684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7420"/>
            <a:ext cx="8242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22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F5ED3-AA51-8BB4-F8C0-665A1468D7F6}"/>
              </a:ext>
            </a:extLst>
          </p:cNvPr>
          <p:cNvGrpSpPr/>
          <p:nvPr/>
        </p:nvGrpSpPr>
        <p:grpSpPr>
          <a:xfrm>
            <a:off x="6812982" y="2719668"/>
            <a:ext cx="2133600" cy="2589662"/>
            <a:chOff x="6812982" y="2719668"/>
            <a:chExt cx="2133600" cy="258966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9CB160F-C868-8D24-F7CD-A738A3250EE2}"/>
                </a:ext>
              </a:extLst>
            </p:cNvPr>
            <p:cNvGrpSpPr/>
            <p:nvPr/>
          </p:nvGrpSpPr>
          <p:grpSpPr>
            <a:xfrm>
              <a:off x="6812982" y="2719668"/>
              <a:ext cx="2133600" cy="2589662"/>
              <a:chOff x="1390486" y="1417340"/>
              <a:chExt cx="2605450" cy="3573717"/>
            </a:xfrm>
          </p:grpSpPr>
          <p:pic>
            <p:nvPicPr>
              <p:cNvPr id="6" name="内容占位符 5">
                <a:extLst>
                  <a:ext uri="{FF2B5EF4-FFF2-40B4-BE49-F238E27FC236}">
                    <a16:creationId xmlns:a16="http://schemas.microsoft.com/office/drawing/2014/main" id="{2B4476B8-6DBD-F91A-1C8A-22A174196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7" r="59053" b="7718"/>
              <a:stretch/>
            </p:blipFill>
            <p:spPr>
              <a:xfrm>
                <a:off x="1390486" y="1417340"/>
                <a:ext cx="2605450" cy="3573717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FD5A52-8A08-CECB-9F90-8DB7FCF405C6}"/>
                  </a:ext>
                </a:extLst>
              </p:cNvPr>
              <p:cNvSpPr/>
              <p:nvPr/>
            </p:nvSpPr>
            <p:spPr>
              <a:xfrm>
                <a:off x="1547664" y="2641476"/>
                <a:ext cx="108012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00CC1B1-B4D0-B057-EA56-DA0E45A44212}"/>
                </a:ext>
              </a:extLst>
            </p:cNvPr>
            <p:cNvSpPr/>
            <p:nvPr/>
          </p:nvSpPr>
          <p:spPr>
            <a:xfrm>
              <a:off x="6883531" y="4297660"/>
              <a:ext cx="942673" cy="999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31A82F2-3FC4-A9D8-C33B-45CBE112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AEF9A-1F2B-6A90-CD08-25F00FAA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latin typeface="+mn-ea"/>
                <a:ea typeface="+mn-ea"/>
              </a:rPr>
              <a:t>解决立即映射弊端的直观想法</a:t>
            </a:r>
            <a:endParaRPr kumimoji="1" lang="en-US" altLang="zh-CN" sz="24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操作系统</a:t>
            </a:r>
            <a:r>
              <a:rPr kumimoji="1"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按进程实际需要分配</a:t>
            </a:r>
            <a:r>
              <a:rPr kumimoji="1" lang="zh-CN" altLang="en-US" sz="2000" dirty="0">
                <a:latin typeface="+mn-ea"/>
                <a:ea typeface="+mn-ea"/>
              </a:rPr>
              <a:t>物理页和填写页表，避免分配的物理页实际不被用到的情况</a:t>
            </a:r>
            <a:endParaRPr kumimoji="1" lang="en-US" altLang="zh-CN" sz="2000" dirty="0">
              <a:latin typeface="+mn-ea"/>
              <a:ea typeface="+mn-ea"/>
            </a:endParaRPr>
          </a:p>
          <a:p>
            <a:endParaRPr kumimoji="1" lang="en-US" altLang="zh-CN" sz="2400" dirty="0">
              <a:latin typeface="+mn-ea"/>
              <a:ea typeface="+mn-ea"/>
            </a:endParaRPr>
          </a:p>
          <a:p>
            <a:r>
              <a:rPr kumimoji="1" lang="zh-CN" altLang="en-US" sz="2400" dirty="0">
                <a:latin typeface="+mn-ea"/>
                <a:ea typeface="+mn-ea"/>
              </a:rPr>
              <a:t>主要思路：解耦虚拟内存分配与物理内存分配</a:t>
            </a:r>
            <a:endParaRPr kumimoji="1" lang="en-US" altLang="zh-CN" sz="24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先记录下为进程分配的虚拟内存区域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当进程实际访问某个虚拟页时，</a:t>
            </a:r>
            <a:r>
              <a:rPr kumimoji="1" lang="en-US" altLang="zh-CN" sz="2000" dirty="0">
                <a:latin typeface="+mn-ea"/>
                <a:ea typeface="+mn-ea"/>
              </a:rPr>
              <a:t>CPU </a:t>
            </a:r>
            <a:r>
              <a:rPr kumimoji="1" lang="zh-CN" altLang="en-US" sz="2000" dirty="0">
                <a:latin typeface="+mn-ea"/>
                <a:ea typeface="+mn-ea"/>
              </a:rPr>
              <a:t>会触发缺页异常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操作系统在缺页异常处理函数中添加映射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ED7575-3A3B-4237-3946-72B26533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766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805B-45BD-2540-B720-590078C6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合法虚拟地址信息的记录方式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1349C-2912-AF4B-B42D-7C4F74D65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记录进程已分配的虚拟内存区域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Linux</a:t>
            </a:r>
            <a:r>
              <a:rPr kumimoji="1" lang="zh-CN" altLang="en-US" sz="1800" dirty="0"/>
              <a:t>中对应 </a:t>
            </a:r>
            <a:r>
              <a:rPr kumimoji="1" lang="en-US" altLang="zh-CN" sz="1800" dirty="0" err="1"/>
              <a:t>vm_area_struct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VMA</a:t>
            </a:r>
            <a:r>
              <a:rPr kumimoji="1" lang="zh-CN" altLang="en-US" sz="1800" dirty="0"/>
              <a:t>）结构体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 err="1"/>
              <a:t>ChCore</a:t>
            </a:r>
            <a:r>
              <a:rPr kumimoji="1" lang="en-US" altLang="zh-CN" sz="1800" dirty="0"/>
              <a:t>-Lab</a:t>
            </a:r>
            <a:r>
              <a:rPr kumimoji="1" lang="zh-CN" altLang="en-US" sz="1800" dirty="0"/>
              <a:t>中对应</a:t>
            </a:r>
            <a:r>
              <a:rPr kumimoji="1" lang="en-US" altLang="zh-CN" sz="1800" dirty="0" err="1"/>
              <a:t>vmregion</a:t>
            </a:r>
            <a:r>
              <a:rPr kumimoji="1" lang="zh-CN" altLang="en-US" sz="1800" dirty="0"/>
              <a:t>（</a:t>
            </a:r>
            <a:r>
              <a:rPr kumimoji="1" lang="en-US" altLang="zh-CN" sz="1800" dirty="0" err="1"/>
              <a:t>vmr</a:t>
            </a:r>
            <a:r>
              <a:rPr kumimoji="1" lang="zh-CN" altLang="en-US" sz="1800" dirty="0"/>
              <a:t>）结构体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BA9A5-9B7D-854A-AED8-57C961D6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2B21E-74F9-FC40-A6B1-FA3BE099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87670"/>
            <a:ext cx="4392488" cy="2536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2E9669-26E7-3036-1102-0D76C9585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82" y="1089255"/>
            <a:ext cx="2834311" cy="42077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DE5FC3-B132-B823-96F3-F493C5EF8969}"/>
              </a:ext>
            </a:extLst>
          </p:cNvPr>
          <p:cNvSpPr txBox="1"/>
          <p:nvPr/>
        </p:nvSpPr>
        <p:spPr>
          <a:xfrm>
            <a:off x="6860659" y="85995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BD374B"/>
                </a:solidFill>
              </a:rPr>
              <a:t>进程结构体的变化</a:t>
            </a:r>
          </a:p>
        </p:txBody>
      </p:sp>
    </p:spTree>
    <p:extLst>
      <p:ext uri="{BB962C8B-B14F-4D97-AF65-F5344CB8AC3E}">
        <p14:creationId xmlns:p14="http://schemas.microsoft.com/office/powerpoint/2010/main" val="37030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805B-45BD-2540-B720-590078C6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根据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判断缺页异常的合法性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1349C-2912-AF4B-B42D-7C4F74D65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缺页异常（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AARCH64</a:t>
            </a:r>
            <a:r>
              <a:rPr kumimoji="1" lang="zh-CN" altLang="en-US" dirty="0"/>
              <a:t>：触发（通用的）同步异常（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</a:t>
            </a:r>
            <a:r>
              <a:rPr kumimoji="1" lang="en-US" altLang="zh-CN" dirty="0"/>
              <a:t>ESR</a:t>
            </a:r>
            <a:r>
              <a:rPr kumimoji="1" lang="zh-CN" altLang="en-US" dirty="0"/>
              <a:t>信息判断是否为缺页异常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访问的虚拟地址存放在</a:t>
            </a:r>
            <a:r>
              <a:rPr kumimoji="1" lang="en-US" altLang="zh-CN" dirty="0"/>
              <a:t>FAR_EL1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操作系统的缺页处理函数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FAR_EL1</a:t>
            </a:r>
            <a:r>
              <a:rPr kumimoji="1" lang="zh-CN" altLang="en-US" dirty="0"/>
              <a:t>中的值不落在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区域内，则为非法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反之，则分配物理页，并在页表中添加映射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BA9A5-9B7D-854A-AED8-57C961D6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2B21E-74F9-FC40-A6B1-FA3BE099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94" y="2406974"/>
            <a:ext cx="2813012" cy="1624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759A37-16C8-8456-906C-24F17BE8822D}"/>
              </a:ext>
            </a:extLst>
          </p:cNvPr>
          <p:cNvSpPr txBox="1"/>
          <p:nvPr/>
        </p:nvSpPr>
        <p:spPr>
          <a:xfrm>
            <a:off x="5685255" y="497114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问：用什么数据结构组织</a:t>
            </a:r>
            <a:r>
              <a:rPr kumimoji="1" lang="en-US" altLang="zh-CN" dirty="0">
                <a:solidFill>
                  <a:srgbClr val="BD374B"/>
                </a:solidFill>
              </a:rPr>
              <a:t>VMA</a:t>
            </a:r>
            <a:r>
              <a:rPr kumimoji="1" lang="zh-CN" altLang="en-US" dirty="0">
                <a:solidFill>
                  <a:srgbClr val="BD374B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8057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DF9EA5E-2555-6148-937A-50227AA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物理内存管理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3D4730D-0E66-D340-B10A-E01CA062D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7ECF17-539C-8640-A5CF-6324F131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15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1B477-41D1-B940-8675-CA586966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职责：分配物理内存资源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F446C-97F6-F34F-B88C-070FA599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引入虚拟内存后，物理内存分配主要在以下四个场景出现：</a:t>
            </a:r>
            <a:endParaRPr kumimoji="1"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用户态应用程序触发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（延迟映射）时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此时内核需要分配物理内存页，映射到对应的虚拟页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内核自己申请内存并使用时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如用于内核自身的数据结构，通常通过</a:t>
            </a:r>
            <a:r>
              <a:rPr kumimoji="1" lang="en-US" altLang="zh-CN" sz="1800" dirty="0" err="1"/>
              <a:t>kmalloc</a:t>
            </a:r>
            <a:r>
              <a:rPr kumimoji="1" lang="en-US" altLang="zh-CN" sz="1800" dirty="0"/>
              <a:t>()</a:t>
            </a:r>
            <a:r>
              <a:rPr kumimoji="1" lang="zh-CN" altLang="en-US" sz="1800" dirty="0"/>
              <a:t>完成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发生换页（</a:t>
            </a:r>
            <a:r>
              <a:rPr kumimoji="1" lang="en-US" altLang="zh-CN" sz="2000" dirty="0"/>
              <a:t>swapping</a:t>
            </a:r>
            <a:r>
              <a:rPr kumimoji="1" lang="zh-CN" altLang="en-US" sz="2000" dirty="0"/>
              <a:t>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通过磁盘来扩展物理内存的容量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内核申请用于设备的</a:t>
            </a:r>
            <a:r>
              <a:rPr kumimoji="1" lang="en-US" altLang="zh-CN" sz="2000" dirty="0"/>
              <a:t>DMA</a:t>
            </a:r>
            <a:r>
              <a:rPr kumimoji="1" lang="zh-CN" altLang="en-US" sz="2000" dirty="0"/>
              <a:t>内存时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DMA</a:t>
            </a:r>
            <a:r>
              <a:rPr kumimoji="1" lang="zh-CN" altLang="en-US" sz="1800" dirty="0"/>
              <a:t>内存通常需要连续的物理页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981EE-79CF-2347-A146-5320ACD5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8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AB059E4E-25E4-4EEF-A618-DE792DFBA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移位指令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84978" name="Group 242">
            <a:extLst>
              <a:ext uri="{FF2B5EF4-FFF2-40B4-BE49-F238E27FC236}">
                <a16:creationId xmlns:a16="http://schemas.microsoft.com/office/drawing/2014/main" id="{D4675BE1-7489-4141-BECF-CEBCB9EDB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229598" cy="2158835"/>
        </p:xfrm>
        <a:graphic>
          <a:graphicData uri="http://schemas.openxmlformats.org/drawingml/2006/table">
            <a:tbl>
              <a:tblPr/>
              <a:tblGrid>
                <a:gridCol w="249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7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&lt;&lt;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Logical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left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&gt;&gt;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Logical right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674" name="灯片编号占位符 5">
            <a:extLst>
              <a:ext uri="{FF2B5EF4-FFF2-40B4-BE49-F238E27FC236}">
                <a16:creationId xmlns:a16="http://schemas.microsoft.com/office/drawing/2014/main" id="{26E89366-0C4E-40C5-9AEA-E814F101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20CAFD-AB10-495A-904B-03FC0CA380DB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4E8760-3E31-7400-C363-C64AD26B6341}"/>
              </a:ext>
            </a:extLst>
          </p:cNvPr>
          <p:cNvSpPr/>
          <p:nvPr/>
        </p:nvSpPr>
        <p:spPr>
          <a:xfrm>
            <a:off x="1907704" y="3937620"/>
            <a:ext cx="1743036" cy="59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寄存器</a:t>
            </a:r>
          </a:p>
        </p:txBody>
      </p:sp>
      <p:cxnSp>
        <p:nvCxnSpPr>
          <p:cNvPr id="3" name="直接箭头连接符 7">
            <a:extLst>
              <a:ext uri="{FF2B5EF4-FFF2-40B4-BE49-F238E27FC236}">
                <a16:creationId xmlns:a16="http://schemas.microsoft.com/office/drawing/2014/main" id="{82953E51-7DF5-826B-FF52-864478B2DFE1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3650740" y="4231491"/>
            <a:ext cx="417235" cy="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49">
            <a:extLst>
              <a:ext uri="{FF2B5EF4-FFF2-40B4-BE49-F238E27FC236}">
                <a16:creationId xmlns:a16="http://schemas.microsoft.com/office/drawing/2014/main" id="{3970DB9B-E393-CB6B-5B62-11AC9681142B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470255" y="4230135"/>
            <a:ext cx="437449" cy="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副标题 5">
            <a:extLst>
              <a:ext uri="{FF2B5EF4-FFF2-40B4-BE49-F238E27FC236}">
                <a16:creationId xmlns:a16="http://schemas.microsoft.com/office/drawing/2014/main" id="{9C758D38-855D-FE44-D2AE-4D84F938530F}"/>
              </a:ext>
            </a:extLst>
          </p:cNvPr>
          <p:cNvSpPr txBox="1">
            <a:spLocks/>
          </p:cNvSpPr>
          <p:nvPr/>
        </p:nvSpPr>
        <p:spPr>
          <a:xfrm>
            <a:off x="177280" y="4017849"/>
            <a:ext cx="769971" cy="851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kumimoji="1" lang="en" altLang="zh-CN" sz="1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2727B3-A1AB-1EE1-D763-68B41F2D4F57}"/>
              </a:ext>
            </a:extLst>
          </p:cNvPr>
          <p:cNvSpPr txBox="1"/>
          <p:nvPr/>
        </p:nvSpPr>
        <p:spPr>
          <a:xfrm>
            <a:off x="214688" y="3992759"/>
            <a:ext cx="978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最高位被丢弃</a:t>
            </a:r>
          </a:p>
        </p:txBody>
      </p:sp>
      <p:cxnSp>
        <p:nvCxnSpPr>
          <p:cNvPr id="7" name="直接箭头连接符 54">
            <a:extLst>
              <a:ext uri="{FF2B5EF4-FFF2-40B4-BE49-F238E27FC236}">
                <a16:creationId xmlns:a16="http://schemas.microsoft.com/office/drawing/2014/main" id="{A2ED4225-F857-DA25-3C12-568DD124E03A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026286" y="4294882"/>
            <a:ext cx="461553" cy="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E5ADD015-7F9E-ACE3-589E-A3E0FC6E8D23}"/>
              </a:ext>
            </a:extLst>
          </p:cNvPr>
          <p:cNvSpPr/>
          <p:nvPr/>
        </p:nvSpPr>
        <p:spPr>
          <a:xfrm>
            <a:off x="8502648" y="3941893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56">
            <a:extLst>
              <a:ext uri="{FF2B5EF4-FFF2-40B4-BE49-F238E27FC236}">
                <a16:creationId xmlns:a16="http://schemas.microsoft.com/office/drawing/2014/main" id="{4647F5A3-F5E7-918F-B839-04F234267807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flipH="1">
            <a:off x="8487840" y="3986387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57">
            <a:extLst>
              <a:ext uri="{FF2B5EF4-FFF2-40B4-BE49-F238E27FC236}">
                <a16:creationId xmlns:a16="http://schemas.microsoft.com/office/drawing/2014/main" id="{AEC795D9-C6E4-D256-F2D9-CEE681CB0AAA}"/>
              </a:ext>
            </a:extLst>
          </p:cNvPr>
          <p:cNvCxnSpPr>
            <a:cxnSpLocks/>
            <a:stCxn id="8" idx="6"/>
            <a:endCxn id="11" idx="6"/>
          </p:cNvCxnSpPr>
          <p:nvPr/>
        </p:nvCxnSpPr>
        <p:spPr>
          <a:xfrm flipH="1">
            <a:off x="8835353" y="3986387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A29CA873-F728-5E6E-BBFC-546BCA156313}"/>
              </a:ext>
            </a:extLst>
          </p:cNvPr>
          <p:cNvSpPr/>
          <p:nvPr/>
        </p:nvSpPr>
        <p:spPr>
          <a:xfrm>
            <a:off x="8487840" y="4451186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3850550-B7F5-4E24-F0EF-357EB3CE1BAF}"/>
              </a:ext>
            </a:extLst>
          </p:cNvPr>
          <p:cNvSpPr/>
          <p:nvPr/>
        </p:nvSpPr>
        <p:spPr>
          <a:xfrm>
            <a:off x="8502648" y="3892485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60">
            <a:extLst>
              <a:ext uri="{FF2B5EF4-FFF2-40B4-BE49-F238E27FC236}">
                <a16:creationId xmlns:a16="http://schemas.microsoft.com/office/drawing/2014/main" id="{3DFE04EA-4343-1122-58CE-5EB11BC64357}"/>
              </a:ext>
            </a:extLst>
          </p:cNvPr>
          <p:cNvCxnSpPr>
            <a:cxnSpLocks/>
            <a:stCxn id="12" idx="2"/>
            <a:endCxn id="8" idx="2"/>
          </p:cNvCxnSpPr>
          <p:nvPr/>
        </p:nvCxnSpPr>
        <p:spPr>
          <a:xfrm>
            <a:off x="8502648" y="3936979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61">
            <a:extLst>
              <a:ext uri="{FF2B5EF4-FFF2-40B4-BE49-F238E27FC236}">
                <a16:creationId xmlns:a16="http://schemas.microsoft.com/office/drawing/2014/main" id="{CF8FFA6B-23C0-47BE-E3EF-54AFD4964106}"/>
              </a:ext>
            </a:extLst>
          </p:cNvPr>
          <p:cNvCxnSpPr>
            <a:cxnSpLocks/>
            <a:stCxn id="12" idx="6"/>
            <a:endCxn id="8" idx="6"/>
          </p:cNvCxnSpPr>
          <p:nvPr/>
        </p:nvCxnSpPr>
        <p:spPr>
          <a:xfrm>
            <a:off x="8850161" y="3936979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62">
            <a:extLst>
              <a:ext uri="{FF2B5EF4-FFF2-40B4-BE49-F238E27FC236}">
                <a16:creationId xmlns:a16="http://schemas.microsoft.com/office/drawing/2014/main" id="{4E7EF67B-8385-C51F-FDD1-C7B536566C2E}"/>
              </a:ext>
            </a:extLst>
          </p:cNvPr>
          <p:cNvCxnSpPr>
            <a:cxnSpLocks/>
            <a:stCxn id="8" idx="3"/>
            <a:endCxn id="11" idx="3"/>
          </p:cNvCxnSpPr>
          <p:nvPr/>
        </p:nvCxnSpPr>
        <p:spPr>
          <a:xfrm flipH="1">
            <a:off x="8538732" y="4017849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023">
            <a:extLst>
              <a:ext uri="{FF2B5EF4-FFF2-40B4-BE49-F238E27FC236}">
                <a16:creationId xmlns:a16="http://schemas.microsoft.com/office/drawing/2014/main" id="{40001680-E086-05FE-8CF8-355EF10482B4}"/>
              </a:ext>
            </a:extLst>
          </p:cNvPr>
          <p:cNvCxnSpPr>
            <a:cxnSpLocks/>
            <a:stCxn id="8" idx="4"/>
            <a:endCxn id="11" idx="4"/>
          </p:cNvCxnSpPr>
          <p:nvPr/>
        </p:nvCxnSpPr>
        <p:spPr>
          <a:xfrm flipH="1">
            <a:off x="8661597" y="4030881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024">
            <a:extLst>
              <a:ext uri="{FF2B5EF4-FFF2-40B4-BE49-F238E27FC236}">
                <a16:creationId xmlns:a16="http://schemas.microsoft.com/office/drawing/2014/main" id="{F80F7781-0357-EEBB-17DF-CDEE0C90F2DF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 flipH="1">
            <a:off x="8784461" y="4017849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036">
            <a:extLst>
              <a:ext uri="{FF2B5EF4-FFF2-40B4-BE49-F238E27FC236}">
                <a16:creationId xmlns:a16="http://schemas.microsoft.com/office/drawing/2014/main" id="{2CCFB962-A76D-969C-882C-3F3513B68125}"/>
              </a:ext>
            </a:extLst>
          </p:cNvPr>
          <p:cNvCxnSpPr>
            <a:cxnSpLocks/>
          </p:cNvCxnSpPr>
          <p:nvPr/>
        </p:nvCxnSpPr>
        <p:spPr>
          <a:xfrm>
            <a:off x="5589678" y="4265823"/>
            <a:ext cx="698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68CB962-8BFF-98C6-E579-76165AC3764F}"/>
              </a:ext>
            </a:extLst>
          </p:cNvPr>
          <p:cNvSpPr txBox="1"/>
          <p:nvPr/>
        </p:nvSpPr>
        <p:spPr>
          <a:xfrm>
            <a:off x="4834803" y="4049517"/>
            <a:ext cx="886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最高位补</a:t>
            </a:r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194E02-44D5-87E4-2119-C95DDDA7CF80}"/>
              </a:ext>
            </a:extLst>
          </p:cNvPr>
          <p:cNvSpPr txBox="1"/>
          <p:nvPr/>
        </p:nvSpPr>
        <p:spPr>
          <a:xfrm>
            <a:off x="3488464" y="4496310"/>
            <a:ext cx="355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B15791-75AE-C579-2CC4-11D3590690EA}"/>
              </a:ext>
            </a:extLst>
          </p:cNvPr>
          <p:cNvSpPr txBox="1"/>
          <p:nvPr/>
        </p:nvSpPr>
        <p:spPr>
          <a:xfrm>
            <a:off x="1818156" y="4496310"/>
            <a:ext cx="39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63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DA666-8F73-3478-B3CC-26AFC204116D}"/>
              </a:ext>
            </a:extLst>
          </p:cNvPr>
          <p:cNvSpPr/>
          <p:nvPr/>
        </p:nvSpPr>
        <p:spPr>
          <a:xfrm>
            <a:off x="6283250" y="3996367"/>
            <a:ext cx="1743036" cy="59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寄存器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EEC573-7003-CCB6-E97B-63706CD27404}"/>
              </a:ext>
            </a:extLst>
          </p:cNvPr>
          <p:cNvSpPr txBox="1"/>
          <p:nvPr/>
        </p:nvSpPr>
        <p:spPr>
          <a:xfrm>
            <a:off x="7838257" y="4566211"/>
            <a:ext cx="317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2E50A7-448B-A277-7070-2543F76644CD}"/>
              </a:ext>
            </a:extLst>
          </p:cNvPr>
          <p:cNvSpPr txBox="1"/>
          <p:nvPr/>
        </p:nvSpPr>
        <p:spPr>
          <a:xfrm>
            <a:off x="6182601" y="4574368"/>
            <a:ext cx="39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63</a:t>
            </a:r>
            <a:endParaRPr lang="zh-CN" altLang="en-US" sz="14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4C1459F-451D-AB88-1FEA-A08F06F603EA}"/>
              </a:ext>
            </a:extLst>
          </p:cNvPr>
          <p:cNvSpPr/>
          <p:nvPr/>
        </p:nvSpPr>
        <p:spPr>
          <a:xfrm>
            <a:off x="1126050" y="3987488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1145">
            <a:extLst>
              <a:ext uri="{FF2B5EF4-FFF2-40B4-BE49-F238E27FC236}">
                <a16:creationId xmlns:a16="http://schemas.microsoft.com/office/drawing/2014/main" id="{46574397-EDCA-A43E-9C54-5AF8B8EF0493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flipH="1">
            <a:off x="1111242" y="4031982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1146">
            <a:extLst>
              <a:ext uri="{FF2B5EF4-FFF2-40B4-BE49-F238E27FC236}">
                <a16:creationId xmlns:a16="http://schemas.microsoft.com/office/drawing/2014/main" id="{F606C7DD-682E-9CC0-781C-B0182057E2DD}"/>
              </a:ext>
            </a:extLst>
          </p:cNvPr>
          <p:cNvCxnSpPr>
            <a:cxnSpLocks/>
            <a:stCxn id="25" idx="6"/>
            <a:endCxn id="28" idx="6"/>
          </p:cNvCxnSpPr>
          <p:nvPr/>
        </p:nvCxnSpPr>
        <p:spPr>
          <a:xfrm flipH="1">
            <a:off x="1458755" y="4031982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B9256B98-8A4A-DF2C-D0A0-3493655031A9}"/>
              </a:ext>
            </a:extLst>
          </p:cNvPr>
          <p:cNvSpPr/>
          <p:nvPr/>
        </p:nvSpPr>
        <p:spPr>
          <a:xfrm>
            <a:off x="1111242" y="4496781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42C2546-76EB-3173-6B0E-3975012333B9}"/>
              </a:ext>
            </a:extLst>
          </p:cNvPr>
          <p:cNvSpPr/>
          <p:nvPr/>
        </p:nvSpPr>
        <p:spPr>
          <a:xfrm>
            <a:off x="1126050" y="3938080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1149">
            <a:extLst>
              <a:ext uri="{FF2B5EF4-FFF2-40B4-BE49-F238E27FC236}">
                <a16:creationId xmlns:a16="http://schemas.microsoft.com/office/drawing/2014/main" id="{14514031-9686-E4BE-16D7-E7D62501B86B}"/>
              </a:ext>
            </a:extLst>
          </p:cNvPr>
          <p:cNvCxnSpPr>
            <a:stCxn id="29" idx="2"/>
            <a:endCxn id="25" idx="2"/>
          </p:cNvCxnSpPr>
          <p:nvPr/>
        </p:nvCxnSpPr>
        <p:spPr>
          <a:xfrm>
            <a:off x="1126050" y="3982574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1150">
            <a:extLst>
              <a:ext uri="{FF2B5EF4-FFF2-40B4-BE49-F238E27FC236}">
                <a16:creationId xmlns:a16="http://schemas.microsoft.com/office/drawing/2014/main" id="{D0A76B00-C020-65F6-C10A-6ABD3DEF90AF}"/>
              </a:ext>
            </a:extLst>
          </p:cNvPr>
          <p:cNvCxnSpPr>
            <a:stCxn id="29" idx="6"/>
            <a:endCxn id="25" idx="6"/>
          </p:cNvCxnSpPr>
          <p:nvPr/>
        </p:nvCxnSpPr>
        <p:spPr>
          <a:xfrm>
            <a:off x="1473563" y="3982574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1151">
            <a:extLst>
              <a:ext uri="{FF2B5EF4-FFF2-40B4-BE49-F238E27FC236}">
                <a16:creationId xmlns:a16="http://schemas.microsoft.com/office/drawing/2014/main" id="{404406A3-7874-8F71-F4C6-796702B9E4F6}"/>
              </a:ext>
            </a:extLst>
          </p:cNvPr>
          <p:cNvCxnSpPr>
            <a:stCxn id="25" idx="3"/>
            <a:endCxn id="28" idx="3"/>
          </p:cNvCxnSpPr>
          <p:nvPr/>
        </p:nvCxnSpPr>
        <p:spPr>
          <a:xfrm flipH="1">
            <a:off x="1162134" y="4063444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152">
            <a:extLst>
              <a:ext uri="{FF2B5EF4-FFF2-40B4-BE49-F238E27FC236}">
                <a16:creationId xmlns:a16="http://schemas.microsoft.com/office/drawing/2014/main" id="{EC931EDD-1DD3-F9D8-4F30-B5C545141FC3}"/>
              </a:ext>
            </a:extLst>
          </p:cNvPr>
          <p:cNvCxnSpPr>
            <a:cxnSpLocks/>
            <a:stCxn id="25" idx="4"/>
            <a:endCxn id="28" idx="4"/>
          </p:cNvCxnSpPr>
          <p:nvPr/>
        </p:nvCxnSpPr>
        <p:spPr>
          <a:xfrm flipH="1">
            <a:off x="1284999" y="4076476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1153">
            <a:extLst>
              <a:ext uri="{FF2B5EF4-FFF2-40B4-BE49-F238E27FC236}">
                <a16:creationId xmlns:a16="http://schemas.microsoft.com/office/drawing/2014/main" id="{BC2A06E2-E0F1-C5E0-70F5-E9E8DB0EA739}"/>
              </a:ext>
            </a:extLst>
          </p:cNvPr>
          <p:cNvCxnSpPr>
            <a:stCxn id="25" idx="5"/>
            <a:endCxn id="28" idx="5"/>
          </p:cNvCxnSpPr>
          <p:nvPr/>
        </p:nvCxnSpPr>
        <p:spPr>
          <a:xfrm flipH="1">
            <a:off x="1407863" y="4063444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5874956-9C1C-F69A-2AA5-01605E0C9647}"/>
              </a:ext>
            </a:extLst>
          </p:cNvPr>
          <p:cNvSpPr txBox="1"/>
          <p:nvPr/>
        </p:nvSpPr>
        <p:spPr>
          <a:xfrm>
            <a:off x="2239318" y="4917424"/>
            <a:ext cx="1079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lsl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4BFB609-14FB-6FE1-256C-17546E24188E}"/>
              </a:ext>
            </a:extLst>
          </p:cNvPr>
          <p:cNvSpPr txBox="1"/>
          <p:nvPr/>
        </p:nvSpPr>
        <p:spPr>
          <a:xfrm>
            <a:off x="6614864" y="4917425"/>
            <a:ext cx="1079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lsr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1A8AB58-E198-FB30-B901-46A326A3B043}"/>
              </a:ext>
            </a:extLst>
          </p:cNvPr>
          <p:cNvSpPr txBox="1"/>
          <p:nvPr/>
        </p:nvSpPr>
        <p:spPr>
          <a:xfrm>
            <a:off x="3981056" y="4033271"/>
            <a:ext cx="886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最低位补</a:t>
            </a:r>
            <a:r>
              <a:rPr lang="en-US" altLang="zh-CN" sz="1400" dirty="0"/>
              <a:t>0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00778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D7805-A665-2345-9718-0F80B477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伙伴系统（</a:t>
            </a:r>
            <a:r>
              <a:rPr kumimoji="1" lang="en-US" altLang="zh-CN" dirty="0"/>
              <a:t>buddy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伙伴系统：分裂与合并（避免外部碎片）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55250-4DAB-674C-8303-EF5511C4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076850"/>
            <a:ext cx="72263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57997D-6212-724F-AD0C-119356B5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3793604"/>
            <a:ext cx="2151923" cy="493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29F1AE-B55F-9340-92F5-2191158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4530486"/>
            <a:ext cx="2151923" cy="493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D68F55-C0DE-2C4D-B951-279EB2B6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87" y="4541525"/>
            <a:ext cx="971051" cy="4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8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0B62-58AD-6E4F-AC9B-5405506F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伙伴系统避免外部碎片的示例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9B689-1D28-9244-AA5D-429EF4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9B2F5-DA4E-5542-9EC7-20C475AF7372}"/>
              </a:ext>
            </a:extLst>
          </p:cNvPr>
          <p:cNvSpPr/>
          <p:nvPr/>
        </p:nvSpPr>
        <p:spPr>
          <a:xfrm>
            <a:off x="219573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5237B-2D16-2A49-9271-AF3A4FA49E4F}"/>
              </a:ext>
            </a:extLst>
          </p:cNvPr>
          <p:cNvSpPr/>
          <p:nvPr/>
        </p:nvSpPr>
        <p:spPr>
          <a:xfrm>
            <a:off x="3419872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EBD57-2DA5-184B-9383-8C6A9E09DF28}"/>
              </a:ext>
            </a:extLst>
          </p:cNvPr>
          <p:cNvSpPr/>
          <p:nvPr/>
        </p:nvSpPr>
        <p:spPr>
          <a:xfrm>
            <a:off x="4644010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66D8BA-83BD-4D4D-9240-4E13FFAEA7B0}"/>
              </a:ext>
            </a:extLst>
          </p:cNvPr>
          <p:cNvSpPr/>
          <p:nvPr/>
        </p:nvSpPr>
        <p:spPr>
          <a:xfrm>
            <a:off x="586814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91A8C-73C1-A747-B529-F2A1B2EE39AF}"/>
              </a:ext>
            </a:extLst>
          </p:cNvPr>
          <p:cNvSpPr txBox="1"/>
          <p:nvPr/>
        </p:nvSpPr>
        <p:spPr>
          <a:xfrm>
            <a:off x="611560" y="1366527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94A1-403E-124E-BA39-95A5DCDB28BE}"/>
              </a:ext>
            </a:extLst>
          </p:cNvPr>
          <p:cNvSpPr/>
          <p:nvPr/>
        </p:nvSpPr>
        <p:spPr>
          <a:xfrm>
            <a:off x="219573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BE902-FF39-3B46-9816-C19971FC7295}"/>
              </a:ext>
            </a:extLst>
          </p:cNvPr>
          <p:cNvSpPr/>
          <p:nvPr/>
        </p:nvSpPr>
        <p:spPr>
          <a:xfrm>
            <a:off x="3419872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577BB-5043-414A-A243-63D83EFDFE20}"/>
              </a:ext>
            </a:extLst>
          </p:cNvPr>
          <p:cNvSpPr/>
          <p:nvPr/>
        </p:nvSpPr>
        <p:spPr>
          <a:xfrm>
            <a:off x="4644010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FF573-95E0-6049-A2F4-8CD30717C71A}"/>
              </a:ext>
            </a:extLst>
          </p:cNvPr>
          <p:cNvSpPr/>
          <p:nvPr/>
        </p:nvSpPr>
        <p:spPr>
          <a:xfrm>
            <a:off x="586814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7E473B-8437-E941-9C73-8E46B41246C7}"/>
              </a:ext>
            </a:extLst>
          </p:cNvPr>
          <p:cNvSpPr txBox="1"/>
          <p:nvPr/>
        </p:nvSpPr>
        <p:spPr>
          <a:xfrm>
            <a:off x="611560" y="237463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AAD8D-5305-994C-9618-6FD1214716AA}"/>
              </a:ext>
            </a:extLst>
          </p:cNvPr>
          <p:cNvSpPr txBox="1"/>
          <p:nvPr/>
        </p:nvSpPr>
        <p:spPr>
          <a:xfrm>
            <a:off x="548410" y="27429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3A3D6-A4ED-224F-A744-3DA159D8C3AB}"/>
              </a:ext>
            </a:extLst>
          </p:cNvPr>
          <p:cNvSpPr/>
          <p:nvPr/>
        </p:nvSpPr>
        <p:spPr>
          <a:xfrm>
            <a:off x="219573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82E928-98C1-9447-8936-22011CE5BD1C}"/>
              </a:ext>
            </a:extLst>
          </p:cNvPr>
          <p:cNvSpPr/>
          <p:nvPr/>
        </p:nvSpPr>
        <p:spPr>
          <a:xfrm>
            <a:off x="3419872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0D419D-9107-2548-B7A8-6CB6CBBEA122}"/>
              </a:ext>
            </a:extLst>
          </p:cNvPr>
          <p:cNvSpPr/>
          <p:nvPr/>
        </p:nvSpPr>
        <p:spPr>
          <a:xfrm>
            <a:off x="4644010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8C30C-6EB6-1941-872F-40B5CD19DCDA}"/>
              </a:ext>
            </a:extLst>
          </p:cNvPr>
          <p:cNvSpPr/>
          <p:nvPr/>
        </p:nvSpPr>
        <p:spPr>
          <a:xfrm>
            <a:off x="586814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99D680-6C3E-5D42-BB17-EF7BC0F477B1}"/>
              </a:ext>
            </a:extLst>
          </p:cNvPr>
          <p:cNvSpPr txBox="1"/>
          <p:nvPr/>
        </p:nvSpPr>
        <p:spPr>
          <a:xfrm>
            <a:off x="611560" y="3385749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3A6FA-18DE-8A4F-A88B-41BC5FD3BE5E}"/>
              </a:ext>
            </a:extLst>
          </p:cNvPr>
          <p:cNvSpPr txBox="1"/>
          <p:nvPr/>
        </p:nvSpPr>
        <p:spPr>
          <a:xfrm>
            <a:off x="519102" y="37565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508EDE-B5F1-9D41-817E-3D795780A4D3}"/>
              </a:ext>
            </a:extLst>
          </p:cNvPr>
          <p:cNvSpPr/>
          <p:nvPr/>
        </p:nvSpPr>
        <p:spPr>
          <a:xfrm>
            <a:off x="4644008" y="329254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6149F1-2816-3E44-A3AB-838E7C1E2C50}"/>
              </a:ext>
            </a:extLst>
          </p:cNvPr>
          <p:cNvSpPr/>
          <p:nvPr/>
        </p:nvSpPr>
        <p:spPr>
          <a:xfrm>
            <a:off x="219573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881363-510E-E34C-8666-8414A5ACB949}"/>
              </a:ext>
            </a:extLst>
          </p:cNvPr>
          <p:cNvSpPr/>
          <p:nvPr/>
        </p:nvSpPr>
        <p:spPr>
          <a:xfrm>
            <a:off x="3419872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326B93-D9B3-3744-A068-863EAB12DC73}"/>
              </a:ext>
            </a:extLst>
          </p:cNvPr>
          <p:cNvSpPr/>
          <p:nvPr/>
        </p:nvSpPr>
        <p:spPr>
          <a:xfrm>
            <a:off x="4644010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1DAB72-AD96-5D41-901E-56DC2DAE8BA8}"/>
              </a:ext>
            </a:extLst>
          </p:cNvPr>
          <p:cNvSpPr/>
          <p:nvPr/>
        </p:nvSpPr>
        <p:spPr>
          <a:xfrm>
            <a:off x="586814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6F0029-CAAB-E44F-A693-94B37997FECB}"/>
              </a:ext>
            </a:extLst>
          </p:cNvPr>
          <p:cNvSpPr txBox="1"/>
          <p:nvPr/>
        </p:nvSpPr>
        <p:spPr>
          <a:xfrm>
            <a:off x="611560" y="4390861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073EC-70AA-804A-BC04-D4CCE807C566}"/>
              </a:ext>
            </a:extLst>
          </p:cNvPr>
          <p:cNvSpPr txBox="1"/>
          <p:nvPr/>
        </p:nvSpPr>
        <p:spPr>
          <a:xfrm>
            <a:off x="548260" y="476106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释放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8D0DE-7707-E542-9A0E-61871BCF9525}"/>
              </a:ext>
            </a:extLst>
          </p:cNvPr>
          <p:cNvSpPr/>
          <p:nvPr/>
        </p:nvSpPr>
        <p:spPr>
          <a:xfrm>
            <a:off x="4644007" y="430365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5A1B54-C540-874C-8590-85F1FFB48927}"/>
              </a:ext>
            </a:extLst>
          </p:cNvPr>
          <p:cNvSpPr txBox="1"/>
          <p:nvPr/>
        </p:nvSpPr>
        <p:spPr>
          <a:xfrm>
            <a:off x="609420" y="513956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endParaRPr kumimoji="1"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B2B19-81B2-8547-AFFD-93D81C1ADF10}"/>
              </a:ext>
            </a:extLst>
          </p:cNvPr>
          <p:cNvSpPr txBox="1"/>
          <p:nvPr/>
        </p:nvSpPr>
        <p:spPr>
          <a:xfrm>
            <a:off x="2411760" y="5139567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  <a:r>
              <a:rPr kumimoji="1" lang="zh-CN" altLang="en-US" sz="2400" b="1" dirty="0">
                <a:solidFill>
                  <a:srgbClr val="BD374B"/>
                </a:solidFill>
              </a:rPr>
              <a:t>成功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C6A890-5780-F548-AF3D-C349D2AF56CF}"/>
              </a:ext>
            </a:extLst>
          </p:cNvPr>
          <p:cNvSpPr txBox="1"/>
          <p:nvPr/>
        </p:nvSpPr>
        <p:spPr>
          <a:xfrm>
            <a:off x="7620228" y="136652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2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E8DF8D46-D44F-9849-AEA7-96E92D36D1F4}"/>
              </a:ext>
            </a:extLst>
          </p:cNvPr>
          <p:cNvCxnSpPr>
            <a:cxnSpLocks/>
            <a:stCxn id="32" idx="0"/>
            <a:endCxn id="5" idx="0"/>
          </p:cNvCxnSpPr>
          <p:nvPr/>
        </p:nvCxnSpPr>
        <p:spPr>
          <a:xfrm rot="16200000" flipV="1">
            <a:off x="5284915" y="-1203787"/>
            <a:ext cx="93202" cy="5047424"/>
          </a:xfrm>
          <a:prstGeom prst="curvedConnector3">
            <a:avLst>
              <a:gd name="adj1" fmla="val 3452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ECE8A1A-2BDA-C74A-B946-EA8378F53A2E}"/>
              </a:ext>
            </a:extLst>
          </p:cNvPr>
          <p:cNvSpPr txBox="1"/>
          <p:nvPr/>
        </p:nvSpPr>
        <p:spPr>
          <a:xfrm>
            <a:off x="7704843" y="8230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个整块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AA6D997-F8CC-9248-8760-4A7D95D25270}"/>
              </a:ext>
            </a:extLst>
          </p:cNvPr>
          <p:cNvSpPr txBox="1"/>
          <p:nvPr/>
        </p:nvSpPr>
        <p:spPr>
          <a:xfrm>
            <a:off x="7620228" y="272355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88583D4-F291-C84F-96A7-0FE3879AD20B}"/>
              </a:ext>
            </a:extLst>
          </p:cNvPr>
          <p:cNvSpPr txBox="1"/>
          <p:nvPr/>
        </p:nvSpPr>
        <p:spPr>
          <a:xfrm>
            <a:off x="7620228" y="2137420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1DD75F80-EB83-8547-A85E-E4CB562CC357}"/>
              </a:ext>
            </a:extLst>
          </p:cNvPr>
          <p:cNvCxnSpPr>
            <a:cxnSpLocks/>
            <a:stCxn id="39" idx="0"/>
            <a:endCxn id="11" idx="0"/>
          </p:cNvCxnSpPr>
          <p:nvPr/>
        </p:nvCxnSpPr>
        <p:spPr>
          <a:xfrm rot="16200000" flipH="1" flipV="1">
            <a:off x="5871576" y="297783"/>
            <a:ext cx="144015" cy="3823288"/>
          </a:xfrm>
          <a:prstGeom prst="curvedConnector3">
            <a:avLst>
              <a:gd name="adj1" fmla="val -103786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E41DAACD-0157-5C4E-8733-8911DC95797C}"/>
              </a:ext>
            </a:extLst>
          </p:cNvPr>
          <p:cNvCxnSpPr>
            <a:stCxn id="38" idx="0"/>
            <a:endCxn id="12" idx="0"/>
          </p:cNvCxnSpPr>
          <p:nvPr/>
        </p:nvCxnSpPr>
        <p:spPr>
          <a:xfrm rot="16200000" flipV="1">
            <a:off x="6334593" y="1202921"/>
            <a:ext cx="442121" cy="2599150"/>
          </a:xfrm>
          <a:prstGeom prst="curvedConnector3">
            <a:avLst>
              <a:gd name="adj1" fmla="val 135795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24094E98-F719-CD4C-AE00-2EA831603DE8}"/>
              </a:ext>
            </a:extLst>
          </p:cNvPr>
          <p:cNvSpPr txBox="1"/>
          <p:nvPr/>
        </p:nvSpPr>
        <p:spPr>
          <a:xfrm>
            <a:off x="7956376" y="177738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分裂出</a:t>
            </a:r>
            <a:r>
              <a:rPr kumimoji="1" lang="en-US" altLang="zh-CN" dirty="0">
                <a:solidFill>
                  <a:srgbClr val="BD374B"/>
                </a:solidFill>
              </a:rPr>
              <a:t>3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分配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 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剩余</a:t>
            </a:r>
            <a:r>
              <a:rPr kumimoji="1" lang="en-US" altLang="zh-CN" dirty="0">
                <a:solidFill>
                  <a:srgbClr val="BD374B"/>
                </a:solidFill>
              </a:rPr>
              <a:t>2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D6B11A9-83AA-9245-B45C-A9A7D2CAB457}"/>
              </a:ext>
            </a:extLst>
          </p:cNvPr>
          <p:cNvSpPr txBox="1"/>
          <p:nvPr/>
        </p:nvSpPr>
        <p:spPr>
          <a:xfrm>
            <a:off x="7620000" y="346867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F3976821-C5E1-134A-A597-977BB15C7191}"/>
              </a:ext>
            </a:extLst>
          </p:cNvPr>
          <p:cNvCxnSpPr>
            <a:stCxn id="53" idx="0"/>
            <a:endCxn id="17" idx="0"/>
          </p:cNvCxnSpPr>
          <p:nvPr/>
        </p:nvCxnSpPr>
        <p:spPr>
          <a:xfrm rot="16200000" flipV="1">
            <a:off x="5855404" y="1469082"/>
            <a:ext cx="176132" cy="3823060"/>
          </a:xfrm>
          <a:prstGeom prst="curvedConnector3">
            <a:avLst>
              <a:gd name="adj1" fmla="val 229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DE8D915-64C5-2449-B88C-E750B621B480}"/>
              </a:ext>
            </a:extLst>
          </p:cNvPr>
          <p:cNvSpPr txBox="1"/>
          <p:nvPr/>
        </p:nvSpPr>
        <p:spPr>
          <a:xfrm>
            <a:off x="8137750" y="34780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5841B92-7DBB-B94A-AF30-57EBB808ACA3}"/>
              </a:ext>
            </a:extLst>
          </p:cNvPr>
          <p:cNvSpPr txBox="1"/>
          <p:nvPr/>
        </p:nvSpPr>
        <p:spPr>
          <a:xfrm>
            <a:off x="7625997" y="428129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134CD37-415B-B44A-88F3-FECA03E9B719}"/>
              </a:ext>
            </a:extLst>
          </p:cNvPr>
          <p:cNvSpPr txBox="1"/>
          <p:nvPr/>
        </p:nvSpPr>
        <p:spPr>
          <a:xfrm>
            <a:off x="7656246" y="4796137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BD374B"/>
                </a:solidFill>
              </a:rPr>
              <a:t>释放合并</a:t>
            </a:r>
            <a:endParaRPr kumimoji="1" lang="en-US" altLang="zh-CN" b="1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依然剩余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cxnSp>
        <p:nvCxnSpPr>
          <p:cNvPr id="60" name="曲线连接符 59">
            <a:extLst>
              <a:ext uri="{FF2B5EF4-FFF2-40B4-BE49-F238E27FC236}">
                <a16:creationId xmlns:a16="http://schemas.microsoft.com/office/drawing/2014/main" id="{0AC0CDB9-BCB6-1F40-B4B8-425CA373C588}"/>
              </a:ext>
            </a:extLst>
          </p:cNvPr>
          <p:cNvCxnSpPr>
            <a:cxnSpLocks/>
            <a:stCxn id="57" idx="0"/>
            <a:endCxn id="23" idx="0"/>
          </p:cNvCxnSpPr>
          <p:nvPr/>
        </p:nvCxnSpPr>
        <p:spPr>
          <a:xfrm rot="16200000" flipH="1" flipV="1">
            <a:off x="5326221" y="1762881"/>
            <a:ext cx="16360" cy="5053193"/>
          </a:xfrm>
          <a:prstGeom prst="curvedConnector3">
            <a:avLst>
              <a:gd name="adj1" fmla="val -13973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1" grpId="0"/>
      <p:bldP spid="38" grpId="0" animBg="1"/>
      <p:bldP spid="39" grpId="0" animBg="1"/>
      <p:bldP spid="52" grpId="0"/>
      <p:bldP spid="53" grpId="0" animBg="1"/>
      <p:bldP spid="56" grpId="0"/>
      <p:bldP spid="57" grpId="0" animBg="1"/>
      <p:bldP spid="5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E4C4-3EC4-F44C-B6EE-EF880C51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分配器的思路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CD2CB-3A7E-AA4A-BC26-A0DE1D742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观察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操作系统频繁分配的对象大小相对比较固定</a:t>
            </a:r>
            <a:endParaRPr kumimoji="1" lang="en-US" altLang="zh-CN" dirty="0"/>
          </a:p>
          <a:p>
            <a:r>
              <a:rPr kumimoji="1" lang="zh-CN" altLang="en-US" dirty="0"/>
              <a:t>基本思想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从伙伴系统获得大块内存（名为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对每份大块内存进一步细分成固定大小的小块内存进行管理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块的大小通常是 </a:t>
            </a:r>
            <a:r>
              <a:rPr kumimoji="1" lang="en-US" altLang="zh-CN" dirty="0"/>
              <a:t>2</a:t>
            </a:r>
            <a:r>
              <a:rPr kumimoji="1" lang="en-US" altLang="zh-CN" baseline="30000" dirty="0"/>
              <a:t>n</a:t>
            </a:r>
            <a:r>
              <a:rPr kumimoji="1" lang="en-US" altLang="zh-CN" dirty="0"/>
              <a:t> </a:t>
            </a:r>
            <a:r>
              <a:rPr kumimoji="1" lang="zh-CN" altLang="en-US" dirty="0"/>
              <a:t>个字节（一般来说，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也可为特定数据结构增加特殊大小的块，从而减小内部碎片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68EB2-4ADC-4A49-95B7-6E84A7DE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67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设计：分配与释放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1242177" y="1183340"/>
            <a:ext cx="7096815" cy="128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分配</a:t>
            </a:r>
            <a:r>
              <a:rPr kumimoji="1" lang="en-US" altLang="zh-CN" dirty="0"/>
              <a:t>N</a:t>
            </a:r>
            <a:r>
              <a:rPr kumimoji="1" lang="zh-CN" altLang="en-US" dirty="0"/>
              <a:t>字节：</a:t>
            </a:r>
            <a:r>
              <a:rPr kumimoji="1" lang="en-US" altLang="zh-CN" dirty="0"/>
              <a:t>1.</a:t>
            </a:r>
            <a:r>
              <a:rPr kumimoji="1" lang="zh-CN" altLang="en-US" dirty="0"/>
              <a:t>  定位到大小最合适的资源池（假设只有一个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），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           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从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中取走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指向的第一个</a:t>
            </a:r>
            <a:r>
              <a:rPr kumimoji="1" lang="en-US" altLang="zh-CN" dirty="0"/>
              <a:t>slot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释放：将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指针指向待释放内存（</a:t>
            </a:r>
            <a:r>
              <a:rPr kumimoji="1" lang="en-US" altLang="zh-CN" dirty="0"/>
              <a:t>slot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6136300" y="2582169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6136300" y="257576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6136300" y="304383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6136300" y="3486809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6136300" y="4638937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6136300" y="3943237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EA3FA183-CEEF-0048-B046-F1BF2EA509E3}"/>
              </a:ext>
            </a:extLst>
          </p:cNvPr>
          <p:cNvSpPr/>
          <p:nvPr/>
        </p:nvSpPr>
        <p:spPr>
          <a:xfrm rot="5400000">
            <a:off x="8260516" y="2658737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环形箭头 21">
            <a:extLst>
              <a:ext uri="{FF2B5EF4-FFF2-40B4-BE49-F238E27FC236}">
                <a16:creationId xmlns:a16="http://schemas.microsoft.com/office/drawing/2014/main" id="{F8A4118E-0A19-5A41-8757-C24C7192A4D6}"/>
              </a:ext>
            </a:extLst>
          </p:cNvPr>
          <p:cNvSpPr/>
          <p:nvPr/>
        </p:nvSpPr>
        <p:spPr>
          <a:xfrm rot="5400000">
            <a:off x="8260516" y="3171346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环形箭头 22">
            <a:extLst>
              <a:ext uri="{FF2B5EF4-FFF2-40B4-BE49-F238E27FC236}">
                <a16:creationId xmlns:a16="http://schemas.microsoft.com/office/drawing/2014/main" id="{6CE7191D-AAE2-D64D-A17B-EB2A55461B69}"/>
              </a:ext>
            </a:extLst>
          </p:cNvPr>
          <p:cNvSpPr/>
          <p:nvPr/>
        </p:nvSpPr>
        <p:spPr>
          <a:xfrm rot="5400000">
            <a:off x="8280472" y="430159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8A1C7F5A-C778-9944-8F8F-05F1FBBC37E9}"/>
              </a:ext>
            </a:extLst>
          </p:cNvPr>
          <p:cNvSpPr/>
          <p:nvPr/>
        </p:nvSpPr>
        <p:spPr>
          <a:xfrm rot="5400000">
            <a:off x="8280472" y="361357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6BE7AC-912B-8A43-8662-8CA583A4A971}"/>
              </a:ext>
            </a:extLst>
          </p:cNvPr>
          <p:cNvSpPr/>
          <p:nvPr/>
        </p:nvSpPr>
        <p:spPr>
          <a:xfrm>
            <a:off x="338675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FDF5A5-39C8-2647-BD73-CDDD5EB3ACBA}"/>
              </a:ext>
            </a:extLst>
          </p:cNvPr>
          <p:cNvSpPr/>
          <p:nvPr/>
        </p:nvSpPr>
        <p:spPr>
          <a:xfrm>
            <a:off x="338675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9FF4D6-867E-ED48-8CD1-7D9819534981}"/>
              </a:ext>
            </a:extLst>
          </p:cNvPr>
          <p:cNvSpPr/>
          <p:nvPr/>
        </p:nvSpPr>
        <p:spPr>
          <a:xfrm>
            <a:off x="338675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CC4F6-C242-054E-B69B-393216C5D72C}"/>
              </a:ext>
            </a:extLst>
          </p:cNvPr>
          <p:cNvSpPr/>
          <p:nvPr/>
        </p:nvSpPr>
        <p:spPr>
          <a:xfrm>
            <a:off x="338675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D83DE-94D2-7546-84E3-C5BFBA1A6F52}"/>
              </a:ext>
            </a:extLst>
          </p:cNvPr>
          <p:cNvSpPr/>
          <p:nvPr/>
        </p:nvSpPr>
        <p:spPr>
          <a:xfrm>
            <a:off x="338675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B76296-CCA3-294D-A21F-7907A759211F}"/>
              </a:ext>
            </a:extLst>
          </p:cNvPr>
          <p:cNvSpPr/>
          <p:nvPr/>
        </p:nvSpPr>
        <p:spPr>
          <a:xfrm>
            <a:off x="338675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1" name="环形箭头 30">
            <a:extLst>
              <a:ext uri="{FF2B5EF4-FFF2-40B4-BE49-F238E27FC236}">
                <a16:creationId xmlns:a16="http://schemas.microsoft.com/office/drawing/2014/main" id="{4BB57DDB-5076-7745-9647-16AC1D3242AC}"/>
              </a:ext>
            </a:extLst>
          </p:cNvPr>
          <p:cNvSpPr/>
          <p:nvPr/>
        </p:nvSpPr>
        <p:spPr>
          <a:xfrm rot="5400000">
            <a:off x="2462891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2" name="环形箭头 31">
            <a:extLst>
              <a:ext uri="{FF2B5EF4-FFF2-40B4-BE49-F238E27FC236}">
                <a16:creationId xmlns:a16="http://schemas.microsoft.com/office/drawing/2014/main" id="{FC86EA2D-4778-A04D-9D0B-8116E8CA2F5E}"/>
              </a:ext>
            </a:extLst>
          </p:cNvPr>
          <p:cNvSpPr/>
          <p:nvPr/>
        </p:nvSpPr>
        <p:spPr>
          <a:xfrm rot="5400000">
            <a:off x="2462891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环形箭头 32">
            <a:extLst>
              <a:ext uri="{FF2B5EF4-FFF2-40B4-BE49-F238E27FC236}">
                <a16:creationId xmlns:a16="http://schemas.microsoft.com/office/drawing/2014/main" id="{8364C8BB-DEBE-164D-8398-B1B3097C0DAA}"/>
              </a:ext>
            </a:extLst>
          </p:cNvPr>
          <p:cNvSpPr/>
          <p:nvPr/>
        </p:nvSpPr>
        <p:spPr>
          <a:xfrm rot="5400000">
            <a:off x="2482847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环形箭头 33">
            <a:extLst>
              <a:ext uri="{FF2B5EF4-FFF2-40B4-BE49-F238E27FC236}">
                <a16:creationId xmlns:a16="http://schemas.microsoft.com/office/drawing/2014/main" id="{1BAC3350-8852-8640-B2D2-AACCF823AEAA}"/>
              </a:ext>
            </a:extLst>
          </p:cNvPr>
          <p:cNvSpPr/>
          <p:nvPr/>
        </p:nvSpPr>
        <p:spPr>
          <a:xfrm rot="5400000">
            <a:off x="2482847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C48FEA-FD65-1A43-9725-0871D23FB8C1}"/>
              </a:ext>
            </a:extLst>
          </p:cNvPr>
          <p:cNvSpPr/>
          <p:nvPr/>
        </p:nvSpPr>
        <p:spPr>
          <a:xfrm>
            <a:off x="3255980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05DF6D-448C-7E40-8336-9CD44A7008AA}"/>
              </a:ext>
            </a:extLst>
          </p:cNvPr>
          <p:cNvSpPr/>
          <p:nvPr/>
        </p:nvSpPr>
        <p:spPr>
          <a:xfrm>
            <a:off x="3255980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98F2806-C8C9-AC44-8B59-A7DA633EE307}"/>
              </a:ext>
            </a:extLst>
          </p:cNvPr>
          <p:cNvSpPr/>
          <p:nvPr/>
        </p:nvSpPr>
        <p:spPr>
          <a:xfrm>
            <a:off x="3255980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FDB814C-A1E9-FC40-B269-6AC130525FE4}"/>
              </a:ext>
            </a:extLst>
          </p:cNvPr>
          <p:cNvSpPr/>
          <p:nvPr/>
        </p:nvSpPr>
        <p:spPr>
          <a:xfrm>
            <a:off x="3255980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B88D21-BDC2-8D47-912D-3B5433844F24}"/>
              </a:ext>
            </a:extLst>
          </p:cNvPr>
          <p:cNvSpPr/>
          <p:nvPr/>
        </p:nvSpPr>
        <p:spPr>
          <a:xfrm>
            <a:off x="3255980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436FADB-A624-3C4A-B06B-639AE08A9367}"/>
              </a:ext>
            </a:extLst>
          </p:cNvPr>
          <p:cNvSpPr/>
          <p:nvPr/>
        </p:nvSpPr>
        <p:spPr>
          <a:xfrm>
            <a:off x="3255980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1" name="环形箭头 40">
            <a:extLst>
              <a:ext uri="{FF2B5EF4-FFF2-40B4-BE49-F238E27FC236}">
                <a16:creationId xmlns:a16="http://schemas.microsoft.com/office/drawing/2014/main" id="{47523D2C-6F71-014A-9EA0-BB7E4E2816C6}"/>
              </a:ext>
            </a:extLst>
          </p:cNvPr>
          <p:cNvSpPr/>
          <p:nvPr/>
        </p:nvSpPr>
        <p:spPr>
          <a:xfrm rot="5400000">
            <a:off x="5380196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环形箭头 41">
            <a:extLst>
              <a:ext uri="{FF2B5EF4-FFF2-40B4-BE49-F238E27FC236}">
                <a16:creationId xmlns:a16="http://schemas.microsoft.com/office/drawing/2014/main" id="{CF6D2539-5472-0A40-BA3E-A613446F2B79}"/>
              </a:ext>
            </a:extLst>
          </p:cNvPr>
          <p:cNvSpPr/>
          <p:nvPr/>
        </p:nvSpPr>
        <p:spPr>
          <a:xfrm rot="5400000">
            <a:off x="5380196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环形箭头 42">
            <a:extLst>
              <a:ext uri="{FF2B5EF4-FFF2-40B4-BE49-F238E27FC236}">
                <a16:creationId xmlns:a16="http://schemas.microsoft.com/office/drawing/2014/main" id="{860D2543-C372-E743-9167-081847D71275}"/>
              </a:ext>
            </a:extLst>
          </p:cNvPr>
          <p:cNvSpPr/>
          <p:nvPr/>
        </p:nvSpPr>
        <p:spPr>
          <a:xfrm rot="5400000">
            <a:off x="5400152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环形箭头 43">
            <a:extLst>
              <a:ext uri="{FF2B5EF4-FFF2-40B4-BE49-F238E27FC236}">
                <a16:creationId xmlns:a16="http://schemas.microsoft.com/office/drawing/2014/main" id="{BDA23C22-409C-FA41-90A2-08A1637A12F5}"/>
              </a:ext>
            </a:extLst>
          </p:cNvPr>
          <p:cNvSpPr/>
          <p:nvPr/>
        </p:nvSpPr>
        <p:spPr>
          <a:xfrm rot="5400000">
            <a:off x="5400152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7F19C-AEEA-3912-D818-B10DBD2762F6}"/>
              </a:ext>
            </a:extLst>
          </p:cNvPr>
          <p:cNvSpPr txBox="1"/>
          <p:nvPr/>
        </p:nvSpPr>
        <p:spPr>
          <a:xfrm>
            <a:off x="1186873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BEC495-FB1C-2D82-112A-45473F8D9DE5}"/>
              </a:ext>
            </a:extLst>
          </p:cNvPr>
          <p:cNvSpPr txBox="1"/>
          <p:nvPr/>
        </p:nvSpPr>
        <p:spPr>
          <a:xfrm>
            <a:off x="4104178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1A156C-2155-7CCC-8A19-53B8C683E2AA}"/>
              </a:ext>
            </a:extLst>
          </p:cNvPr>
          <p:cNvSpPr txBox="1"/>
          <p:nvPr/>
        </p:nvSpPr>
        <p:spPr>
          <a:xfrm>
            <a:off x="6986528" y="51361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5882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0A0FB-5366-F148-889C-06D9F832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设计：资源池内组织多个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AF788D-31E5-4949-977B-F9365A9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C443DD-4CC7-734D-A298-73288C79E855}"/>
              </a:ext>
            </a:extLst>
          </p:cNvPr>
          <p:cNvSpPr txBox="1"/>
          <p:nvPr/>
        </p:nvSpPr>
        <p:spPr>
          <a:xfrm>
            <a:off x="579561" y="1243716"/>
            <a:ext cx="572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BD374B"/>
                </a:solidFill>
              </a:rPr>
              <a:t>如何组织多个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64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字节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slot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的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SLAB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？</a:t>
            </a:r>
            <a:r>
              <a:rPr kumimoji="1" lang="zh-CN" altLang="en-US" sz="2000" dirty="0"/>
              <a:t>引入两个指针</a:t>
            </a:r>
            <a:endParaRPr kumimoji="1" lang="en-US" altLang="zh-CN" sz="20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F71339-3570-6F48-96D5-26DA79F21EF3}"/>
              </a:ext>
            </a:extLst>
          </p:cNvPr>
          <p:cNvGrpSpPr/>
          <p:nvPr/>
        </p:nvGrpSpPr>
        <p:grpSpPr>
          <a:xfrm>
            <a:off x="1475656" y="2034054"/>
            <a:ext cx="1584176" cy="2533886"/>
            <a:chOff x="1403648" y="2275031"/>
            <a:chExt cx="1584176" cy="25338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CF6479-317D-A24C-BBE1-086A06158C20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4BC889-1687-F142-8871-952C82AF5CE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DA01A5-DFB4-604D-8618-46D239F205CB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942A9CC-6C05-8E43-A453-050523D1A9D9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C5E0A9A-069C-F842-A569-7951A327E47F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635C13E-5EBD-B043-B034-EAA6F26A31D4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9DD6521-DA10-4348-A624-3A65563BC897}"/>
              </a:ext>
            </a:extLst>
          </p:cNvPr>
          <p:cNvSpPr txBox="1"/>
          <p:nvPr/>
        </p:nvSpPr>
        <p:spPr>
          <a:xfrm>
            <a:off x="107504" y="1849388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Current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1773021-9308-9448-929C-00C96A29D5B1}"/>
              </a:ext>
            </a:extLst>
          </p:cNvPr>
          <p:cNvCxnSpPr/>
          <p:nvPr/>
        </p:nvCxnSpPr>
        <p:spPr>
          <a:xfrm>
            <a:off x="59884" y="2243643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635CEC-C462-3940-945E-BE0C49A28383}"/>
              </a:ext>
            </a:extLst>
          </p:cNvPr>
          <p:cNvGrpSpPr/>
          <p:nvPr/>
        </p:nvGrpSpPr>
        <p:grpSpPr>
          <a:xfrm>
            <a:off x="4763636" y="2034054"/>
            <a:ext cx="1584176" cy="2533886"/>
            <a:chOff x="1403648" y="2275031"/>
            <a:chExt cx="1584176" cy="25338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845C22-FE76-514E-802B-957C11191A82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D1B1AD6-86BF-BD4F-B347-FF3F4EC12CF6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5F62E54-A21F-9E48-9A52-65BADEA485F8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E564427-948D-8147-A304-09B1A2404552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477CFE3-3EA2-A640-835A-60850EA72C1A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D62326-7BC8-F44B-9811-96AE508EA0F6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6371463-86CC-4F4C-9C66-8959C7564CE6}"/>
              </a:ext>
            </a:extLst>
          </p:cNvPr>
          <p:cNvSpPr txBox="1"/>
          <p:nvPr/>
        </p:nvSpPr>
        <p:spPr>
          <a:xfrm>
            <a:off x="3487668" y="1880746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Partial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247C651-42DD-3849-BE33-193F9C690E05}"/>
              </a:ext>
            </a:extLst>
          </p:cNvPr>
          <p:cNvCxnSpPr/>
          <p:nvPr/>
        </p:nvCxnSpPr>
        <p:spPr>
          <a:xfrm>
            <a:off x="6347812" y="2394094"/>
            <a:ext cx="684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E08385A-8B93-A84F-B8FB-B003314FDA45}"/>
              </a:ext>
            </a:extLst>
          </p:cNvPr>
          <p:cNvGrpSpPr/>
          <p:nvPr/>
        </p:nvGrpSpPr>
        <p:grpSpPr>
          <a:xfrm>
            <a:off x="7020272" y="2040459"/>
            <a:ext cx="1584176" cy="2533886"/>
            <a:chOff x="1403648" y="2275031"/>
            <a:chExt cx="1584176" cy="253388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25B6C9D-275D-1A4E-AFE9-89A809270456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0CD53C3-3BF5-BC41-BC02-32471470847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D42164-36BC-5642-AF6A-804B5F335BBD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A99F9CB-AE3D-D84E-9B89-5513D835ADC8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AF44BA1-E334-1E4C-9ACC-0A6C07F21F47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91BC7A1-860B-5247-AD06-E3B08F2E261B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DF26187-316D-5349-93EB-11C909BC32AA}"/>
              </a:ext>
            </a:extLst>
          </p:cNvPr>
          <p:cNvCxnSpPr/>
          <p:nvPr/>
        </p:nvCxnSpPr>
        <p:spPr>
          <a:xfrm>
            <a:off x="3347864" y="2239118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7310D69-99DB-DA49-8D6D-178D20FC645D}"/>
              </a:ext>
            </a:extLst>
          </p:cNvPr>
          <p:cNvSpPr txBox="1"/>
          <p:nvPr/>
        </p:nvSpPr>
        <p:spPr>
          <a:xfrm>
            <a:off x="210344" y="4727517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指向一个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，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并从其中分配；</a:t>
            </a:r>
            <a:endParaRPr kumimoji="1"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当</a:t>
            </a: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全满，则从</a:t>
            </a: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链表中取出一个放入</a:t>
            </a:r>
            <a:r>
              <a:rPr kumimoji="1" lang="en-US" altLang="zh-CN" sz="1600" dirty="0"/>
              <a:t>Current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FFA4B4-B215-1F48-9C60-374A5282A223}"/>
              </a:ext>
            </a:extLst>
          </p:cNvPr>
          <p:cNvSpPr txBox="1"/>
          <p:nvPr/>
        </p:nvSpPr>
        <p:spPr>
          <a:xfrm>
            <a:off x="4572000" y="4727517"/>
            <a:ext cx="461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不再全满，则加入</a:t>
            </a:r>
            <a:r>
              <a:rPr kumimoji="1" lang="en-US" altLang="zh-CN" sz="1600" dirty="0"/>
              <a:t>partial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全空则可还给伙伴系统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05038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FF5A-3050-5658-DD20-58380725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物理内存换页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AB22A-DA70-4300-EA40-E840B772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C84B9-B342-E00F-49FE-A920A115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40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3F26-DD44-8E42-90F0-3315C1C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换页机制（</a:t>
            </a:r>
            <a:r>
              <a:rPr kumimoji="1" lang="en-US" altLang="zh-CN" dirty="0"/>
              <a:t>Swapping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AF3CD-FC6F-EA43-9972-8A501FCE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换页的基本思想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用磁盘作为物理内存的补充，且对上层应用透明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应用对虚拟内存的使用，不受物理内存大小限制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如何实现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磁盘上划分专门的</a:t>
            </a:r>
            <a:r>
              <a:rPr kumimoji="1" lang="en-US" altLang="zh-CN" sz="2000" dirty="0"/>
              <a:t>Swap</a:t>
            </a:r>
            <a:r>
              <a:rPr kumimoji="1" lang="zh-CN" altLang="en-US" sz="2000" dirty="0"/>
              <a:t>分区，或专门的</a:t>
            </a:r>
            <a:r>
              <a:rPr kumimoji="1" lang="en-US" altLang="zh-CN" sz="2000" dirty="0"/>
              <a:t>Swap</a:t>
            </a:r>
            <a:r>
              <a:rPr kumimoji="1" lang="zh-CN" altLang="en-US" sz="2000" dirty="0"/>
              <a:t>文件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在处理缺页异常时，触发物理内存页的换入换出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B49A0C-3E3F-A14C-A5BD-E7E71611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962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03C28-A504-0343-9DF6-3FE1C64E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理想的换页策略（</a:t>
            </a:r>
            <a:r>
              <a:rPr kumimoji="1" lang="en-US" altLang="zh-CN" dirty="0"/>
              <a:t>OPT</a:t>
            </a:r>
            <a:r>
              <a:rPr kumimoji="1" lang="zh-CN" altLang="en-US" dirty="0"/>
              <a:t>策略）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819CB5-2F0D-5F41-99EF-028DA77FE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3" y="3044816"/>
            <a:ext cx="8817354" cy="210632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60AB3B-A95C-C440-932B-DF0557EB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0A2E6A-7A1C-2D46-ADC1-3317641510BE}"/>
              </a:ext>
            </a:extLst>
          </p:cNvPr>
          <p:cNvSpPr txBox="1"/>
          <p:nvPr/>
        </p:nvSpPr>
        <p:spPr>
          <a:xfrm>
            <a:off x="322920" y="1248096"/>
            <a:ext cx="582723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假设物理内存中可以存放三个物理页，初始为空，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某应用程序一共需要访问物理页面 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～</a:t>
            </a:r>
            <a:r>
              <a:rPr kumimoji="1" lang="en-US" altLang="zh-CN" sz="2000" dirty="0">
                <a:latin typeface="+mn-ea"/>
              </a:rPr>
              <a:t>5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OPT</a:t>
            </a:r>
            <a:r>
              <a:rPr kumimoji="1" lang="zh-CN" altLang="en-US" sz="2000" dirty="0">
                <a:latin typeface="+mn-ea"/>
              </a:rPr>
              <a:t>：优先换出未来最长时间内不会再访问的页面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F40A5D7-A487-AC49-987A-D2F10F35E202}"/>
              </a:ext>
            </a:extLst>
          </p:cNvPr>
          <p:cNvCxnSpPr>
            <a:cxnSpLocks/>
          </p:cNvCxnSpPr>
          <p:nvPr/>
        </p:nvCxnSpPr>
        <p:spPr>
          <a:xfrm>
            <a:off x="323528" y="2929508"/>
            <a:ext cx="84969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30832F2-5FCF-0ACF-3991-56A50A79C662}"/>
              </a:ext>
            </a:extLst>
          </p:cNvPr>
          <p:cNvSpPr/>
          <p:nvPr/>
        </p:nvSpPr>
        <p:spPr>
          <a:xfrm>
            <a:off x="277180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C4A117-EBE0-81F4-BCDF-984EFACDE68C}"/>
              </a:ext>
            </a:extLst>
          </p:cNvPr>
          <p:cNvSpPr/>
          <p:nvPr/>
        </p:nvSpPr>
        <p:spPr>
          <a:xfrm>
            <a:off x="3266219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3EACB4-2D67-64B4-F606-07A13A70CFA7}"/>
              </a:ext>
            </a:extLst>
          </p:cNvPr>
          <p:cNvSpPr/>
          <p:nvPr/>
        </p:nvSpPr>
        <p:spPr>
          <a:xfrm>
            <a:off x="3760638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9DFC85-7C6A-1F47-1B2B-551E779798D3}"/>
              </a:ext>
            </a:extLst>
          </p:cNvPr>
          <p:cNvSpPr/>
          <p:nvPr/>
        </p:nvSpPr>
        <p:spPr>
          <a:xfrm>
            <a:off x="425505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74EF92-B2CB-6F16-1E01-432CEF97ED8F}"/>
              </a:ext>
            </a:extLst>
          </p:cNvPr>
          <p:cNvSpPr/>
          <p:nvPr/>
        </p:nvSpPr>
        <p:spPr>
          <a:xfrm>
            <a:off x="474947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8D11B7-0363-66B1-5AA9-C81BB778F8E3}"/>
              </a:ext>
            </a:extLst>
          </p:cNvPr>
          <p:cNvSpPr/>
          <p:nvPr/>
        </p:nvSpPr>
        <p:spPr>
          <a:xfrm>
            <a:off x="524389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219E2B-BAE6-7C2F-995C-694F07FA4886}"/>
              </a:ext>
            </a:extLst>
          </p:cNvPr>
          <p:cNvSpPr/>
          <p:nvPr/>
        </p:nvSpPr>
        <p:spPr>
          <a:xfrm>
            <a:off x="585466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F60676-B231-AD93-41E0-CCBF1B037775}"/>
              </a:ext>
            </a:extLst>
          </p:cNvPr>
          <p:cNvSpPr/>
          <p:nvPr/>
        </p:nvSpPr>
        <p:spPr>
          <a:xfrm>
            <a:off x="634908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B54519-E16F-A039-CA7F-24EA0F923864}"/>
              </a:ext>
            </a:extLst>
          </p:cNvPr>
          <p:cNvSpPr/>
          <p:nvPr/>
        </p:nvSpPr>
        <p:spPr>
          <a:xfrm>
            <a:off x="6843505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1164C0-4FF7-699E-E408-A056EF31E2C4}"/>
              </a:ext>
            </a:extLst>
          </p:cNvPr>
          <p:cNvSpPr/>
          <p:nvPr/>
        </p:nvSpPr>
        <p:spPr>
          <a:xfrm>
            <a:off x="7337924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CB3E4E-6142-8413-C090-F57129B1CA00}"/>
              </a:ext>
            </a:extLst>
          </p:cNvPr>
          <p:cNvSpPr/>
          <p:nvPr/>
        </p:nvSpPr>
        <p:spPr>
          <a:xfrm>
            <a:off x="783234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1B1AE-3BB8-6C57-BE76-975DB0F3B08C}"/>
              </a:ext>
            </a:extLst>
          </p:cNvPr>
          <p:cNvSpPr/>
          <p:nvPr/>
        </p:nvSpPr>
        <p:spPr>
          <a:xfrm>
            <a:off x="832676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06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FIFO</a:t>
            </a:r>
            <a:r>
              <a:rPr kumimoji="1" lang="zh-CN" altLang="en-US" dirty="0"/>
              <a:t>策略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0E10B5-FD62-7448-B0B9-D5D7424C8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" y="2980703"/>
            <a:ext cx="8976485" cy="225306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88</a:t>
            </a:fld>
            <a:endParaRPr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2926482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76140" y="1205154"/>
            <a:ext cx="6340197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操作系统维护一个队列用于记录换入内存的物理页号，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每换入一个物理页就把其页号加到队尾，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因此最先换进的物理页号总是处于队头位置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22D6D2-D49B-D6ED-365E-48447FB9FABD}"/>
              </a:ext>
            </a:extLst>
          </p:cNvPr>
          <p:cNvSpPr/>
          <p:nvPr/>
        </p:nvSpPr>
        <p:spPr>
          <a:xfrm>
            <a:off x="277180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6CD1B9-44A4-89A4-FEC3-A6AB83DC0FBB}"/>
              </a:ext>
            </a:extLst>
          </p:cNvPr>
          <p:cNvSpPr/>
          <p:nvPr/>
        </p:nvSpPr>
        <p:spPr>
          <a:xfrm>
            <a:off x="3266219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C6E5D5-AB04-2D46-3A9E-BB7BB096D571}"/>
              </a:ext>
            </a:extLst>
          </p:cNvPr>
          <p:cNvSpPr/>
          <p:nvPr/>
        </p:nvSpPr>
        <p:spPr>
          <a:xfrm>
            <a:off x="3760638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162E5C-386E-8B63-85D0-0D6198F3DFAA}"/>
              </a:ext>
            </a:extLst>
          </p:cNvPr>
          <p:cNvSpPr/>
          <p:nvPr/>
        </p:nvSpPr>
        <p:spPr>
          <a:xfrm>
            <a:off x="425505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713DD5-9393-00AA-A54B-6048BA0B9333}"/>
              </a:ext>
            </a:extLst>
          </p:cNvPr>
          <p:cNvSpPr/>
          <p:nvPr/>
        </p:nvSpPr>
        <p:spPr>
          <a:xfrm>
            <a:off x="474947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02D393-51E4-A103-3226-4631ECC7CBB1}"/>
              </a:ext>
            </a:extLst>
          </p:cNvPr>
          <p:cNvSpPr/>
          <p:nvPr/>
        </p:nvSpPr>
        <p:spPr>
          <a:xfrm>
            <a:off x="524389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D4C7D8-183E-B860-1D61-1350AD863FC1}"/>
              </a:ext>
            </a:extLst>
          </p:cNvPr>
          <p:cNvSpPr/>
          <p:nvPr/>
        </p:nvSpPr>
        <p:spPr>
          <a:xfrm>
            <a:off x="585466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F65C34-E4BA-7F27-577B-B510D42EC066}"/>
              </a:ext>
            </a:extLst>
          </p:cNvPr>
          <p:cNvSpPr/>
          <p:nvPr/>
        </p:nvSpPr>
        <p:spPr>
          <a:xfrm>
            <a:off x="634908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2E03C7-EC0B-8C12-1226-6CE0F3049599}"/>
              </a:ext>
            </a:extLst>
          </p:cNvPr>
          <p:cNvSpPr/>
          <p:nvPr/>
        </p:nvSpPr>
        <p:spPr>
          <a:xfrm>
            <a:off x="6843505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A8C6EC-CA16-6B45-4FCC-B834E776BD7D}"/>
              </a:ext>
            </a:extLst>
          </p:cNvPr>
          <p:cNvSpPr/>
          <p:nvPr/>
        </p:nvSpPr>
        <p:spPr>
          <a:xfrm>
            <a:off x="7337924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934ED3-CBDC-90E5-0937-693329DC5A1A}"/>
              </a:ext>
            </a:extLst>
          </p:cNvPr>
          <p:cNvSpPr/>
          <p:nvPr/>
        </p:nvSpPr>
        <p:spPr>
          <a:xfrm>
            <a:off x="783234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E97000-006B-C7F2-6749-E9AEC074B9DE}"/>
              </a:ext>
            </a:extLst>
          </p:cNvPr>
          <p:cNvSpPr/>
          <p:nvPr/>
        </p:nvSpPr>
        <p:spPr>
          <a:xfrm>
            <a:off x="832676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1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Chance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51520" y="1417340"/>
            <a:ext cx="894988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FIFO </a:t>
            </a:r>
            <a:r>
              <a:rPr kumimoji="1" lang="zh-CN" altLang="en-US" sz="2000" dirty="0">
                <a:latin typeface="+mn-ea"/>
              </a:rPr>
              <a:t>策略的一种改进版本：为每一个物理页号维护一个访问标志位。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如果访问的页面号已经处在队列中，则置上其访问标志位。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换页时查看队头：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）无标志则换出；</a:t>
            </a:r>
            <a:r>
              <a:rPr kumimoji="1" lang="en-US" altLang="zh-CN" sz="2000" dirty="0">
                <a:latin typeface="+mn-ea"/>
              </a:rPr>
              <a:t>2</a:t>
            </a:r>
            <a:r>
              <a:rPr kumimoji="1" lang="zh-CN" altLang="en-US" sz="2000" dirty="0">
                <a:latin typeface="+mn-ea"/>
              </a:rPr>
              <a:t>）有标志则去除并放入队尾，继续寻找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5E2AB98-B7F0-D64A-9EE5-0AFDC9F16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56916"/>
            <a:ext cx="8712968" cy="20609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62C25A2-F33B-6092-8D1B-AC2BE720D1A6}"/>
              </a:ext>
            </a:extLst>
          </p:cNvPr>
          <p:cNvSpPr/>
          <p:nvPr/>
        </p:nvSpPr>
        <p:spPr>
          <a:xfrm>
            <a:off x="278741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950409-1EA5-8A52-405D-19B7848C4B43}"/>
              </a:ext>
            </a:extLst>
          </p:cNvPr>
          <p:cNvSpPr/>
          <p:nvPr/>
        </p:nvSpPr>
        <p:spPr>
          <a:xfrm>
            <a:off x="3281838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A8A64C-36AF-55E1-A5E7-E22C4935ADC4}"/>
              </a:ext>
            </a:extLst>
          </p:cNvPr>
          <p:cNvSpPr/>
          <p:nvPr/>
        </p:nvSpPr>
        <p:spPr>
          <a:xfrm>
            <a:off x="3776257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0257BD-CCCD-7338-266F-81B1064F47EE}"/>
              </a:ext>
            </a:extLst>
          </p:cNvPr>
          <p:cNvSpPr/>
          <p:nvPr/>
        </p:nvSpPr>
        <p:spPr>
          <a:xfrm>
            <a:off x="427067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6DC389-5B1D-6D14-F448-85B0622EF7D7}"/>
              </a:ext>
            </a:extLst>
          </p:cNvPr>
          <p:cNvSpPr/>
          <p:nvPr/>
        </p:nvSpPr>
        <p:spPr>
          <a:xfrm>
            <a:off x="476509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344A2A-F2E6-A248-0433-5D600835EBF0}"/>
              </a:ext>
            </a:extLst>
          </p:cNvPr>
          <p:cNvSpPr/>
          <p:nvPr/>
        </p:nvSpPr>
        <p:spPr>
          <a:xfrm>
            <a:off x="525951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269919-4CDE-FF59-747E-348F0C373779}"/>
              </a:ext>
            </a:extLst>
          </p:cNvPr>
          <p:cNvSpPr/>
          <p:nvPr/>
        </p:nvSpPr>
        <p:spPr>
          <a:xfrm>
            <a:off x="587028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674633-C7E3-EB9F-7AC7-84F9459DA870}"/>
              </a:ext>
            </a:extLst>
          </p:cNvPr>
          <p:cNvSpPr/>
          <p:nvPr/>
        </p:nvSpPr>
        <p:spPr>
          <a:xfrm>
            <a:off x="636470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35A2DF-0153-CE48-0A05-E096E93B45AE}"/>
              </a:ext>
            </a:extLst>
          </p:cNvPr>
          <p:cNvSpPr/>
          <p:nvPr/>
        </p:nvSpPr>
        <p:spPr>
          <a:xfrm>
            <a:off x="6859124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704842-48C1-4F7E-20F7-DD0282C0E83E}"/>
              </a:ext>
            </a:extLst>
          </p:cNvPr>
          <p:cNvSpPr/>
          <p:nvPr/>
        </p:nvSpPr>
        <p:spPr>
          <a:xfrm>
            <a:off x="7353543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E57AE7-4E32-6350-D3EB-80C62ADC8645}"/>
              </a:ext>
            </a:extLst>
          </p:cNvPr>
          <p:cNvSpPr/>
          <p:nvPr/>
        </p:nvSpPr>
        <p:spPr>
          <a:xfrm>
            <a:off x="784796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F2D8BD-FD26-630B-CC0B-D2D17831BACE}"/>
              </a:ext>
            </a:extLst>
          </p:cNvPr>
          <p:cNvSpPr/>
          <p:nvPr/>
        </p:nvSpPr>
        <p:spPr>
          <a:xfrm>
            <a:off x="834237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1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AB059E4E-25E4-4EEF-A618-DE792DFBA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移位指令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84978" name="Group 242">
            <a:extLst>
              <a:ext uri="{FF2B5EF4-FFF2-40B4-BE49-F238E27FC236}">
                <a16:creationId xmlns:a16="http://schemas.microsoft.com/office/drawing/2014/main" id="{D4675BE1-7489-4141-BECF-CEBCB9EDB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229598" cy="2158835"/>
        </p:xfrm>
        <a:graphic>
          <a:graphicData uri="http://schemas.openxmlformats.org/drawingml/2006/table">
            <a:tbl>
              <a:tblPr/>
              <a:tblGrid>
                <a:gridCol w="249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7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&lt;&lt;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Logical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left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&gt;&gt;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Logical right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asr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&gt;&gt;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Arithmetic right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ror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&gt;&gt;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Rotate right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674" name="灯片编号占位符 5">
            <a:extLst>
              <a:ext uri="{FF2B5EF4-FFF2-40B4-BE49-F238E27FC236}">
                <a16:creationId xmlns:a16="http://schemas.microsoft.com/office/drawing/2014/main" id="{26E89366-0C4E-40C5-9AEA-E814F101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20CAFD-AB10-495A-904B-03FC0CA380DB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2517995-0E47-538F-8E34-4661B7E06EFC}"/>
              </a:ext>
            </a:extLst>
          </p:cNvPr>
          <p:cNvSpPr txBox="1"/>
          <p:nvPr/>
        </p:nvSpPr>
        <p:spPr>
          <a:xfrm>
            <a:off x="440778" y="4088052"/>
            <a:ext cx="1079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最高位按照符号扩展</a:t>
            </a:r>
          </a:p>
        </p:txBody>
      </p:sp>
      <p:cxnSp>
        <p:nvCxnSpPr>
          <p:cNvPr id="63" name="直接箭头连接符 1103">
            <a:extLst>
              <a:ext uri="{FF2B5EF4-FFF2-40B4-BE49-F238E27FC236}">
                <a16:creationId xmlns:a16="http://schemas.microsoft.com/office/drawing/2014/main" id="{BB4A138B-9C81-975A-DA50-E79521BAC023}"/>
              </a:ext>
            </a:extLst>
          </p:cNvPr>
          <p:cNvCxnSpPr>
            <a:cxnSpLocks/>
            <a:stCxn id="28687" idx="3"/>
            <a:endCxn id="28687" idx="1"/>
          </p:cNvCxnSpPr>
          <p:nvPr/>
        </p:nvCxnSpPr>
        <p:spPr>
          <a:xfrm flipH="1">
            <a:off x="6175847" y="4429168"/>
            <a:ext cx="1743036" cy="12700"/>
          </a:xfrm>
          <a:prstGeom prst="bentConnector5">
            <a:avLst>
              <a:gd name="adj1" fmla="val -13115"/>
              <a:gd name="adj2" fmla="val -5167134"/>
              <a:gd name="adj3" fmla="val 1131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2" name="椭圆 28671">
            <a:extLst>
              <a:ext uri="{FF2B5EF4-FFF2-40B4-BE49-F238E27FC236}">
                <a16:creationId xmlns:a16="http://schemas.microsoft.com/office/drawing/2014/main" id="{72E65ED5-8798-3968-4607-392BFF818F8B}"/>
              </a:ext>
            </a:extLst>
          </p:cNvPr>
          <p:cNvSpPr/>
          <p:nvPr/>
        </p:nvSpPr>
        <p:spPr>
          <a:xfrm>
            <a:off x="3879077" y="4050522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673" name="直接连接符 1113">
            <a:extLst>
              <a:ext uri="{FF2B5EF4-FFF2-40B4-BE49-F238E27FC236}">
                <a16:creationId xmlns:a16="http://schemas.microsoft.com/office/drawing/2014/main" id="{1F5950E4-88C7-65F1-92FA-E0557F6D361E}"/>
              </a:ext>
            </a:extLst>
          </p:cNvPr>
          <p:cNvCxnSpPr>
            <a:cxnSpLocks/>
            <a:stCxn id="28672" idx="2"/>
            <a:endCxn id="28677" idx="2"/>
          </p:cNvCxnSpPr>
          <p:nvPr/>
        </p:nvCxnSpPr>
        <p:spPr>
          <a:xfrm flipH="1">
            <a:off x="3864269" y="4095016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76" name="直接连接符 1114">
            <a:extLst>
              <a:ext uri="{FF2B5EF4-FFF2-40B4-BE49-F238E27FC236}">
                <a16:creationId xmlns:a16="http://schemas.microsoft.com/office/drawing/2014/main" id="{0348B6BC-DEB1-0380-3EA8-99A917B4D610}"/>
              </a:ext>
            </a:extLst>
          </p:cNvPr>
          <p:cNvCxnSpPr>
            <a:cxnSpLocks/>
            <a:stCxn id="28672" idx="6"/>
            <a:endCxn id="28677" idx="6"/>
          </p:cNvCxnSpPr>
          <p:nvPr/>
        </p:nvCxnSpPr>
        <p:spPr>
          <a:xfrm flipH="1">
            <a:off x="4211782" y="4095016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677" name="椭圆 28676">
            <a:extLst>
              <a:ext uri="{FF2B5EF4-FFF2-40B4-BE49-F238E27FC236}">
                <a16:creationId xmlns:a16="http://schemas.microsoft.com/office/drawing/2014/main" id="{7C3BF027-8280-ECCD-5B72-01039C813274}"/>
              </a:ext>
            </a:extLst>
          </p:cNvPr>
          <p:cNvSpPr/>
          <p:nvPr/>
        </p:nvSpPr>
        <p:spPr>
          <a:xfrm>
            <a:off x="3864269" y="4559815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78" name="椭圆 28677">
            <a:extLst>
              <a:ext uri="{FF2B5EF4-FFF2-40B4-BE49-F238E27FC236}">
                <a16:creationId xmlns:a16="http://schemas.microsoft.com/office/drawing/2014/main" id="{24C73DA8-5013-0249-F46D-F8423CF495B8}"/>
              </a:ext>
            </a:extLst>
          </p:cNvPr>
          <p:cNvSpPr/>
          <p:nvPr/>
        </p:nvSpPr>
        <p:spPr>
          <a:xfrm>
            <a:off x="3879077" y="4001114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679" name="直接连接符 1117">
            <a:extLst>
              <a:ext uri="{FF2B5EF4-FFF2-40B4-BE49-F238E27FC236}">
                <a16:creationId xmlns:a16="http://schemas.microsoft.com/office/drawing/2014/main" id="{14474A70-5306-516B-C5B7-2BA54F298094}"/>
              </a:ext>
            </a:extLst>
          </p:cNvPr>
          <p:cNvCxnSpPr>
            <a:stCxn id="28678" idx="2"/>
            <a:endCxn id="28672" idx="2"/>
          </p:cNvCxnSpPr>
          <p:nvPr/>
        </p:nvCxnSpPr>
        <p:spPr>
          <a:xfrm>
            <a:off x="3879077" y="4045608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0" name="直接连接符 1118">
            <a:extLst>
              <a:ext uri="{FF2B5EF4-FFF2-40B4-BE49-F238E27FC236}">
                <a16:creationId xmlns:a16="http://schemas.microsoft.com/office/drawing/2014/main" id="{C7911FBB-1A91-CE97-562B-69CADF39B702}"/>
              </a:ext>
            </a:extLst>
          </p:cNvPr>
          <p:cNvCxnSpPr>
            <a:stCxn id="28678" idx="6"/>
            <a:endCxn id="28672" idx="6"/>
          </p:cNvCxnSpPr>
          <p:nvPr/>
        </p:nvCxnSpPr>
        <p:spPr>
          <a:xfrm>
            <a:off x="4226590" y="4045608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1" name="直接连接符 1119">
            <a:extLst>
              <a:ext uri="{FF2B5EF4-FFF2-40B4-BE49-F238E27FC236}">
                <a16:creationId xmlns:a16="http://schemas.microsoft.com/office/drawing/2014/main" id="{024A12FC-4783-B4EB-31EC-465ED3ED8AAD}"/>
              </a:ext>
            </a:extLst>
          </p:cNvPr>
          <p:cNvCxnSpPr>
            <a:stCxn id="28672" idx="3"/>
            <a:endCxn id="28677" idx="3"/>
          </p:cNvCxnSpPr>
          <p:nvPr/>
        </p:nvCxnSpPr>
        <p:spPr>
          <a:xfrm flipH="1">
            <a:off x="3915161" y="4126478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2" name="直接连接符 1120">
            <a:extLst>
              <a:ext uri="{FF2B5EF4-FFF2-40B4-BE49-F238E27FC236}">
                <a16:creationId xmlns:a16="http://schemas.microsoft.com/office/drawing/2014/main" id="{E391E456-B98F-A595-FBBA-41AAFDDD91DB}"/>
              </a:ext>
            </a:extLst>
          </p:cNvPr>
          <p:cNvCxnSpPr>
            <a:cxnSpLocks/>
            <a:stCxn id="28672" idx="4"/>
            <a:endCxn id="28677" idx="4"/>
          </p:cNvCxnSpPr>
          <p:nvPr/>
        </p:nvCxnSpPr>
        <p:spPr>
          <a:xfrm flipH="1">
            <a:off x="4038026" y="4139510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3" name="直接连接符 1121">
            <a:extLst>
              <a:ext uri="{FF2B5EF4-FFF2-40B4-BE49-F238E27FC236}">
                <a16:creationId xmlns:a16="http://schemas.microsoft.com/office/drawing/2014/main" id="{598EFDB8-F744-C7CE-5774-A2B347BE0417}"/>
              </a:ext>
            </a:extLst>
          </p:cNvPr>
          <p:cNvCxnSpPr>
            <a:stCxn id="28672" idx="5"/>
            <a:endCxn id="28677" idx="5"/>
          </p:cNvCxnSpPr>
          <p:nvPr/>
        </p:nvCxnSpPr>
        <p:spPr>
          <a:xfrm flipH="1">
            <a:off x="4160890" y="4126478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4" name="矩形 28683">
            <a:extLst>
              <a:ext uri="{FF2B5EF4-FFF2-40B4-BE49-F238E27FC236}">
                <a16:creationId xmlns:a16="http://schemas.microsoft.com/office/drawing/2014/main" id="{4A3C8FB1-95CD-C68B-12BD-8AD053D1AE98}"/>
              </a:ext>
            </a:extLst>
          </p:cNvPr>
          <p:cNvSpPr/>
          <p:nvPr/>
        </p:nvSpPr>
        <p:spPr>
          <a:xfrm>
            <a:off x="1745923" y="4030624"/>
            <a:ext cx="1743036" cy="59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       寄存器</a:t>
            </a:r>
          </a:p>
        </p:txBody>
      </p:sp>
      <p:sp>
        <p:nvSpPr>
          <p:cNvPr id="28685" name="文本框 28684">
            <a:extLst>
              <a:ext uri="{FF2B5EF4-FFF2-40B4-BE49-F238E27FC236}">
                <a16:creationId xmlns:a16="http://schemas.microsoft.com/office/drawing/2014/main" id="{F4226DBF-8F0E-A5E6-483D-6DB7E729C8BD}"/>
              </a:ext>
            </a:extLst>
          </p:cNvPr>
          <p:cNvSpPr txBox="1"/>
          <p:nvPr/>
        </p:nvSpPr>
        <p:spPr>
          <a:xfrm>
            <a:off x="3219959" y="4606634"/>
            <a:ext cx="317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8686" name="文本框 28685">
            <a:extLst>
              <a:ext uri="{FF2B5EF4-FFF2-40B4-BE49-F238E27FC236}">
                <a16:creationId xmlns:a16="http://schemas.microsoft.com/office/drawing/2014/main" id="{F1836E35-5667-4856-7DD1-AD28145771D1}"/>
              </a:ext>
            </a:extLst>
          </p:cNvPr>
          <p:cNvSpPr txBox="1"/>
          <p:nvPr/>
        </p:nvSpPr>
        <p:spPr>
          <a:xfrm>
            <a:off x="1694342" y="4615057"/>
            <a:ext cx="39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63</a:t>
            </a:r>
            <a:endParaRPr lang="zh-CN" altLang="en-US" sz="1400" dirty="0"/>
          </a:p>
        </p:txBody>
      </p:sp>
      <p:sp>
        <p:nvSpPr>
          <p:cNvPr id="28687" name="矩形 28686">
            <a:extLst>
              <a:ext uri="{FF2B5EF4-FFF2-40B4-BE49-F238E27FC236}">
                <a16:creationId xmlns:a16="http://schemas.microsoft.com/office/drawing/2014/main" id="{EE74F0D8-AA64-037B-2404-5E48C53982B9}"/>
              </a:ext>
            </a:extLst>
          </p:cNvPr>
          <p:cNvSpPr/>
          <p:nvPr/>
        </p:nvSpPr>
        <p:spPr>
          <a:xfrm>
            <a:off x="6175847" y="4130653"/>
            <a:ext cx="1743036" cy="59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寄存器</a:t>
            </a:r>
          </a:p>
        </p:txBody>
      </p:sp>
      <p:sp>
        <p:nvSpPr>
          <p:cNvPr id="28688" name="文本框 28687">
            <a:extLst>
              <a:ext uri="{FF2B5EF4-FFF2-40B4-BE49-F238E27FC236}">
                <a16:creationId xmlns:a16="http://schemas.microsoft.com/office/drawing/2014/main" id="{423F956E-AB6E-F33D-B58B-AE4B41E2316E}"/>
              </a:ext>
            </a:extLst>
          </p:cNvPr>
          <p:cNvSpPr txBox="1"/>
          <p:nvPr/>
        </p:nvSpPr>
        <p:spPr>
          <a:xfrm>
            <a:off x="7691970" y="4740383"/>
            <a:ext cx="317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8689" name="文本框 28688">
            <a:extLst>
              <a:ext uri="{FF2B5EF4-FFF2-40B4-BE49-F238E27FC236}">
                <a16:creationId xmlns:a16="http://schemas.microsoft.com/office/drawing/2014/main" id="{BB5B54A0-E6D5-50D5-45E0-D509C900063F}"/>
              </a:ext>
            </a:extLst>
          </p:cNvPr>
          <p:cNvSpPr txBox="1"/>
          <p:nvPr/>
        </p:nvSpPr>
        <p:spPr>
          <a:xfrm>
            <a:off x="6083664" y="4727962"/>
            <a:ext cx="39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63</a:t>
            </a:r>
            <a:endParaRPr lang="zh-CN" altLang="en-US" sz="1400" dirty="0"/>
          </a:p>
        </p:txBody>
      </p:sp>
      <p:sp>
        <p:nvSpPr>
          <p:cNvPr id="28690" name="文本框 28689">
            <a:extLst>
              <a:ext uri="{FF2B5EF4-FFF2-40B4-BE49-F238E27FC236}">
                <a16:creationId xmlns:a16="http://schemas.microsoft.com/office/drawing/2014/main" id="{EBC6112F-5F95-3A3B-917F-906CAC5623DE}"/>
              </a:ext>
            </a:extLst>
          </p:cNvPr>
          <p:cNvSpPr txBox="1"/>
          <p:nvPr/>
        </p:nvSpPr>
        <p:spPr>
          <a:xfrm>
            <a:off x="1980529" y="4989185"/>
            <a:ext cx="1079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 </a:t>
            </a:r>
            <a:r>
              <a:rPr lang="en-US" altLang="zh-CN" sz="1400" dirty="0" err="1"/>
              <a:t>asr</a:t>
            </a:r>
            <a:endParaRPr lang="zh-CN" altLang="en-US" sz="1400" dirty="0"/>
          </a:p>
        </p:txBody>
      </p:sp>
      <p:sp>
        <p:nvSpPr>
          <p:cNvPr id="28691" name="文本框 28690">
            <a:extLst>
              <a:ext uri="{FF2B5EF4-FFF2-40B4-BE49-F238E27FC236}">
                <a16:creationId xmlns:a16="http://schemas.microsoft.com/office/drawing/2014/main" id="{4D1B270C-AA21-7C6C-9822-B0541514EFCB}"/>
              </a:ext>
            </a:extLst>
          </p:cNvPr>
          <p:cNvSpPr txBox="1"/>
          <p:nvPr/>
        </p:nvSpPr>
        <p:spPr>
          <a:xfrm>
            <a:off x="6480317" y="5011148"/>
            <a:ext cx="1079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ror</a:t>
            </a:r>
            <a:endParaRPr lang="zh-CN" altLang="en-US" sz="1400" dirty="0"/>
          </a:p>
        </p:txBody>
      </p:sp>
      <p:cxnSp>
        <p:nvCxnSpPr>
          <p:cNvPr id="28692" name="直接箭头连接符 1165">
            <a:extLst>
              <a:ext uri="{FF2B5EF4-FFF2-40B4-BE49-F238E27FC236}">
                <a16:creationId xmlns:a16="http://schemas.microsoft.com/office/drawing/2014/main" id="{F04F20BF-F500-4158-FB37-BBDCEF42BA78}"/>
              </a:ext>
            </a:extLst>
          </p:cNvPr>
          <p:cNvCxnSpPr>
            <a:stCxn id="28684" idx="3"/>
          </p:cNvCxnSpPr>
          <p:nvPr/>
        </p:nvCxnSpPr>
        <p:spPr>
          <a:xfrm flipV="1">
            <a:off x="3488959" y="4329138"/>
            <a:ext cx="3753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93" name="矩形 28692">
            <a:extLst>
              <a:ext uri="{FF2B5EF4-FFF2-40B4-BE49-F238E27FC236}">
                <a16:creationId xmlns:a16="http://schemas.microsoft.com/office/drawing/2014/main" id="{9768367F-2294-9784-F715-C05B60A854D1}"/>
              </a:ext>
            </a:extLst>
          </p:cNvPr>
          <p:cNvSpPr/>
          <p:nvPr/>
        </p:nvSpPr>
        <p:spPr>
          <a:xfrm>
            <a:off x="1954138" y="4023187"/>
            <a:ext cx="216341" cy="60685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694" name="直接连接符 1241">
            <a:extLst>
              <a:ext uri="{FF2B5EF4-FFF2-40B4-BE49-F238E27FC236}">
                <a16:creationId xmlns:a16="http://schemas.microsoft.com/office/drawing/2014/main" id="{6DA0AAFB-F730-6CCA-61CC-CEEDD041C93F}"/>
              </a:ext>
            </a:extLst>
          </p:cNvPr>
          <p:cNvCxnSpPr>
            <a:cxnSpLocks/>
          </p:cNvCxnSpPr>
          <p:nvPr/>
        </p:nvCxnSpPr>
        <p:spPr>
          <a:xfrm flipV="1">
            <a:off x="2053028" y="3634853"/>
            <a:ext cx="0" cy="410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95" name="直接连接符 1243">
            <a:extLst>
              <a:ext uri="{FF2B5EF4-FFF2-40B4-BE49-F238E27FC236}">
                <a16:creationId xmlns:a16="http://schemas.microsoft.com/office/drawing/2014/main" id="{3A5D8EBB-1BD0-235A-628B-164C238CA2AD}"/>
              </a:ext>
            </a:extLst>
          </p:cNvPr>
          <p:cNvCxnSpPr/>
          <p:nvPr/>
        </p:nvCxnSpPr>
        <p:spPr>
          <a:xfrm flipH="1">
            <a:off x="1854701" y="3625961"/>
            <a:ext cx="198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96" name="直接箭头连接符 1245">
            <a:extLst>
              <a:ext uri="{FF2B5EF4-FFF2-40B4-BE49-F238E27FC236}">
                <a16:creationId xmlns:a16="http://schemas.microsoft.com/office/drawing/2014/main" id="{865B87E4-33DE-CA74-B436-E92E41BAC179}"/>
              </a:ext>
            </a:extLst>
          </p:cNvPr>
          <p:cNvCxnSpPr>
            <a:cxnSpLocks/>
          </p:cNvCxnSpPr>
          <p:nvPr/>
        </p:nvCxnSpPr>
        <p:spPr>
          <a:xfrm>
            <a:off x="1851304" y="3634853"/>
            <a:ext cx="3397" cy="41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88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LRU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41377" y="1035479"/>
            <a:ext cx="8424936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维护一个链表，在每次内存访问后，</a:t>
            </a: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把刚刚访问的内存页调整到链表尾端；每次都选择换出位于链表头部的页面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-1</a:t>
            </a:r>
            <a:r>
              <a:rPr kumimoji="1" lang="zh-CN" altLang="en-US" sz="2000" dirty="0">
                <a:latin typeface="+mn-ea"/>
              </a:rPr>
              <a:t>：对于特定的序列，效果可能非常差，如循环访问内存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-2</a:t>
            </a:r>
            <a:r>
              <a:rPr kumimoji="1" lang="zh-CN" altLang="en-US" sz="2000" dirty="0">
                <a:latin typeface="+mn-ea"/>
              </a:rPr>
              <a:t>：需要排序的内存页可能非常多，导致很高的额外负载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08939-330F-9045-AB94-CA0BF9AF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5C21E-7F72-ED47-8A42-5CEF97F2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70" y="1527963"/>
            <a:ext cx="8229600" cy="37716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精准的</a:t>
            </a:r>
            <a:r>
              <a:rPr kumimoji="1" lang="en-US" altLang="zh-CN" sz="2400" dirty="0"/>
              <a:t>LRU</a:t>
            </a:r>
            <a:r>
              <a:rPr kumimoji="1" lang="zh-CN" altLang="en-US" sz="2400" dirty="0"/>
              <a:t>策略难以实现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物理页环形排列（类似时钟）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为每个物理页维护一个访问位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当物理页被访问时，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把访问位设成</a:t>
            </a:r>
            <a:r>
              <a:rPr kumimoji="1" lang="en-US" altLang="zh-CN" sz="2000" dirty="0"/>
              <a:t>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OS</a:t>
            </a:r>
            <a:r>
              <a:rPr kumimoji="1" lang="zh-CN" altLang="en-US" sz="2000" dirty="0"/>
              <a:t>依次（如顺时针）查看每个页的“访问位”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T</a:t>
            </a:r>
            <a:r>
              <a:rPr kumimoji="1" lang="zh-CN" altLang="en-US" sz="1800" dirty="0"/>
              <a:t>，则置成</a:t>
            </a:r>
            <a:r>
              <a:rPr kumimoji="1" lang="en-US" altLang="zh-CN" sz="1800" dirty="0"/>
              <a:t>F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F</a:t>
            </a:r>
            <a:r>
              <a:rPr kumimoji="1" lang="zh-CN" altLang="en-US" sz="1800" dirty="0"/>
              <a:t>，则驱逐该页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8E430A-2169-C14A-973C-7E58F068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65FE93-388E-E741-AF2E-9D0D4BEC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10" y="690381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657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323528" y="1244970"/>
            <a:ext cx="842493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针臂：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指向换入位置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需要换出时：从下一个位置开始转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CD9BEFF-563A-FEA2-C3B9-9115016A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16" y="228866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FA048E1-6729-FC45-5A2E-70B4F5A2C6AC}"/>
              </a:ext>
            </a:extLst>
          </p:cNvPr>
          <p:cNvSpPr/>
          <p:nvPr/>
        </p:nvSpPr>
        <p:spPr>
          <a:xfrm>
            <a:off x="414984" y="3684700"/>
            <a:ext cx="21602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2E3CA4-CE26-D59C-5282-E4D02FEF581D}"/>
              </a:ext>
            </a:extLst>
          </p:cNvPr>
          <p:cNvSpPr txBox="1"/>
          <p:nvPr/>
        </p:nvSpPr>
        <p:spPr>
          <a:xfrm>
            <a:off x="2716836" y="3684700"/>
            <a:ext cx="48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4EEDF7-44BF-3DB2-22FD-13A2570BAF00}"/>
              </a:ext>
            </a:extLst>
          </p:cNvPr>
          <p:cNvSpPr txBox="1"/>
          <p:nvPr/>
        </p:nvSpPr>
        <p:spPr>
          <a:xfrm>
            <a:off x="3221870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613B1A-0C20-21A2-0B5C-8CBBAC0C4763}"/>
              </a:ext>
            </a:extLst>
          </p:cNvPr>
          <p:cNvSpPr txBox="1"/>
          <p:nvPr/>
        </p:nvSpPr>
        <p:spPr>
          <a:xfrm>
            <a:off x="3698582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39A573-E236-FEDD-9F1D-0E206FAAFF05}"/>
              </a:ext>
            </a:extLst>
          </p:cNvPr>
          <p:cNvSpPr txBox="1"/>
          <p:nvPr/>
        </p:nvSpPr>
        <p:spPr>
          <a:xfrm>
            <a:off x="4210710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D4577B-74E9-BB01-83BB-1F1FFE3748B1}"/>
              </a:ext>
            </a:extLst>
          </p:cNvPr>
          <p:cNvSpPr txBox="1"/>
          <p:nvPr/>
        </p:nvSpPr>
        <p:spPr>
          <a:xfrm>
            <a:off x="47193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C03812-DB86-4A48-0641-DE7DB9DC61C9}"/>
              </a:ext>
            </a:extLst>
          </p:cNvPr>
          <p:cNvSpPr txBox="1"/>
          <p:nvPr/>
        </p:nvSpPr>
        <p:spPr>
          <a:xfrm>
            <a:off x="520455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99B13E-EEED-31BB-3C5F-ECE67FAB572C}"/>
              </a:ext>
            </a:extLst>
          </p:cNvPr>
          <p:cNvSpPr txBox="1"/>
          <p:nvPr/>
        </p:nvSpPr>
        <p:spPr>
          <a:xfrm>
            <a:off x="56821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732D75-BF32-4084-DE5D-AD1A331E5909}"/>
              </a:ext>
            </a:extLst>
          </p:cNvPr>
          <p:cNvSpPr txBox="1"/>
          <p:nvPr/>
        </p:nvSpPr>
        <p:spPr>
          <a:xfrm>
            <a:off x="6220457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6637AA3-41FF-7E72-3830-25CB5FD0C59D}"/>
              </a:ext>
            </a:extLst>
          </p:cNvPr>
          <p:cNvSpPr txBox="1"/>
          <p:nvPr/>
        </p:nvSpPr>
        <p:spPr>
          <a:xfrm>
            <a:off x="6730218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EF5DCA-E79A-9BD1-93C2-2394ABBF027D}"/>
              </a:ext>
            </a:extLst>
          </p:cNvPr>
          <p:cNvSpPr txBox="1"/>
          <p:nvPr/>
        </p:nvSpPr>
        <p:spPr>
          <a:xfrm>
            <a:off x="7206352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5112F1-28A1-CA4C-0D87-BC532C2CD113}"/>
              </a:ext>
            </a:extLst>
          </p:cNvPr>
          <p:cNvSpPr txBox="1"/>
          <p:nvPr/>
        </p:nvSpPr>
        <p:spPr>
          <a:xfrm>
            <a:off x="7742823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245D56-913F-1F75-A121-869845562D75}"/>
              </a:ext>
            </a:extLst>
          </p:cNvPr>
          <p:cNvSpPr txBox="1"/>
          <p:nvPr/>
        </p:nvSpPr>
        <p:spPr>
          <a:xfrm>
            <a:off x="820656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7FD013B-5AB4-54FE-D48C-69ACAD0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122" y="4763038"/>
            <a:ext cx="396012" cy="3267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DCE0403-F48B-AF67-4506-FF4CC8533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9" y="4759731"/>
            <a:ext cx="360040" cy="30548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4EBF3F7-B5DB-23EF-8E5A-9DF15C15E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901" y="4749120"/>
            <a:ext cx="396012" cy="32671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910F95E-C7AA-9006-83DC-21A0354E618E}"/>
              </a:ext>
            </a:extLst>
          </p:cNvPr>
          <p:cNvSpPr/>
          <p:nvPr/>
        </p:nvSpPr>
        <p:spPr>
          <a:xfrm>
            <a:off x="1475656" y="4749120"/>
            <a:ext cx="936104" cy="316099"/>
          </a:xfrm>
          <a:prstGeom prst="rect">
            <a:avLst/>
          </a:prstGeom>
          <a:solidFill>
            <a:srgbClr val="FFF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FF5A-3050-5658-DD20-58380725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AB22A-DA70-4300-EA40-E840B772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C84B9-B342-E00F-49FE-A920A115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60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6CD8E-E1BB-0446-BC0D-4ECD1AD7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进程：运行中的程序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4A4E6-C5B5-BD46-A3C0-E6C277BC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/>
              <a:t>进程是计算机程序运行时的抽象</a:t>
            </a:r>
            <a:endParaRPr kumimoji="1" lang="en-US" altLang="zh-CN"/>
          </a:p>
          <a:p>
            <a:pPr lvl="1"/>
            <a:r>
              <a:rPr kumimoji="1" lang="zh-CN" altLang="en-US" sz="2000"/>
              <a:t>静态部分：程序运行需要的代码和数据</a:t>
            </a:r>
            <a:endParaRPr kumimoji="1" lang="en-US" altLang="zh-CN" sz="2000"/>
          </a:p>
          <a:p>
            <a:pPr lvl="1"/>
            <a:r>
              <a:rPr kumimoji="1" lang="zh-CN" altLang="en-US"/>
              <a:t>动态部分：程序运行期间的</a:t>
            </a:r>
            <a:r>
              <a:rPr kumimoji="1" lang="zh-CN" altLang="en-US">
                <a:solidFill>
                  <a:srgbClr val="C00000"/>
                </a:solidFill>
              </a:rPr>
              <a:t>状态</a:t>
            </a:r>
            <a:r>
              <a:rPr kumimoji="1" lang="zh-CN" altLang="en-US"/>
              <a:t>（程序计数器、堆、栈</a:t>
            </a:r>
            <a:r>
              <a:rPr kumimoji="1" lang="en-US" altLang="zh-CN"/>
              <a:t>……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进程具有独立的虚拟地址空间</a:t>
            </a:r>
            <a:endParaRPr kumimoji="1" lang="en-US" altLang="zh-CN"/>
          </a:p>
          <a:p>
            <a:pPr lvl="1"/>
            <a:r>
              <a:rPr kumimoji="1" lang="zh-CN" altLang="en-US"/>
              <a:t>每个进程都具有“独占全部内存”的假象</a:t>
            </a:r>
            <a:endParaRPr kumimoji="1" lang="en-US" altLang="zh-CN"/>
          </a:p>
          <a:p>
            <a:pPr lvl="1"/>
            <a:r>
              <a:rPr kumimoji="1" lang="zh-CN" altLang="en-US"/>
              <a:t>内核中同样包含内核栈和内核代码、数据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A2A54-5333-9146-981D-09D47C9A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0C4DC9-CCF6-3146-9AFC-DC4027131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41" y="2713483"/>
            <a:ext cx="1694742" cy="297084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DA219C-341D-D64A-9C8B-9B91ED835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896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50B85-4EF8-4243-9A3B-B3C6E6F2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如何表示进程：进程控制块（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2001E-3A64-F94C-BFAA-337505FE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每个进程都对应一个</a:t>
            </a:r>
            <a:r>
              <a:rPr kumimoji="1" lang="zh-CN" altLang="en-US" dirty="0">
                <a:solidFill>
                  <a:schemeClr val="accent1"/>
                </a:solidFill>
              </a:rPr>
              <a:t>元数据</a:t>
            </a:r>
            <a:r>
              <a:rPr kumimoji="1" lang="zh-CN" altLang="en-US" dirty="0"/>
              <a:t>，称为“进程控制块”</a:t>
            </a:r>
            <a:r>
              <a:rPr kumimoji="1" lang="en-US" altLang="zh-CN" dirty="0"/>
              <a:t>PCB</a:t>
            </a:r>
          </a:p>
          <a:p>
            <a:pPr lvl="1"/>
            <a:r>
              <a:rPr kumimoji="1" lang="zh-CN" altLang="en-US" dirty="0"/>
              <a:t>进程控制块存储在内核态（</a:t>
            </a:r>
            <a:r>
              <a:rPr kumimoji="1" lang="zh-CN" altLang="en-US" dirty="0">
                <a:solidFill>
                  <a:srgbClr val="C00000"/>
                </a:solidFill>
              </a:rPr>
              <a:t>为什么？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想一想：进程控制块里至少应该保存哪些信息？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独立的虚拟地址空间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独立的处理器上下文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内核栈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37B495-2665-4640-B495-6909A1D8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F4379-BF0A-7923-4304-7B4B4227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855770"/>
            <a:ext cx="4246240" cy="1345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97B8F0-6080-757D-EF42-968A01E0FE66}"/>
              </a:ext>
            </a:extLst>
          </p:cNvPr>
          <p:cNvSpPr txBox="1"/>
          <p:nvPr/>
        </p:nvSpPr>
        <p:spPr>
          <a:xfrm>
            <a:off x="5642534" y="5060316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PCB</a:t>
            </a:r>
            <a:r>
              <a:rPr kumimoji="1" lang="zh-CN" altLang="en-US" sz="1400" b="1" dirty="0"/>
              <a:t>结构（第一版）</a:t>
            </a:r>
          </a:p>
        </p:txBody>
      </p:sp>
    </p:spTree>
    <p:extLst>
      <p:ext uri="{BB962C8B-B14F-4D97-AF65-F5344CB8AC3E}">
        <p14:creationId xmlns:p14="http://schemas.microsoft.com/office/powerpoint/2010/main" val="19036784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CDD97-F5AD-C14C-A6E8-3ED46F92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内核栈与用户栈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539B3-3392-9F48-983D-14A2AB5E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zh-CN" altLang="en-US" dirty="0"/>
              <a:t>应用为什么需要“又一个栈”（内核栈）？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进程在内核中依然需要执行代码，有读写临时数据的需求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进程在用户态和内核态的数据应该相互隔离，增强安全性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AArch64</a:t>
            </a:r>
            <a:r>
              <a:rPr kumimoji="1" lang="zh-CN" altLang="en-US" dirty="0"/>
              <a:t>实现：两个栈指针寄存器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SP_EL1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SP_EL0</a:t>
            </a:r>
          </a:p>
          <a:p>
            <a:pPr lvl="1"/>
            <a:r>
              <a:rPr kumimoji="1" lang="zh-CN" altLang="en-US" dirty="0"/>
              <a:t>当进程进入内核后，自动完成栈寄存器切换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x86</a:t>
            </a:r>
            <a:r>
              <a:rPr kumimoji="1" lang="zh-CN" altLang="en-US" dirty="0"/>
              <a:t>只有一个栈寄存器，需要保存恢复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02850-4830-144D-8A12-7D990224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3A3D08-9B1F-CC4E-8F4E-1BED00AB4592}"/>
              </a:ext>
            </a:extLst>
          </p:cNvPr>
          <p:cNvSpPr/>
          <p:nvPr/>
        </p:nvSpPr>
        <p:spPr>
          <a:xfrm>
            <a:off x="6917200" y="2925668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用态</a:t>
            </a:r>
          </a:p>
        </p:txBody>
      </p:sp>
      <p:sp>
        <p:nvSpPr>
          <p:cNvPr id="7" name="弧 6">
            <a:extLst>
              <a:ext uri="{FF2B5EF4-FFF2-40B4-BE49-F238E27FC236}">
                <a16:creationId xmlns:a16="http://schemas.microsoft.com/office/drawing/2014/main" id="{2EC8A5DA-6F8E-A645-B29F-8505952AD460}"/>
              </a:ext>
            </a:extLst>
          </p:cNvPr>
          <p:cNvSpPr/>
          <p:nvPr/>
        </p:nvSpPr>
        <p:spPr>
          <a:xfrm>
            <a:off x="7683122" y="3139847"/>
            <a:ext cx="914400" cy="1877893"/>
          </a:xfrm>
          <a:prstGeom prst="arc">
            <a:avLst>
              <a:gd name="adj1" fmla="val 16176727"/>
              <a:gd name="adj2" fmla="val 5380434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103BD31-9700-C94D-865E-4F911A50387C}"/>
              </a:ext>
            </a:extLst>
          </p:cNvPr>
          <p:cNvCxnSpPr>
            <a:cxnSpLocks/>
          </p:cNvCxnSpPr>
          <p:nvPr/>
        </p:nvCxnSpPr>
        <p:spPr>
          <a:xfrm>
            <a:off x="6700196" y="4209834"/>
            <a:ext cx="1728192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01B5420-8106-2D47-89B0-0FCD3332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88" y="4051774"/>
            <a:ext cx="157868" cy="1580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6E3D8E-22A5-1A44-8D70-0DDFFA90B243}"/>
              </a:ext>
            </a:extLst>
          </p:cNvPr>
          <p:cNvSpPr txBox="1"/>
          <p:nvPr/>
        </p:nvSpPr>
        <p:spPr>
          <a:xfrm>
            <a:off x="6039023" y="32536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内核栈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0D580A-DAAE-D54D-BEBA-2975AFCD952E}"/>
              </a:ext>
            </a:extLst>
          </p:cNvPr>
          <p:cNvSpPr txBox="1"/>
          <p:nvPr/>
        </p:nvSpPr>
        <p:spPr>
          <a:xfrm>
            <a:off x="6039023" y="47260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用户栈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0B4B6A-5EF9-D84D-B057-0DF36A45AAE4}"/>
              </a:ext>
            </a:extLst>
          </p:cNvPr>
          <p:cNvSpPr/>
          <p:nvPr/>
        </p:nvSpPr>
        <p:spPr>
          <a:xfrm>
            <a:off x="6916186" y="3747773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0x456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F79DE1-BCDE-A248-8F3B-9EF07ED196E6}"/>
              </a:ext>
            </a:extLst>
          </p:cNvPr>
          <p:cNvSpPr/>
          <p:nvPr/>
        </p:nvSpPr>
        <p:spPr>
          <a:xfrm>
            <a:off x="6916186" y="3475717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0x7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FE2513-1C07-0646-B474-B92D8635520E}"/>
              </a:ext>
            </a:extLst>
          </p:cNvPr>
          <p:cNvSpPr/>
          <p:nvPr/>
        </p:nvSpPr>
        <p:spPr>
          <a:xfrm>
            <a:off x="6916186" y="320457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0x1234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230052-6D81-3649-AEAC-F57F7A42AFC7}"/>
              </a:ext>
            </a:extLst>
          </p:cNvPr>
          <p:cNvSpPr/>
          <p:nvPr/>
        </p:nvSpPr>
        <p:spPr>
          <a:xfrm>
            <a:off x="6916186" y="2925668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0x22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EDD24F-A6B4-0B4E-9236-E07D1B79A3F8}"/>
              </a:ext>
            </a:extLst>
          </p:cNvPr>
          <p:cNvSpPr/>
          <p:nvPr/>
        </p:nvSpPr>
        <p:spPr>
          <a:xfrm>
            <a:off x="6917200" y="4395841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3A63E5-C575-8745-B0D5-20E2B3F2875B}"/>
              </a:ext>
            </a:extLst>
          </p:cNvPr>
          <p:cNvSpPr/>
          <p:nvPr/>
        </p:nvSpPr>
        <p:spPr>
          <a:xfrm>
            <a:off x="6916186" y="521794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411076-5470-7843-A828-45009747A533}"/>
              </a:ext>
            </a:extLst>
          </p:cNvPr>
          <p:cNvSpPr/>
          <p:nvPr/>
        </p:nvSpPr>
        <p:spPr>
          <a:xfrm>
            <a:off x="6916186" y="4945890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0x589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1B3946-FD65-4F40-9FFB-8698AADF6F8E}"/>
              </a:ext>
            </a:extLst>
          </p:cNvPr>
          <p:cNvSpPr/>
          <p:nvPr/>
        </p:nvSpPr>
        <p:spPr>
          <a:xfrm>
            <a:off x="6916186" y="4674744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0x890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11D857-BA72-8842-BFA3-F3A528FD539E}"/>
              </a:ext>
            </a:extLst>
          </p:cNvPr>
          <p:cNvSpPr/>
          <p:nvPr/>
        </p:nvSpPr>
        <p:spPr>
          <a:xfrm>
            <a:off x="6916186" y="439584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0x1200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86FB2B-12E7-C146-8212-ABEC34A04E69}"/>
              </a:ext>
            </a:extLst>
          </p:cNvPr>
          <p:cNvSpPr txBox="1"/>
          <p:nvPr/>
        </p:nvSpPr>
        <p:spPr>
          <a:xfrm>
            <a:off x="7097468" y="533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E1EAFC6-4966-0A45-A176-A5A194AF6570}"/>
              </a:ext>
            </a:extLst>
          </p:cNvPr>
          <p:cNvSpPr/>
          <p:nvPr/>
        </p:nvSpPr>
        <p:spPr>
          <a:xfrm>
            <a:off x="6916186" y="521612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148D7AD-D5B4-EA46-99B2-E7D880574A9A}"/>
              </a:ext>
            </a:extLst>
          </p:cNvPr>
          <p:cNvCxnSpPr/>
          <p:nvPr/>
        </p:nvCxnSpPr>
        <p:spPr>
          <a:xfrm>
            <a:off x="6663178" y="4009628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5C2F032-035A-D94D-ADD0-1263C8035C8E}"/>
              </a:ext>
            </a:extLst>
          </p:cNvPr>
          <p:cNvSpPr txBox="1"/>
          <p:nvPr/>
        </p:nvSpPr>
        <p:spPr>
          <a:xfrm>
            <a:off x="6107168" y="386217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SP_EL1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9C6F0D6-6A57-E44C-B6B6-62D788A51D04}"/>
              </a:ext>
            </a:extLst>
          </p:cNvPr>
          <p:cNvCxnSpPr/>
          <p:nvPr/>
        </p:nvCxnSpPr>
        <p:spPr>
          <a:xfrm>
            <a:off x="6643124" y="5478417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9B0F22C-0A32-DC44-BB30-DAB664CCE31D}"/>
              </a:ext>
            </a:extLst>
          </p:cNvPr>
          <p:cNvSpPr txBox="1"/>
          <p:nvPr/>
        </p:nvSpPr>
        <p:spPr>
          <a:xfrm>
            <a:off x="6072586" y="5330961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SP_EL0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769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C682-BC5A-D345-9F75-39F8CB4C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经典创建方法：</a:t>
            </a:r>
            <a:r>
              <a:rPr kumimoji="1" lang="en-US" altLang="zh-CN" dirty="0"/>
              <a:t>fork()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560C6-76A5-2449-8EBC-902ECA85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语义：为调用进程创建一个一模一样的新进程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调用进程为</a:t>
            </a:r>
            <a:r>
              <a:rPr kumimoji="1" lang="zh-CN" altLang="en-US" b="1" dirty="0"/>
              <a:t>父进程</a:t>
            </a:r>
            <a:r>
              <a:rPr kumimoji="1" lang="zh-CN" altLang="en-US" dirty="0"/>
              <a:t>，新进程为</a:t>
            </a:r>
            <a:r>
              <a:rPr kumimoji="1" lang="zh-CN" altLang="en-US" b="1" dirty="0"/>
              <a:t>子进程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接口简单，无需任何参数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后的两个进程均为独立进程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拥有不同的进程</a:t>
            </a:r>
            <a:r>
              <a:rPr kumimoji="1" lang="en-US" altLang="zh-CN" dirty="0"/>
              <a:t>id</a:t>
            </a:r>
          </a:p>
          <a:p>
            <a:pPr lvl="1"/>
            <a:r>
              <a:rPr kumimoji="1" lang="zh-CN" altLang="en-US" dirty="0"/>
              <a:t>可以并行执行，互不干扰（除非使用特定的接口）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父进程和子进程会共享部分数据结构（内存、文件等）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47B83-6E4B-7D49-86B2-D319DDF7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5B65D-171F-2B44-A426-C59D8DAF8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312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创建一模一样的拷贝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例子中父子进程中的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均为</a:t>
            </a:r>
            <a:r>
              <a:rPr kumimoji="1" lang="en-US" altLang="zh-CN" dirty="0"/>
              <a:t>42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713484"/>
            <a:ext cx="4985139" cy="2641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694DBA-BD6E-ABA7-5EDF-3C9C063E2B18}"/>
              </a:ext>
            </a:extLst>
          </p:cNvPr>
          <p:cNvSpPr txBox="1"/>
          <p:nvPr/>
        </p:nvSpPr>
        <p:spPr>
          <a:xfrm>
            <a:off x="4716016" y="39712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674A8C4-003B-B79B-9D65-2727B003F261}"/>
              </a:ext>
            </a:extLst>
          </p:cNvPr>
          <p:cNvCxnSpPr/>
          <p:nvPr/>
        </p:nvCxnSpPr>
        <p:spPr>
          <a:xfrm flipV="1">
            <a:off x="4644008" y="4199117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356C6-D8B3-093C-262B-DFB01CF72FF8}"/>
              </a:ext>
            </a:extLst>
          </p:cNvPr>
          <p:cNvSpPr txBox="1"/>
          <p:nvPr/>
        </p:nvSpPr>
        <p:spPr>
          <a:xfrm>
            <a:off x="4788024" y="438356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59FE07-2D21-F542-E42B-397F0159F701}"/>
              </a:ext>
            </a:extLst>
          </p:cNvPr>
          <p:cNvCxnSpPr/>
          <p:nvPr/>
        </p:nvCxnSpPr>
        <p:spPr>
          <a:xfrm flipV="1">
            <a:off x="4716016" y="4611420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0047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366B1-FED0-BD05-1673-2A715BF1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0A2DE-F0B9-AF2E-F7A0-39386998B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为了“一模一样”，将父进程的</a:t>
            </a:r>
            <a:r>
              <a:rPr kumimoji="1" lang="en-US" altLang="zh-CN" dirty="0"/>
              <a:t>PCB</a:t>
            </a:r>
            <a:r>
              <a:rPr kumimoji="1" lang="zh-CN" altLang="en-US" dirty="0"/>
              <a:t>拷贝一份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包括</a:t>
            </a:r>
            <a:r>
              <a:rPr kumimoji="1" lang="en-US" altLang="zh-CN" dirty="0"/>
              <a:t>PCB</a:t>
            </a:r>
            <a:r>
              <a:rPr kumimoji="1" lang="zh-CN" altLang="en-US" dirty="0"/>
              <a:t>、内核栈、处理器上下文（假设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结构为第一版）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实现比较简单（早期只需</a:t>
            </a:r>
            <a:r>
              <a:rPr kumimoji="1" lang="en-US" altLang="zh-CN" dirty="0"/>
              <a:t>27</a:t>
            </a:r>
            <a:r>
              <a:rPr kumimoji="1" lang="zh-CN" altLang="en-US" dirty="0"/>
              <a:t>行汇编即可实现！）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11817-FCE6-2E7F-9B07-903203FF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B75CC-334D-578E-15A1-6C8A125D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6" y="2855776"/>
            <a:ext cx="5380068" cy="25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40505</TotalTime>
  <Words>15916</Words>
  <Application>Microsoft Macintosh PowerPoint</Application>
  <PresentationFormat>On-screen Show (16:10)</PresentationFormat>
  <Paragraphs>3363</Paragraphs>
  <Slides>217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217</vt:i4>
      </vt:variant>
    </vt:vector>
  </HeadingPairs>
  <TitlesOfParts>
    <vt:vector size="234" baseType="lpstr">
      <vt:lpstr>DengXian</vt:lpstr>
      <vt:lpstr>Microsoft YaHei</vt:lpstr>
      <vt:lpstr>Microsoft YaHei</vt:lpstr>
      <vt:lpstr>msgothic</vt:lpstr>
      <vt:lpstr>宋体</vt:lpstr>
      <vt:lpstr>Arial</vt:lpstr>
      <vt:lpstr>Calibri</vt:lpstr>
      <vt:lpstr>Candara</vt:lpstr>
      <vt:lpstr>Comic Sans MS</vt:lpstr>
      <vt:lpstr>Consolas</vt:lpstr>
      <vt:lpstr>Courier</vt:lpstr>
      <vt:lpstr>Courier New</vt:lpstr>
      <vt:lpstr>Helvetica</vt:lpstr>
      <vt:lpstr>Times New Roman</vt:lpstr>
      <vt:lpstr>Wingdings</vt:lpstr>
      <vt:lpstr>Office 主题​​</vt:lpstr>
      <vt:lpstr>1_Office 主题​​</vt:lpstr>
      <vt:lpstr>复习</vt:lpstr>
      <vt:lpstr>汇编</vt:lpstr>
      <vt:lpstr>为什么硬件不能直接运行C语言的源代码</vt:lpstr>
      <vt:lpstr>从C程序到二进制编码</vt:lpstr>
      <vt:lpstr>寄存器：处理器内部的高速存储单元</vt:lpstr>
      <vt:lpstr>寄存器间的数据搬移指令</vt:lpstr>
      <vt:lpstr>算术指令</vt:lpstr>
      <vt:lpstr>移位指令</vt:lpstr>
      <vt:lpstr>移位指令</vt:lpstr>
      <vt:lpstr>逻辑运算指令</vt:lpstr>
      <vt:lpstr>算术运算汇编代码</vt:lpstr>
      <vt:lpstr>Modified Register：修改过的寄存器</vt:lpstr>
      <vt:lpstr>访存指令</vt:lpstr>
      <vt:lpstr>处理器视角下的内存</vt:lpstr>
      <vt:lpstr>内存地址</vt:lpstr>
      <vt:lpstr>寻址模式</vt:lpstr>
      <vt:lpstr>条件码与分支指令</vt:lpstr>
      <vt:lpstr>PC更新：顺序执行和跳转执行</vt:lpstr>
      <vt:lpstr>控制流跳转：标签与分支指令</vt:lpstr>
      <vt:lpstr>条件码（Conditional Code, CC）</vt:lpstr>
      <vt:lpstr>条件码的设置</vt:lpstr>
      <vt:lpstr>条件码的设置</vt:lpstr>
      <vt:lpstr>跳转指令</vt:lpstr>
      <vt:lpstr>实例：Do-while结构的翻译</vt:lpstr>
      <vt:lpstr>实例：Do-while结构的翻译</vt:lpstr>
      <vt:lpstr>实例：Do-while结构的翻译</vt:lpstr>
      <vt:lpstr>函数调用</vt:lpstr>
      <vt:lpstr>函数调用 vs. 无条件控制流跳转</vt:lpstr>
      <vt:lpstr>函数调用与返回指令</vt:lpstr>
      <vt:lpstr>示例：PC与LR的变化</vt:lpstr>
      <vt:lpstr>函数栈桢（Stack Frame）</vt:lpstr>
      <vt:lpstr>函数栈桢（Stack Frame）</vt:lpstr>
      <vt:lpstr>函数调用返回过程中栈的变化</vt:lpstr>
      <vt:lpstr>帧指针FP：x29寄存器</vt:lpstr>
      <vt:lpstr>函数的调用、返回与栈</vt:lpstr>
      <vt:lpstr>函数参数与返回值</vt:lpstr>
      <vt:lpstr>通过寄存器传递数据</vt:lpstr>
      <vt:lpstr>传递数据</vt:lpstr>
      <vt:lpstr>通用寄存器保存</vt:lpstr>
      <vt:lpstr>寄存器使用约定</vt:lpstr>
      <vt:lpstr>寄存器使用约定</vt:lpstr>
      <vt:lpstr>内存</vt:lpstr>
      <vt:lpstr>虚拟地址空间易于程序开发</vt:lpstr>
      <vt:lpstr>物理地址（physical address, pa）</vt:lpstr>
      <vt:lpstr>虚拟地址（virtual address, va）</vt:lpstr>
      <vt:lpstr>页表：分页机制的核心数据结构</vt:lpstr>
      <vt:lpstr>通过页表进行地址翻译</vt:lpstr>
      <vt:lpstr>内存地址翻译简单示例</vt:lpstr>
      <vt:lpstr>内存地址翻译简单示例</vt:lpstr>
      <vt:lpstr>内存地址翻译简单示例</vt:lpstr>
      <vt:lpstr>内存地址翻译简单示例</vt:lpstr>
      <vt:lpstr>内存地址翻译简单示例</vt:lpstr>
      <vt:lpstr>内存地址翻译简单示例</vt:lpstr>
      <vt:lpstr>内存地址翻译简单示例</vt:lpstr>
      <vt:lpstr>多级页表</vt:lpstr>
      <vt:lpstr>多级页表</vt:lpstr>
      <vt:lpstr>AARCH64体系结构下4级页表</vt:lpstr>
      <vt:lpstr>页表基地址寄存器</vt:lpstr>
      <vt:lpstr>页表项中的属性位</vt:lpstr>
      <vt:lpstr>页表项与大页</vt:lpstr>
      <vt:lpstr>TLB：缓存页表项</vt:lpstr>
      <vt:lpstr>多级页表不是完美的</vt:lpstr>
      <vt:lpstr>TLB：地址翻译的加速器</vt:lpstr>
      <vt:lpstr>TLB 命中</vt:lpstr>
      <vt:lpstr>TLB 不命中</vt:lpstr>
      <vt:lpstr>TLB刷新（TLB Flush）</vt:lpstr>
      <vt:lpstr>如何降低TLB刷新导致的开销</vt:lpstr>
      <vt:lpstr>基于页表的内存管理</vt:lpstr>
      <vt:lpstr>每个进程拥有独立的虚拟地址空间</vt:lpstr>
      <vt:lpstr>灵活的虚拟内存-物理内存映射</vt:lpstr>
      <vt:lpstr>灵活的虚拟内存-物理内存映射</vt:lpstr>
      <vt:lpstr>可在不同进程之间共享内存</vt:lpstr>
      <vt:lpstr>基于虚拟内存实现内存保护</vt:lpstr>
      <vt:lpstr>设置页表映射是操作系统的职责</vt:lpstr>
      <vt:lpstr>延迟映射</vt:lpstr>
      <vt:lpstr>合法虚拟地址信息的记录方式</vt:lpstr>
      <vt:lpstr>根据VMA判断缺页异常的合法性</vt:lpstr>
      <vt:lpstr>物理内存管理</vt:lpstr>
      <vt:lpstr>OS职责：分配物理内存资源</vt:lpstr>
      <vt:lpstr>伙伴系统（buddy system）</vt:lpstr>
      <vt:lpstr>伙伴系统避免外部碎片的示例</vt:lpstr>
      <vt:lpstr>SLUB分配器的思路</vt:lpstr>
      <vt:lpstr>SLUB设计：分配与释放</vt:lpstr>
      <vt:lpstr>SLUB设计：资源池内组织多个slab</vt:lpstr>
      <vt:lpstr>物理内存换页</vt:lpstr>
      <vt:lpstr>换页机制（Swapping）</vt:lpstr>
      <vt:lpstr>理想的换页策略（OPT策略）</vt:lpstr>
      <vt:lpstr>FIFO策略</vt:lpstr>
      <vt:lpstr>Second Chance策略</vt:lpstr>
      <vt:lpstr>LRU策略</vt:lpstr>
      <vt:lpstr>时钟算法策略</vt:lpstr>
      <vt:lpstr>时钟算法策略</vt:lpstr>
      <vt:lpstr>进程</vt:lpstr>
      <vt:lpstr>进程：运行中的程序</vt:lpstr>
      <vt:lpstr>如何表示进程：进程控制块（PCB）</vt:lpstr>
      <vt:lpstr>内核栈与用户栈</vt:lpstr>
      <vt:lpstr>经典创建方法：fork()</vt:lpstr>
      <vt:lpstr>在程序中使用fork</vt:lpstr>
      <vt:lpstr>fork的实现</vt:lpstr>
      <vt:lpstr>fork的优缺点分析</vt:lpstr>
      <vt:lpstr>进程切换的基本步骤</vt:lpstr>
      <vt:lpstr>处理器上下文 vs. 进程上下文</vt:lpstr>
      <vt:lpstr>进程的切换节点</vt:lpstr>
      <vt:lpstr>线程</vt:lpstr>
      <vt:lpstr>为什么需要线程？</vt:lpstr>
      <vt:lpstr>线程：更加轻量级的运行时抽象</vt:lpstr>
      <vt:lpstr>在程序中如何使用线程？</vt:lpstr>
      <vt:lpstr>多线程进程的地址空间</vt:lpstr>
      <vt:lpstr>一对一模型</vt:lpstr>
      <vt:lpstr>对比：进程vs. 线程</vt:lpstr>
      <vt:lpstr>对比：进程vs. 线程</vt:lpstr>
      <vt:lpstr>处理器调度</vt:lpstr>
      <vt:lpstr>处理器调度</vt:lpstr>
      <vt:lpstr>CPU调度与提问调度</vt:lpstr>
      <vt:lpstr>First Come First Served</vt:lpstr>
      <vt:lpstr>Shortest Job First</vt:lpstr>
      <vt:lpstr>抢占式调度 (Preemptive Scheduling)</vt:lpstr>
      <vt:lpstr>Round Robin (时间片轮转)</vt:lpstr>
      <vt:lpstr>调度优先级</vt:lpstr>
      <vt:lpstr>添加条件：优先级</vt:lpstr>
      <vt:lpstr>多级队列</vt:lpstr>
      <vt:lpstr>添加条件：阅读OS书 （类比I/O操作）</vt:lpstr>
      <vt:lpstr>问题1：低资源利用率</vt:lpstr>
      <vt:lpstr>优先级的动态调整</vt:lpstr>
      <vt:lpstr>静态优先级的问题：低优先级任务饥饿</vt:lpstr>
      <vt:lpstr>MLFQ：多级反馈队列</vt:lpstr>
      <vt:lpstr>基本算法（基于Multi-Level Queue）</vt:lpstr>
      <vt:lpstr>如何设置任务优先级？</vt:lpstr>
      <vt:lpstr>样例执行1、2</vt:lpstr>
      <vt:lpstr>样例执行3</vt:lpstr>
      <vt:lpstr>基本算法的问题（一）</vt:lpstr>
      <vt:lpstr>定时优先级提升</vt:lpstr>
      <vt:lpstr>样例执行4</vt:lpstr>
      <vt:lpstr>基本算法的问题（二）</vt:lpstr>
      <vt:lpstr>更准确地记录执行时间</vt:lpstr>
      <vt:lpstr>样例执行5</vt:lpstr>
      <vt:lpstr>多级反馈队列总结</vt:lpstr>
      <vt:lpstr>同步</vt:lpstr>
      <vt:lpstr>竞争条件 Race Condition</vt:lpstr>
      <vt:lpstr>什么是同步原语？</vt:lpstr>
      <vt:lpstr>互斥锁</vt:lpstr>
      <vt:lpstr>互斥锁的接口：拿锁和放锁</vt:lpstr>
      <vt:lpstr>用互斥锁解决多生产者消费者问题</vt:lpstr>
      <vt:lpstr>用互斥锁解决多生产者消费者问题</vt:lpstr>
      <vt:lpstr>用互斥锁解决多生产者消费者问题</vt:lpstr>
      <vt:lpstr>条件变量</vt:lpstr>
      <vt:lpstr>读写锁的使用示例</vt:lpstr>
      <vt:lpstr>读写锁</vt:lpstr>
      <vt:lpstr>读写锁</vt:lpstr>
      <vt:lpstr>同步带来的问题：死锁</vt:lpstr>
      <vt:lpstr>死锁</vt:lpstr>
      <vt:lpstr>死锁产生的原因</vt:lpstr>
      <vt:lpstr>检测死锁与恢复</vt:lpstr>
      <vt:lpstr>死锁避免：银行家算法</vt:lpstr>
      <vt:lpstr>死锁避免：银行家算法</vt:lpstr>
      <vt:lpstr>银行家算法：安全性检查</vt:lpstr>
      <vt:lpstr>银行家算法安全性检查：一个例子</vt:lpstr>
      <vt:lpstr>银行家算法安全性检查：一个例子</vt:lpstr>
      <vt:lpstr>银行家算法安全性检查：一个例子</vt:lpstr>
      <vt:lpstr>银行家算法安全性检查：一个例子</vt:lpstr>
      <vt:lpstr>银行家算法安全性检查：一个例子</vt:lpstr>
      <vt:lpstr>银行家算法安全性检查：一个例子</vt:lpstr>
      <vt:lpstr>互斥锁实现：基于硬件原子指令</vt:lpstr>
      <vt:lpstr>新指令-1：Test-and-Set</vt:lpstr>
      <vt:lpstr>使用 Test-and-Set 实现 Spin Lock</vt:lpstr>
      <vt:lpstr>新指令-2：Compare-and-swap</vt:lpstr>
      <vt:lpstr>用 Compare-and-swap 实现 Spin Lock</vt:lpstr>
      <vt:lpstr>排号锁（Ticket Lock）</vt:lpstr>
      <vt:lpstr>排号锁（Ticket Lock）</vt:lpstr>
      <vt:lpstr>排号锁（Ticket Lock）</vt:lpstr>
      <vt:lpstr>排号锁（Ticket Lock）</vt:lpstr>
      <vt:lpstr>信号量的实现</vt:lpstr>
      <vt:lpstr>信号量的使用</vt:lpstr>
      <vt:lpstr>信号量的实现-1：忙等</vt:lpstr>
      <vt:lpstr>信号量的实现-2：条件变量</vt:lpstr>
      <vt:lpstr>信号量的实现-3：减少signal次数</vt:lpstr>
      <vt:lpstr>信号量的实现-4</vt:lpstr>
      <vt:lpstr>信号量的实现-4</vt:lpstr>
      <vt:lpstr>读写锁的实现</vt:lpstr>
      <vt:lpstr>读写锁的偏向性</vt:lpstr>
      <vt:lpstr>偏向读者 的读写锁 实现示例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文件系统</vt:lpstr>
      <vt:lpstr>UNIX文件系统的API</vt:lpstr>
      <vt:lpstr>inode：记录文件多个磁盘块的位置</vt:lpstr>
      <vt:lpstr>inode文件系统的存储布局</vt:lpstr>
      <vt:lpstr>inode文件系统的基本操作</vt:lpstr>
      <vt:lpstr>单级inode过大的问题</vt:lpstr>
      <vt:lpstr>多级inode</vt:lpstr>
      <vt:lpstr>目录文件与目录项</vt:lpstr>
      <vt:lpstr>目录的递归与根目录</vt:lpstr>
      <vt:lpstr>文件的查找过程：/os-book/fs.tex</vt:lpstr>
      <vt:lpstr>文件的查找过程：/os-book/fs.tex</vt:lpstr>
      <vt:lpstr>（硬）链接：Link</vt:lpstr>
      <vt:lpstr>LINK不能形成环</vt:lpstr>
      <vt:lpstr>软链接（符号链接）</vt:lpstr>
      <vt:lpstr>文件系统API与元数据</vt:lpstr>
      <vt:lpstr>文件的元数据 （磁盘中）</vt:lpstr>
      <vt:lpstr>被打开文件的元数据（内存中）</vt:lpstr>
      <vt:lpstr>文件游标 Cursor</vt:lpstr>
      <vt:lpstr>fsync</vt:lpstr>
      <vt:lpstr>PowerPoint Presentation</vt:lpstr>
      <vt:lpstr>崩溃一致性：用户期望</vt:lpstr>
      <vt:lpstr>方法-1：同步元数据写+fsck</vt:lpstr>
      <vt:lpstr>方法-1：同步元数据写+fsck</vt:lpstr>
      <vt:lpstr>方法-1：同步元数据写+fsck</vt:lpstr>
      <vt:lpstr>方法-1的问题：太慢</vt:lpstr>
      <vt:lpstr>方法-2：日志（Journaling）</vt:lpstr>
      <vt:lpstr>Ordered Mode：两次Flush保证顺序</vt:lpstr>
      <vt:lpstr>崩溃后，基于日志恢复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2005</cp:revision>
  <cp:lastPrinted>2020-03-02T13:38:09Z</cp:lastPrinted>
  <dcterms:created xsi:type="dcterms:W3CDTF">2017-11-24T09:35:45Z</dcterms:created>
  <dcterms:modified xsi:type="dcterms:W3CDTF">2023-12-26T01:19:49Z</dcterms:modified>
</cp:coreProperties>
</file>